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Noto Sans Symbols" pitchFamily="2" charset="0"/>
      <p:regular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D0B88-A88B-472C-84FC-9EDFD11EF83C}">
  <a:tblStyle styleId="{BB9D0B88-A88B-472C-84FC-9EDFD11EF83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tificamerican.com/author/michael-sherm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Fråga deltagarna vilka andra förutsättningar som skulle behövas för att slutsatsen ska vara sann. Skriv upp förslagen på tavlan. Diskutera hur troligt det är att dessa premisser faktiskt skulle inträffa. </a:t>
            </a: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de-DE" sz="1200" b="0" i="0">
                <a:solidFill>
                  <a:schemeClr val="dk1"/>
                </a:solidFill>
                <a:latin typeface="Calibri"/>
                <a:ea typeface="Calibri"/>
                <a:cs typeface="Calibri"/>
                <a:sym typeface="Calibri"/>
              </a:rPr>
              <a:t>Av </a:t>
            </a:r>
            <a:r>
              <a:rPr lang="de-DE" sz="1200" b="0" i="0" u="sng" strike="noStrike">
                <a:solidFill>
                  <a:schemeClr val="hlink"/>
                </a:solidFill>
                <a:latin typeface="Calibri"/>
                <a:ea typeface="Calibri"/>
                <a:cs typeface="Calibri"/>
                <a:sym typeface="Calibri"/>
                <a:hlinkClick r:id="rId3"/>
              </a:rPr>
              <a:t>Michael Shermer </a:t>
            </a:r>
            <a:r>
              <a:rPr lang="de-DE" sz="1200" b="0" i="0">
                <a:solidFill>
                  <a:schemeClr val="dk1"/>
                </a:solidFill>
                <a:latin typeface="Calibri"/>
                <a:ea typeface="Calibri"/>
                <a:cs typeface="Calibri"/>
                <a:sym typeface="Calibri"/>
              </a:rPr>
              <a:t>den 1 december 2010 </a:t>
            </a:r>
            <a:endParaRPr/>
          </a:p>
          <a:p>
            <a:pPr marL="0" lvl="0" indent="0" algn="l" rtl="0">
              <a:lnSpc>
                <a:spcPct val="100000"/>
              </a:lnSpc>
              <a:spcBef>
                <a:spcPts val="0"/>
              </a:spcBef>
              <a:spcAft>
                <a:spcPts val="0"/>
              </a:spcAft>
              <a:buSzPts val="1400"/>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i="0">
                <a:solidFill>
                  <a:schemeClr val="dk1"/>
                </a:solidFill>
                <a:latin typeface="Calibri"/>
                <a:ea typeface="Calibri"/>
                <a:cs typeface="Calibri"/>
                <a:sym typeface="Calibri"/>
              </a:rPr>
              <a:t>Frågan man bör ställa sig när man kopplar dessa händelser till konspirationsteorin - är detta den mest trovärdiga förklaringen? Är dessa kopplingar tillfälliga (betyder det att Bill Gates, eftersom han är miljardär och stöder vaccinprogram över hela världen, kommer att använda mikrochips för att kontrollera hela befolkningen?) </a:t>
            </a: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bild </a:t>
            </a: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3"/>
          <p:cNvGraphicFramePr/>
          <p:nvPr/>
        </p:nvGraphicFramePr>
        <p:xfrm>
          <a:off x="0" y="1981200"/>
          <a:ext cx="9144000" cy="2180500"/>
        </p:xfrm>
        <a:graphic>
          <a:graphicData uri="http://schemas.openxmlformats.org/drawingml/2006/table">
            <a:tbl>
              <a:tblPr firstRow="1" bandRow="1">
                <a:noFill/>
                <a:tableStyleId>{BB9D0B88-A88B-472C-84FC-9EDFD11EF83C}</a:tableStyleId>
              </a:tblPr>
              <a:tblGrid>
                <a:gridCol w="9144000">
                  <a:extLst>
                    <a:ext uri="{9D8B030D-6E8A-4147-A177-3AD203B41FA5}">
                      <a16:colId xmlns:a16="http://schemas.microsoft.com/office/drawing/2014/main" val="20000"/>
                    </a:ext>
                  </a:extLst>
                </a:gridCol>
              </a:tblGrid>
              <a:tr h="2180500">
                <a:tc>
                  <a:txBody>
                    <a:bodyPr/>
                    <a:lstStyle/>
                    <a:p>
                      <a:pPr marL="0" marR="0" lvl="0" indent="0" algn="ctr" rtl="0">
                        <a:lnSpc>
                          <a:spcPct val="100000"/>
                        </a:lnSpc>
                        <a:spcBef>
                          <a:spcPts val="0"/>
                        </a:spcBef>
                        <a:spcAft>
                          <a:spcPts val="0"/>
                        </a:spcAft>
                        <a:buClr>
                          <a:srgbClr val="000000"/>
                        </a:buClr>
                        <a:buSzPts val="3200"/>
                        <a:buFont typeface="Arial"/>
                        <a:buNone/>
                      </a:pPr>
                      <a:r>
                        <a:rPr lang="de-DE" sz="3200" u="none" strike="noStrike" cap="none">
                          <a:solidFill>
                            <a:srgbClr val="154854"/>
                          </a:solidFill>
                          <a:latin typeface="Open Sans"/>
                          <a:ea typeface="Open Sans"/>
                          <a:cs typeface="Open Sans"/>
                          <a:sym typeface="Open Sans"/>
                        </a:rPr>
                        <a:t>Konspirationsteoridetektorn</a:t>
                      </a:r>
                      <a:endParaRPr sz="3200" u="none" strike="noStrike" cap="none">
                        <a:solidFill>
                          <a:srgbClr val="154854"/>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graphicFrame>
        <p:nvGraphicFramePr>
          <p:cNvPr id="90" name="Google Shape;90;p13"/>
          <p:cNvGraphicFramePr/>
          <p:nvPr/>
        </p:nvGraphicFramePr>
        <p:xfrm>
          <a:off x="0" y="4307141"/>
          <a:ext cx="9144000" cy="601750"/>
        </p:xfrm>
        <a:graphic>
          <a:graphicData uri="http://schemas.openxmlformats.org/drawingml/2006/table">
            <a:tbl>
              <a:tblPr firstRow="1" bandRow="1">
                <a:noFill/>
                <a:tableStyleId>{BB9D0B88-A88B-472C-84FC-9EDFD11EF83C}</a:tableStyleId>
              </a:tblPr>
              <a:tblGrid>
                <a:gridCol w="9144000">
                  <a:extLst>
                    <a:ext uri="{9D8B030D-6E8A-4147-A177-3AD203B41FA5}">
                      <a16:colId xmlns:a16="http://schemas.microsoft.com/office/drawing/2014/main" val="20000"/>
                    </a:ext>
                  </a:extLst>
                </a:gridCol>
              </a:tblGrid>
              <a:tr h="601750">
                <a:tc>
                  <a:txBody>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pic>
        <p:nvPicPr>
          <p:cNvPr id="91" name="Google Shape;91;p13"/>
          <p:cNvPicPr preferRelativeResize="0"/>
          <p:nvPr/>
        </p:nvPicPr>
        <p:blipFill rotWithShape="1">
          <a:blip r:embed="rId3">
            <a:alphaModFix/>
          </a:blip>
          <a:srcRect/>
          <a:stretch/>
        </p:blipFill>
        <p:spPr>
          <a:xfrm>
            <a:off x="6782735" y="6237514"/>
            <a:ext cx="2361265" cy="526743"/>
          </a:xfrm>
          <a:prstGeom prst="rect">
            <a:avLst/>
          </a:prstGeom>
          <a:noFill/>
          <a:ln>
            <a:noFill/>
          </a:ln>
        </p:spPr>
      </p:pic>
      <p:pic>
        <p:nvPicPr>
          <p:cNvPr id="93" name="Google Shape;93;p13"/>
          <p:cNvPicPr preferRelativeResize="0"/>
          <p:nvPr/>
        </p:nvPicPr>
        <p:blipFill rotWithShape="1">
          <a:blip r:embed="rId4">
            <a:alphaModFix/>
          </a:blip>
          <a:srcRect/>
          <a:stretch/>
        </p:blipFill>
        <p:spPr>
          <a:xfrm>
            <a:off x="131564" y="144020"/>
            <a:ext cx="1829230" cy="1691739"/>
          </a:xfrm>
          <a:prstGeom prst="rect">
            <a:avLst/>
          </a:prstGeom>
          <a:noFill/>
          <a:ln>
            <a:noFill/>
          </a:ln>
        </p:spPr>
      </p:pic>
      <p:sp>
        <p:nvSpPr>
          <p:cNvPr id="7" name="Google Shape;92;p13">
            <a:extLst>
              <a:ext uri="{FF2B5EF4-FFF2-40B4-BE49-F238E27FC236}">
                <a16:creationId xmlns:a16="http://schemas.microsoft.com/office/drawing/2014/main" id="{FA9EFA36-37B3-4F7F-826D-4CF182C3AF6C}"/>
              </a:ext>
            </a:extLst>
          </p:cNvPr>
          <p:cNvSpPr txBox="1"/>
          <p:nvPr/>
        </p:nvSpPr>
        <p:spPr>
          <a:xfrm>
            <a:off x="2406650" y="5683536"/>
            <a:ext cx="6371590" cy="110795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100"/>
              <a:buFont typeface="Arial"/>
              <a:buNone/>
            </a:pPr>
            <a:r>
              <a:rPr lang="de-DE" sz="1100" b="0" i="1" u="none" strike="noStrike" cap="none" dirty="0" err="1">
                <a:solidFill>
                  <a:schemeClr val="lt1"/>
                </a:solidFill>
                <a:latin typeface="Open Sans"/>
                <a:ea typeface="Open Sans"/>
                <a:cs typeface="Open Sans"/>
                <a:sym typeface="Open Sans"/>
              </a:rPr>
              <a:t>Projektet</a:t>
            </a:r>
            <a:r>
              <a:rPr lang="de-DE" sz="1100" b="0" i="1" u="none" strike="noStrike" cap="none" dirty="0">
                <a:solidFill>
                  <a:schemeClr val="lt1"/>
                </a:solidFill>
                <a:latin typeface="Open Sans"/>
                <a:ea typeface="Open Sans"/>
                <a:cs typeface="Open Sans"/>
                <a:sym typeface="Open Sans"/>
              </a:rPr>
              <a:t> har </a:t>
            </a:r>
            <a:r>
              <a:rPr lang="de-DE" sz="1100" b="0" i="1" u="none" strike="noStrike" cap="none" dirty="0" err="1">
                <a:solidFill>
                  <a:schemeClr val="lt1"/>
                </a:solidFill>
                <a:latin typeface="Open Sans"/>
                <a:ea typeface="Open Sans"/>
                <a:cs typeface="Open Sans"/>
                <a:sym typeface="Open Sans"/>
              </a:rPr>
              <a:t>finansierats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med</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stöd</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från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Europeiska</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kommissionen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Detta</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meddelande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återspeglar</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endast</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författarens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åsikter</a:t>
            </a:r>
            <a:r>
              <a:rPr lang="de-DE" sz="1100" b="0" i="1" u="none" strike="noStrike" cap="none" dirty="0">
                <a:solidFill>
                  <a:schemeClr val="lt1"/>
                </a:solidFill>
                <a:latin typeface="Open Sans"/>
                <a:ea typeface="Open Sans"/>
                <a:cs typeface="Open Sans"/>
                <a:sym typeface="Open Sans"/>
              </a:rPr>
              <a:t>, och </a:t>
            </a:r>
            <a:r>
              <a:rPr lang="de-DE" sz="1100" b="0" i="1" u="none" strike="noStrike" cap="none" dirty="0" err="1">
                <a:solidFill>
                  <a:schemeClr val="lt1"/>
                </a:solidFill>
                <a:latin typeface="Open Sans"/>
                <a:ea typeface="Open Sans"/>
                <a:cs typeface="Open Sans"/>
                <a:sym typeface="Open Sans"/>
              </a:rPr>
              <a:t>kommissionen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kan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inte</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hållas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ansvarig</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för</a:t>
            </a:r>
            <a:r>
              <a:rPr lang="de-DE" sz="1100" b="0" i="1" u="none" strike="noStrike" cap="none" dirty="0">
                <a:solidFill>
                  <a:schemeClr val="lt1"/>
                </a:solidFill>
                <a:latin typeface="Open Sans"/>
                <a:ea typeface="Open Sans"/>
                <a:cs typeface="Open Sans"/>
                <a:sym typeface="Open Sans"/>
              </a:rPr>
              <a:t> den </a:t>
            </a:r>
            <a:r>
              <a:rPr lang="de-DE" sz="1100" b="0" i="1" u="none" strike="noStrike" cap="none" dirty="0" err="1">
                <a:solidFill>
                  <a:schemeClr val="lt1"/>
                </a:solidFill>
                <a:latin typeface="Open Sans"/>
                <a:ea typeface="Open Sans"/>
                <a:cs typeface="Open Sans"/>
                <a:sym typeface="Open Sans"/>
              </a:rPr>
              <a:t>användning</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som</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kan</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göras</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av</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informationen</a:t>
            </a:r>
            <a:r>
              <a:rPr lang="de-DE" sz="1100" b="0" i="1" u="none" strike="noStrike" cap="none" dirty="0">
                <a:solidFill>
                  <a:schemeClr val="lt1"/>
                </a:solidFill>
                <a:latin typeface="Open Sans"/>
                <a:ea typeface="Open Sans"/>
                <a:cs typeface="Open Sans"/>
                <a:sym typeface="Open Sans"/>
              </a:rPr>
              <a:t> i </a:t>
            </a:r>
            <a:r>
              <a:rPr lang="de-DE" sz="1100" b="0" i="1" u="none" strike="noStrike" cap="none" dirty="0" err="1">
                <a:solidFill>
                  <a:schemeClr val="lt1"/>
                </a:solidFill>
                <a:latin typeface="Open Sans"/>
                <a:ea typeface="Open Sans"/>
                <a:cs typeface="Open Sans"/>
                <a:sym typeface="Open Sans"/>
              </a:rPr>
              <a:t>meddelandet</a:t>
            </a:r>
            <a:r>
              <a:rPr lang="de-DE" sz="1100" b="0" i="1" u="none" strike="noStrike" cap="none" dirty="0">
                <a:solidFill>
                  <a:schemeClr val="lt1"/>
                </a:solidFill>
                <a:latin typeface="Open Sans"/>
                <a:ea typeface="Open Sans"/>
                <a:cs typeface="Open Sans"/>
                <a:sym typeface="Open Sans"/>
              </a:rPr>
              <a:t>. </a:t>
            </a:r>
            <a:r>
              <a:rPr lang="de-DE" sz="1100" b="0" i="1" u="none" strike="noStrike" cap="none" dirty="0" err="1">
                <a:solidFill>
                  <a:schemeClr val="lt1"/>
                </a:solidFill>
                <a:latin typeface="Open Sans"/>
                <a:ea typeface="Open Sans"/>
                <a:cs typeface="Open Sans"/>
                <a:sym typeface="Open Sans"/>
              </a:rPr>
              <a:t>Ansökningsnummer</a:t>
            </a:r>
            <a:r>
              <a:rPr lang="de-DE" sz="1100" b="0" i="1" u="none" strike="noStrike" cap="none" dirty="0">
                <a:solidFill>
                  <a:schemeClr val="lt1"/>
                </a:solidFill>
                <a:latin typeface="Open Sans"/>
                <a:ea typeface="Open Sans"/>
                <a:cs typeface="Open Sans"/>
                <a:sym typeface="Open Sans"/>
              </a:rPr>
              <a:t>: 2019-1-DE02-KA204-006167.</a:t>
            </a:r>
          </a:p>
          <a:p>
            <a:r>
              <a:rPr lang="sv-SE" sz="1100" b="0" i="1" u="none" strike="noStrike" baseline="0" dirty="0">
                <a:solidFill>
                  <a:schemeClr val="bg1"/>
                </a:solidFill>
                <a:latin typeface="Open Sans" panose="020B0606030504020204" pitchFamily="34" charset="0"/>
              </a:rPr>
              <a:t>Det här dokumentet av TEACH är licensierat under CC BY-SA 4.0. </a:t>
            </a:r>
          </a:p>
          <a:p>
            <a:r>
              <a:rPr lang="sv-SE" sz="1100" b="0" i="1" u="none" strike="noStrike" baseline="0" dirty="0">
                <a:solidFill>
                  <a:schemeClr val="bg1"/>
                </a:solidFill>
                <a:latin typeface="Open Sans" panose="020B0606030504020204" pitchFamily="34" charset="0"/>
              </a:rPr>
              <a:t>För att se en kopia av den här licensen, besök </a:t>
            </a:r>
          </a:p>
          <a:p>
            <a:r>
              <a:rPr lang="sv-SE" sz="1100" b="0" i="1" u="none" strike="noStrike" baseline="0" dirty="0">
                <a:solidFill>
                  <a:schemeClr val="bg1"/>
                </a:solidFill>
                <a:latin typeface="Open Sans" panose="020B0606030504020204" pitchFamily="34" charset="0"/>
              </a:rPr>
              <a:t>https://creativecommons.org/licenses/by-sa/4.0.</a:t>
            </a:r>
            <a:endParaRPr sz="1100" b="0" i="1" u="none" strike="noStrike" cap="none" dirty="0">
              <a:solidFill>
                <a:schemeClr val="bg1"/>
              </a:solidFill>
              <a:latin typeface="Calibri"/>
              <a:ea typeface="Calibri"/>
              <a:cs typeface="Calibri"/>
              <a:sym typeface="Calibri"/>
            </a:endParaRPr>
          </a:p>
        </p:txBody>
      </p:sp>
      <p:pic>
        <p:nvPicPr>
          <p:cNvPr id="8" name="Grafik 7">
            <a:extLst>
              <a:ext uri="{FF2B5EF4-FFF2-40B4-BE49-F238E27FC236}">
                <a16:creationId xmlns:a16="http://schemas.microsoft.com/office/drawing/2014/main" id="{E61DF0CC-0770-455E-93B4-557CE4463A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2406650" cy="83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2"/>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7 </a:t>
            </a:r>
            <a:endParaRPr sz="1400" b="0" i="0" u="none" strike="noStrike" cap="none">
              <a:solidFill>
                <a:srgbClr val="000000"/>
              </a:solidFill>
              <a:latin typeface="Arial"/>
              <a:ea typeface="Arial"/>
              <a:cs typeface="Arial"/>
              <a:sym typeface="Arial"/>
            </a:endParaRPr>
          </a:p>
        </p:txBody>
      </p:sp>
      <p:sp>
        <p:nvSpPr>
          <p:cNvPr id="184" name="Google Shape;184;p22"/>
          <p:cNvSpPr txBox="1"/>
          <p:nvPr/>
        </p:nvSpPr>
        <p:spPr>
          <a:xfrm>
            <a:off x="262890" y="793340"/>
            <a:ext cx="7628135" cy="12872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Konspirationsteorin tillskriver olycksbådande, ondskefulla betydelser till vad som troligen är ofarliga eller obetydliga händelser.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85" name="Google Shape;185;p22"/>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10</a:t>
            </a:fld>
            <a:endParaRPr sz="1100" b="0" i="0" u="none" strike="noStrike" cap="none">
              <a:solidFill>
                <a:schemeClr val="dk1"/>
              </a:solidFill>
              <a:latin typeface="Calibri"/>
              <a:ea typeface="Calibri"/>
              <a:cs typeface="Calibri"/>
              <a:sym typeface="Calibri"/>
            </a:endParaRPr>
          </a:p>
        </p:txBody>
      </p:sp>
      <p:sp>
        <p:nvSpPr>
          <p:cNvPr id="186" name="Google Shape;186;p22"/>
          <p:cNvSpPr txBox="1"/>
          <p:nvPr/>
        </p:nvSpPr>
        <p:spPr>
          <a:xfrm>
            <a:off x="236220" y="3324827"/>
            <a:ext cx="704565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Att ge pengar till utvecklingsländer är märkligt, mycket märkligt... </a:t>
            </a:r>
            <a:endParaRPr sz="1400" b="0" i="0" u="none" strike="noStrike" cap="none">
              <a:solidFill>
                <a:srgbClr val="000000"/>
              </a:solidFill>
              <a:latin typeface="Arial"/>
              <a:ea typeface="Arial"/>
              <a:cs typeface="Arial"/>
              <a:sym typeface="Arial"/>
            </a:endParaRPr>
          </a:p>
        </p:txBody>
      </p:sp>
      <p:sp>
        <p:nvSpPr>
          <p:cNvPr id="187" name="Google Shape;187;p22"/>
          <p:cNvSpPr txBox="1"/>
          <p:nvPr/>
        </p:nvSpPr>
        <p:spPr>
          <a:xfrm>
            <a:off x="236220" y="4148988"/>
            <a:ext cx="704580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Många konspirationsteoretiker hävdar att Gates donationer till folkhälsoinsatser i utvecklingsländer är hemliga försök till tankekontroll.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Eller... är det donationer till länder som kämpar med finansiering för heltäckade vaccinationskampanjer? </a:t>
            </a:r>
            <a:endParaRPr/>
          </a:p>
        </p:txBody>
      </p:sp>
      <p:pic>
        <p:nvPicPr>
          <p:cNvPr id="188" name="Google Shape;188;p22"/>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3"/>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8 </a:t>
            </a:r>
            <a:endParaRPr sz="1400" b="0" i="0" u="none" strike="noStrike" cap="none">
              <a:solidFill>
                <a:srgbClr val="000000"/>
              </a:solidFill>
              <a:latin typeface="Arial"/>
              <a:ea typeface="Arial"/>
              <a:cs typeface="Arial"/>
              <a:sym typeface="Arial"/>
            </a:endParaRPr>
          </a:p>
        </p:txBody>
      </p:sp>
      <p:sp>
        <p:nvSpPr>
          <p:cNvPr id="195" name="Google Shape;195;p23"/>
          <p:cNvSpPr txBox="1"/>
          <p:nvPr/>
        </p:nvSpPr>
        <p:spPr>
          <a:xfrm>
            <a:off x="236220" y="882571"/>
            <a:ext cx="7628135"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Teorin tenderar att blanda fakta och spekulationer utan att skilja mellan dem och utan att ange grader av sannolikhet eller fakta.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96" name="Google Shape;196;p23"/>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Sidan </a:t>
            </a:r>
            <a:fld id="{00000000-1234-1234-1234-123412341234}" type="slidenum">
              <a:rPr lang="de-DE" sz="1100" b="1" i="0" u="none" strike="noStrike" cap="none">
                <a:solidFill>
                  <a:schemeClr val="lt1"/>
                </a:solidFill>
                <a:latin typeface="Open Sans"/>
                <a:ea typeface="Open Sans"/>
                <a:cs typeface="Open Sans"/>
                <a:sym typeface="Open Sans"/>
              </a:rPr>
              <a:t>11</a:t>
            </a:fld>
            <a:endParaRPr sz="1100" b="0" i="0" u="none" strike="noStrike" cap="none">
              <a:solidFill>
                <a:schemeClr val="dk1"/>
              </a:solidFill>
              <a:latin typeface="Calibri"/>
              <a:ea typeface="Calibri"/>
              <a:cs typeface="Calibri"/>
              <a:sym typeface="Calibri"/>
            </a:endParaRPr>
          </a:p>
        </p:txBody>
      </p:sp>
      <p:sp>
        <p:nvSpPr>
          <p:cNvPr id="197" name="Google Shape;197;p23"/>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Det är uppenbart att han försöker... </a:t>
            </a:r>
            <a:endParaRPr sz="1400" b="0" i="0" u="none" strike="noStrike" cap="none">
              <a:solidFill>
                <a:srgbClr val="000000"/>
              </a:solidFill>
              <a:latin typeface="Arial"/>
              <a:ea typeface="Arial"/>
              <a:cs typeface="Arial"/>
              <a:sym typeface="Arial"/>
            </a:endParaRPr>
          </a:p>
        </p:txBody>
      </p:sp>
      <p:sp>
        <p:nvSpPr>
          <p:cNvPr id="198" name="Google Shape;198;p23"/>
          <p:cNvSpPr txBox="1"/>
          <p:nvPr/>
        </p:nvSpPr>
        <p:spPr>
          <a:xfrm>
            <a:off x="236220" y="4079540"/>
            <a:ext cx="7045658"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Fakta - Bill Gates donerar stora summor till vaccinationsprogram i utvecklingsländer.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Fakta - Bill Gates finansierar medicintekniska företag.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Spekulationer - han måste ha kontroll över dem och försöker i hemlighet att mikrochipa alla.</a:t>
            </a:r>
            <a:endParaRPr sz="1800" b="0" i="0" u="none" strike="noStrike" cap="none">
              <a:solidFill>
                <a:schemeClr val="dk1"/>
              </a:solidFill>
              <a:latin typeface="Calibri"/>
              <a:ea typeface="Calibri"/>
              <a:cs typeface="Calibri"/>
              <a:sym typeface="Calibri"/>
            </a:endParaRPr>
          </a:p>
        </p:txBody>
      </p:sp>
      <p:pic>
        <p:nvPicPr>
          <p:cNvPr id="199" name="Google Shape;199;p23"/>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4"/>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9 </a:t>
            </a:r>
            <a:endParaRPr sz="1400" b="0" i="0" u="none" strike="noStrike" cap="none">
              <a:solidFill>
                <a:srgbClr val="000000"/>
              </a:solidFill>
              <a:latin typeface="Arial"/>
              <a:ea typeface="Arial"/>
              <a:cs typeface="Arial"/>
              <a:sym typeface="Arial"/>
            </a:endParaRPr>
          </a:p>
        </p:txBody>
      </p:sp>
      <p:sp>
        <p:nvSpPr>
          <p:cNvPr id="206" name="Google Shape;206;p24"/>
          <p:cNvSpPr txBox="1"/>
          <p:nvPr/>
        </p:nvSpPr>
        <p:spPr>
          <a:xfrm>
            <a:off x="236220" y="882571"/>
            <a:ext cx="7628135" cy="12958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Teoretikern är urskiljningslöst misstänksam mot alla statliga organ eller privata grupper, vilket tyder på en oförmåga att nyansera skillnaderna mellan sanna och falska konspirationer. </a:t>
            </a:r>
            <a:endParaRPr sz="1400" b="0" i="0" u="none" strike="noStrike" cap="none">
              <a:solidFill>
                <a:srgbClr val="000000"/>
              </a:solidFill>
              <a:latin typeface="Arial"/>
              <a:ea typeface="Arial"/>
              <a:cs typeface="Arial"/>
              <a:sym typeface="Arial"/>
            </a:endParaRPr>
          </a:p>
        </p:txBody>
      </p:sp>
      <p:sp>
        <p:nvSpPr>
          <p:cNvPr id="207" name="Google Shape;207;p2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12</a:t>
            </a:fld>
            <a:endParaRPr sz="1100" b="0" i="0" u="none" strike="noStrike" cap="none">
              <a:solidFill>
                <a:schemeClr val="dk1"/>
              </a:solidFill>
              <a:latin typeface="Calibri"/>
              <a:ea typeface="Calibri"/>
              <a:cs typeface="Calibri"/>
              <a:sym typeface="Calibri"/>
            </a:endParaRPr>
          </a:p>
        </p:txBody>
      </p:sp>
      <p:sp>
        <p:nvSpPr>
          <p:cNvPr id="208" name="Google Shape;208;p24"/>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De måste vara en del av den... </a:t>
            </a:r>
            <a:endParaRPr sz="1400" b="0" i="0" u="none" strike="noStrike" cap="none">
              <a:solidFill>
                <a:srgbClr val="000000"/>
              </a:solidFill>
              <a:latin typeface="Arial"/>
              <a:ea typeface="Arial"/>
              <a:cs typeface="Arial"/>
              <a:sym typeface="Arial"/>
            </a:endParaRPr>
          </a:p>
        </p:txBody>
      </p:sp>
      <p:sp>
        <p:nvSpPr>
          <p:cNvPr id="209" name="Google Shape;209;p24"/>
          <p:cNvSpPr txBox="1"/>
          <p:nvPr/>
        </p:nvSpPr>
        <p:spPr>
          <a:xfrm>
            <a:off x="236220" y="4079540"/>
            <a:ext cx="7045658" cy="171136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För att lyckas med detta måste många myndigheter och personer delta. Om svaret på den frågan är att man inte heller kan lita på dem (de är en del av konspirationen) så är konspirationsteorin sannolikt inte sann. </a:t>
            </a:r>
            <a:endParaRPr sz="1400" b="0" i="0" u="none" strike="noStrike" cap="none">
              <a:solidFill>
                <a:srgbClr val="000000"/>
              </a:solidFill>
              <a:latin typeface="Arial"/>
              <a:ea typeface="Arial"/>
              <a:cs typeface="Arial"/>
              <a:sym typeface="Arial"/>
            </a:endParaRPr>
          </a:p>
        </p:txBody>
      </p:sp>
      <p:pic>
        <p:nvPicPr>
          <p:cNvPr id="210" name="Google Shape;210;p24"/>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25"/>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10 </a:t>
            </a:r>
            <a:endParaRPr sz="1400" b="0" i="0" u="none" strike="noStrike" cap="none">
              <a:solidFill>
                <a:srgbClr val="000000"/>
              </a:solidFill>
              <a:latin typeface="Arial"/>
              <a:ea typeface="Arial"/>
              <a:cs typeface="Arial"/>
              <a:sym typeface="Arial"/>
            </a:endParaRPr>
          </a:p>
        </p:txBody>
      </p:sp>
      <p:sp>
        <p:nvSpPr>
          <p:cNvPr id="217" name="Google Shape;217;p25"/>
          <p:cNvSpPr txBox="1"/>
          <p:nvPr/>
        </p:nvSpPr>
        <p:spPr>
          <a:xfrm>
            <a:off x="236220" y="882571"/>
            <a:ext cx="76281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Konspirationsteoretikern vägrar att överväga alternativa förklaringar, han eller hon förkastar alla obekräftande bevis och söker bara bekräftande bevis för att stödja det som han eller hon på förhand har fastställt som sanningen.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2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13</a:t>
            </a:fld>
            <a:endParaRPr sz="1100" b="0" i="0" u="none" strike="noStrike" cap="none">
              <a:solidFill>
                <a:schemeClr val="dk1"/>
              </a:solidFill>
              <a:latin typeface="Calibri"/>
              <a:ea typeface="Calibri"/>
              <a:cs typeface="Calibri"/>
              <a:sym typeface="Calibri"/>
            </a:endParaRPr>
          </a:p>
        </p:txBody>
      </p:sp>
      <p:sp>
        <p:nvSpPr>
          <p:cNvPr id="219" name="Google Shape;219;p25"/>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Det finns inget annat sätt... </a:t>
            </a:r>
            <a:endParaRPr sz="1400" b="0" i="0" u="none" strike="noStrike" cap="none">
              <a:solidFill>
                <a:srgbClr val="000000"/>
              </a:solidFill>
              <a:latin typeface="Arial"/>
              <a:ea typeface="Arial"/>
              <a:cs typeface="Arial"/>
              <a:sym typeface="Arial"/>
            </a:endParaRPr>
          </a:p>
        </p:txBody>
      </p:sp>
      <p:sp>
        <p:nvSpPr>
          <p:cNvPr id="220" name="Google Shape;220;p25"/>
          <p:cNvSpPr txBox="1"/>
          <p:nvPr/>
        </p:nvSpPr>
        <p:spPr>
          <a:xfrm>
            <a:off x="236220" y="3742145"/>
            <a:ext cx="7045800" cy="2031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Det finns massor av artiklar, vetenskapsmän och Bill Gates själv som erbjuder alternativa förklaringar och som avfärdar denna konspirationsteori som osann. Om du gör en sökning på Internet efter "Bill Gates microchip" kommer de flesta träffar att vara artiklar och personer som erbjuder bevis och förklaringar till varför denna konspirationsteori är osann. </a:t>
            </a:r>
            <a:endParaRPr sz="1400" b="0" i="0" u="none" strike="noStrike" cap="none">
              <a:solidFill>
                <a:srgbClr val="000000"/>
              </a:solidFill>
              <a:latin typeface="Arial"/>
              <a:ea typeface="Arial"/>
              <a:cs typeface="Arial"/>
              <a:sym typeface="Arial"/>
            </a:endParaRPr>
          </a:p>
        </p:txBody>
      </p:sp>
      <p:pic>
        <p:nvPicPr>
          <p:cNvPr id="221" name="Google Shape;221;p2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26"/>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Vad tycker du? </a:t>
            </a:r>
            <a:endParaRPr sz="1400" b="0" i="0" u="none" strike="noStrike" cap="none">
              <a:solidFill>
                <a:srgbClr val="000000"/>
              </a:solidFill>
              <a:latin typeface="Arial"/>
              <a:ea typeface="Arial"/>
              <a:cs typeface="Arial"/>
              <a:sym typeface="Arial"/>
            </a:endParaRPr>
          </a:p>
        </p:txBody>
      </p:sp>
      <p:sp>
        <p:nvSpPr>
          <p:cNvPr id="228" name="Google Shape;228;p26"/>
          <p:cNvSpPr txBox="1"/>
          <p:nvPr/>
        </p:nvSpPr>
        <p:spPr>
          <a:xfrm>
            <a:off x="236220" y="910838"/>
            <a:ext cx="7628135"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Är Bill Gates ett ondskefullt och mäktigt geni som försöker utpressa kontroll över hela den mänskliga befolkningen?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Eller...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 Är han en miljardär som donerar pengar till folkhälsan runt om i världen utan att det finns någon ondskefull avsikt bakom det?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2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Sidan </a:t>
            </a:r>
            <a:fld id="{00000000-1234-1234-1234-123412341234}" type="slidenum">
              <a:rPr lang="de-DE" sz="1100" b="1" i="0" u="none" strike="noStrike" cap="none">
                <a:solidFill>
                  <a:schemeClr val="lt1"/>
                </a:solidFill>
                <a:latin typeface="Open Sans"/>
                <a:ea typeface="Open Sans"/>
                <a:cs typeface="Open Sans"/>
                <a:sym typeface="Open Sans"/>
              </a:rPr>
              <a:t>14</a:t>
            </a:fld>
            <a:endParaRPr sz="1100" b="0" i="0" u="none" strike="noStrike" cap="none">
              <a:solidFill>
                <a:schemeClr val="dk1"/>
              </a:solidFill>
              <a:latin typeface="Calibri"/>
              <a:ea typeface="Calibri"/>
              <a:cs typeface="Calibri"/>
              <a:sym typeface="Calibri"/>
            </a:endParaRPr>
          </a:p>
        </p:txBody>
      </p:sp>
      <p:sp>
        <p:nvSpPr>
          <p:cNvPr id="230" name="Google Shape;230;p26"/>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Prova nu själv </a:t>
            </a:r>
            <a:endParaRPr sz="1400" b="0" i="0" u="none" strike="noStrike" cap="none">
              <a:solidFill>
                <a:srgbClr val="000000"/>
              </a:solidFill>
              <a:latin typeface="Arial"/>
              <a:ea typeface="Arial"/>
              <a:cs typeface="Arial"/>
              <a:sym typeface="Arial"/>
            </a:endParaRPr>
          </a:p>
        </p:txBody>
      </p:sp>
      <p:sp>
        <p:nvSpPr>
          <p:cNvPr id="231" name="Google Shape;231;p26"/>
          <p:cNvSpPr txBox="1"/>
          <p:nvPr/>
        </p:nvSpPr>
        <p:spPr>
          <a:xfrm>
            <a:off x="236220" y="4138752"/>
            <a:ext cx="70458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Använd den konspirationsteori som din grupp har undersökt.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Gå igenom de 10 kontrollpunkterna i konspirationsdetektorn.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Är din konspirationsteori sann eller falsk? </a:t>
            </a:r>
            <a:endParaRPr sz="1400" b="0" i="0" u="none" strike="noStrike" cap="none">
              <a:solidFill>
                <a:srgbClr val="000000"/>
              </a:solidFill>
              <a:latin typeface="Arial"/>
              <a:ea typeface="Arial"/>
              <a:cs typeface="Arial"/>
              <a:sym typeface="Arial"/>
            </a:endParaRPr>
          </a:p>
        </p:txBody>
      </p:sp>
      <p:pic>
        <p:nvPicPr>
          <p:cNvPr id="232" name="Google Shape;232;p2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27"/>
          <p:cNvSpPr txBox="1"/>
          <p:nvPr/>
        </p:nvSpPr>
        <p:spPr>
          <a:xfrm>
            <a:off x="545171" y="116125"/>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Vad är det som saknas? </a:t>
            </a:r>
            <a:endParaRPr sz="1400" b="0" i="0" u="none" strike="noStrike" cap="none">
              <a:solidFill>
                <a:srgbClr val="000000"/>
              </a:solidFill>
              <a:latin typeface="Arial"/>
              <a:ea typeface="Arial"/>
              <a:cs typeface="Arial"/>
              <a:sym typeface="Arial"/>
            </a:endParaRPr>
          </a:p>
        </p:txBody>
      </p:sp>
      <p:sp>
        <p:nvSpPr>
          <p:cNvPr id="239" name="Google Shape;239;p27"/>
          <p:cNvSpPr txBox="1"/>
          <p:nvPr/>
        </p:nvSpPr>
        <p:spPr>
          <a:xfrm>
            <a:off x="487293" y="639345"/>
            <a:ext cx="7391400" cy="52475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Premiss: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är miljardär </a:t>
            </a:r>
            <a:endParaRPr sz="18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har hävdat att "det skulle kunna finnas digitala certifikat" som skulle kunna användas för att visa vem som har återhämtat sig, testats och slutligen fått vaccin.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finansierar en ny teknik som skulle kunna lagra en persons vaccinationsregister i ett speciellt bläck som ges samtidigt med en injektion.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Bill Gates finansierar folkhälsoprojekt i utvecklingsländer, inklusive vaccinationsprogram.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Open Sans"/>
                <a:ea typeface="Open Sans"/>
                <a:cs typeface="Open Sans"/>
                <a:sym typeface="Open Sans"/>
              </a:rPr>
              <a:t>Slutsats: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Bill Gates vill mikrochipa hela befolkningen genom vaccinationer för att kontrollera den. </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Vad är det som saknas? </a:t>
            </a:r>
            <a:endParaRPr sz="1400" b="0" i="0" u="none" strike="noStrike" cap="none">
              <a:solidFill>
                <a:srgbClr val="000000"/>
              </a:solidFill>
              <a:latin typeface="Arial"/>
              <a:ea typeface="Arial"/>
              <a:cs typeface="Arial"/>
              <a:sym typeface="Arial"/>
            </a:endParaRPr>
          </a:p>
        </p:txBody>
      </p:sp>
      <p:sp>
        <p:nvSpPr>
          <p:cNvPr id="240" name="Google Shape;240;p2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Sidan </a:t>
            </a:r>
            <a:fld id="{00000000-1234-1234-1234-123412341234}" type="slidenum">
              <a:rPr lang="de-DE" sz="1100" b="1" i="0" u="none" strike="noStrike" cap="none">
                <a:solidFill>
                  <a:schemeClr val="lt1"/>
                </a:solidFill>
                <a:latin typeface="Open Sans"/>
                <a:ea typeface="Open Sans"/>
                <a:cs typeface="Open Sans"/>
                <a:sym typeface="Open Sans"/>
              </a:rPr>
              <a:t>15</a:t>
            </a:fld>
            <a:endParaRPr sz="1100" b="0" i="0" u="none" strike="noStrike" cap="none">
              <a:solidFill>
                <a:schemeClr val="dk1"/>
              </a:solidFill>
              <a:latin typeface="Calibri"/>
              <a:ea typeface="Calibri"/>
              <a:cs typeface="Calibri"/>
              <a:sym typeface="Calibri"/>
            </a:endParaRPr>
          </a:p>
        </p:txBody>
      </p:sp>
      <p:pic>
        <p:nvPicPr>
          <p:cNvPr id="241" name="Google Shape;241;p2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p:nvPr/>
        </p:nvSpPr>
        <p:spPr>
          <a:xfrm>
            <a:off x="387140" y="377735"/>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Avvisa med säkerhet </a:t>
            </a:r>
            <a:endParaRPr sz="1400" b="0" i="0" u="none" strike="noStrike" cap="none">
              <a:solidFill>
                <a:srgbClr val="000000"/>
              </a:solidFill>
              <a:latin typeface="Arial"/>
              <a:ea typeface="Arial"/>
              <a:cs typeface="Arial"/>
              <a:sym typeface="Arial"/>
            </a:endParaRPr>
          </a:p>
        </p:txBody>
      </p:sp>
      <p:sp>
        <p:nvSpPr>
          <p:cNvPr id="100" name="Google Shape;100;p1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Sidan </a:t>
            </a:r>
            <a:fld id="{00000000-1234-1234-1234-123412341234}" type="slidenum">
              <a:rPr lang="de-DE" sz="1100" b="1" i="0" u="none" strike="noStrike" cap="none">
                <a:solidFill>
                  <a:schemeClr val="lt1"/>
                </a:solidFill>
                <a:latin typeface="Open Sans"/>
                <a:ea typeface="Open Sans"/>
                <a:cs typeface="Open Sans"/>
                <a:sym typeface="Open Sans"/>
              </a:rPr>
              <a:t>2</a:t>
            </a:fld>
            <a:endParaRPr sz="1100" b="0" i="0" u="none" strike="noStrike" cap="none">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4">
            <a:alphaModFix/>
          </a:blip>
          <a:srcRect/>
          <a:stretch/>
        </p:blipFill>
        <p:spPr>
          <a:xfrm>
            <a:off x="8166556" y="639345"/>
            <a:ext cx="802186" cy="716620"/>
          </a:xfrm>
          <a:prstGeom prst="rect">
            <a:avLst/>
          </a:prstGeom>
          <a:noFill/>
          <a:ln>
            <a:noFill/>
          </a:ln>
        </p:spPr>
      </p:pic>
      <p:sp>
        <p:nvSpPr>
          <p:cNvPr id="102" name="Google Shape;102;p14"/>
          <p:cNvSpPr txBox="1"/>
          <p:nvPr/>
        </p:nvSpPr>
        <p:spPr>
          <a:xfrm>
            <a:off x="484796" y="1168023"/>
            <a:ext cx="7391400" cy="549377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Vi kan inte avfärda alla teorier utan vidare. Ibland förekommer verkliga konspirationer.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I stället måste vi leta efter tecken som tyder på att en konspirationsteori är osann.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I följande presentation går vi igenom 10 kontrollpunkter </a:t>
            </a:r>
            <a:r>
              <a:rPr lang="de-DE" sz="1400" b="0" i="0" u="none" strike="noStrike" cap="none">
                <a:solidFill>
                  <a:schemeClr val="dk1"/>
                </a:solidFill>
                <a:latin typeface="Open Sans"/>
                <a:ea typeface="Open Sans"/>
                <a:cs typeface="Open Sans"/>
                <a:sym typeface="Open Sans"/>
              </a:rPr>
              <a:t>(från Scientific American) </a:t>
            </a:r>
            <a:r>
              <a:rPr lang="de-DE" sz="1800" b="0" i="0" u="none" strike="noStrike" cap="none">
                <a:solidFill>
                  <a:schemeClr val="dk1"/>
                </a:solidFill>
                <a:latin typeface="Open Sans"/>
                <a:ea typeface="Open Sans"/>
                <a:cs typeface="Open Sans"/>
                <a:sym typeface="Open Sans"/>
              </a:rPr>
              <a:t>som du kan tänka på om du stöter på en konspirationsteori.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Ju mer teorin uppvisar följande tio egenskaper, desto mindre troligt är det att den är förankrad i verkligheten. </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Open Sans"/>
                <a:ea typeface="Open Sans"/>
                <a:cs typeface="Open Sans"/>
                <a:sym typeface="Open Sans"/>
              </a:rPr>
              <a:t>Jag kommer att illustrera kontrollpunkterna med hjälp av konspirationsteorin om att Bill Gates mikrochippar hela befolkningen genom Covid-19-vaccinationer.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5"/>
          <p:cNvSpPr txBox="1"/>
          <p:nvPr/>
        </p:nvSpPr>
        <p:spPr>
          <a:xfrm>
            <a:off x="545171" y="372913"/>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1 </a:t>
            </a:r>
            <a:endParaRPr sz="1400" b="0" i="0" u="none" strike="noStrike" cap="none">
              <a:solidFill>
                <a:srgbClr val="000000"/>
              </a:solidFill>
              <a:latin typeface="Arial"/>
              <a:ea typeface="Arial"/>
              <a:cs typeface="Arial"/>
              <a:sym typeface="Arial"/>
            </a:endParaRPr>
          </a:p>
        </p:txBody>
      </p:sp>
      <p:sp>
        <p:nvSpPr>
          <p:cNvPr id="109" name="Google Shape;109;p15"/>
          <p:cNvSpPr txBox="1"/>
          <p:nvPr/>
        </p:nvSpPr>
        <p:spPr>
          <a:xfrm>
            <a:off x="876300" y="1337538"/>
            <a:ext cx="7391400" cy="30007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154854"/>
              </a:buClr>
              <a:buSzPts val="1800"/>
              <a:buFont typeface="Noto Sans Symbols"/>
              <a:buChar char="▪"/>
            </a:pPr>
            <a:r>
              <a:rPr lang="de-DE" sz="1800" b="0" i="0" u="none" strike="noStrike" cap="none">
                <a:solidFill>
                  <a:schemeClr val="dk1"/>
                </a:solidFill>
                <a:latin typeface="Calibri"/>
                <a:ea typeface="Calibri"/>
                <a:cs typeface="Calibri"/>
                <a:sym typeface="Calibri"/>
              </a:rPr>
              <a:t>Beviset för konspirationen består av ett mönster där man kopplar samman händelser som inte behöver ha något orsakssamband. När det inte finns några bevis som stöder dessa kopplingar förutom påståendet om konspirationen eller när bevisen passar lika bra in på andra orsakssamband - eller på slumpmässighet - är konspirationsteorin sannolikt falsk. </a:t>
            </a:r>
            <a:endParaRPr sz="1400" b="0" i="0" u="none" strike="noStrike" cap="none">
              <a:solidFill>
                <a:srgbClr val="000000"/>
              </a:solidFill>
              <a:latin typeface="Arial"/>
              <a:ea typeface="Arial"/>
              <a:cs typeface="Arial"/>
              <a:sym typeface="Arial"/>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10" name="Google Shape;110;p15"/>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3</a:t>
            </a:fld>
            <a:endParaRPr sz="1100" b="0" i="0" u="none" strike="noStrike" cap="none">
              <a:solidFill>
                <a:schemeClr val="dk1"/>
              </a:solidFill>
              <a:latin typeface="Calibri"/>
              <a:ea typeface="Calibri"/>
              <a:cs typeface="Calibri"/>
              <a:sym typeface="Calibri"/>
            </a:endParaRPr>
          </a:p>
        </p:txBody>
      </p:sp>
      <p:sp>
        <p:nvSpPr>
          <p:cNvPr id="111" name="Google Shape;111;p15"/>
          <p:cNvSpPr txBox="1"/>
          <p:nvPr/>
        </p:nvSpPr>
        <p:spPr>
          <a:xfrm>
            <a:off x="2552080" y="4111335"/>
            <a:ext cx="4461280"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154854"/>
                </a:solidFill>
                <a:latin typeface="Open Sans"/>
                <a:ea typeface="Open Sans"/>
                <a:cs typeface="Open Sans"/>
                <a:sym typeface="Open Sans"/>
              </a:rPr>
              <a:t>Bill Gates mikrochippar hela befolkningen genom Covid-19-vaccinet </a:t>
            </a:r>
            <a:endParaRPr sz="1400" b="0" i="0" u="none" strike="noStrike" cap="none">
              <a:solidFill>
                <a:srgbClr val="000000"/>
              </a:solidFill>
              <a:latin typeface="Arial"/>
              <a:ea typeface="Arial"/>
              <a:cs typeface="Arial"/>
              <a:sym typeface="Arial"/>
            </a:endParaRPr>
          </a:p>
        </p:txBody>
      </p:sp>
      <p:sp>
        <p:nvSpPr>
          <p:cNvPr id="112" name="Google Shape;112;p15"/>
          <p:cNvSpPr/>
          <p:nvPr/>
        </p:nvSpPr>
        <p:spPr>
          <a:xfrm>
            <a:off x="1600595" y="4445635"/>
            <a:ext cx="753871" cy="508080"/>
          </a:xfrm>
          <a:prstGeom prst="rightArrow">
            <a:avLst>
              <a:gd name="adj1" fmla="val 31314"/>
              <a:gd name="adj2" fmla="val 59143"/>
            </a:avLst>
          </a:prstGeom>
          <a:solidFill>
            <a:srgbClr val="15485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15"/>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6"/>
          <p:cNvSpPr txBox="1"/>
          <p:nvPr/>
        </p:nvSpPr>
        <p:spPr>
          <a:xfrm>
            <a:off x="468971" y="116125"/>
            <a:ext cx="7045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gates mikrochipar alla</a:t>
            </a:r>
            <a:endParaRPr sz="2800" b="1" i="0" u="none" strike="noStrike" cap="small">
              <a:solidFill>
                <a:srgbClr val="154854"/>
              </a:solidFill>
              <a:latin typeface="Open Sans"/>
              <a:ea typeface="Open Sans"/>
              <a:cs typeface="Open Sans"/>
              <a:sym typeface="Open Sans"/>
            </a:endParaRPr>
          </a:p>
        </p:txBody>
      </p:sp>
      <p:sp>
        <p:nvSpPr>
          <p:cNvPr id="120" name="Google Shape;120;p16"/>
          <p:cNvSpPr txBox="1"/>
          <p:nvPr/>
        </p:nvSpPr>
        <p:spPr>
          <a:xfrm>
            <a:off x="468971" y="496676"/>
            <a:ext cx="7391400" cy="62401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De punkter som kopplas samman: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de-DE" sz="1600" b="1" i="0" u="none" strike="noStrike" cap="none">
                <a:solidFill>
                  <a:schemeClr val="dk1"/>
                </a:solidFill>
                <a:latin typeface="Open Sans"/>
                <a:ea typeface="Open Sans"/>
                <a:cs typeface="Open Sans"/>
                <a:sym typeface="Open Sans"/>
              </a:rPr>
              <a:t>Premiss: </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600" b="0" i="0" u="none" strike="noStrike" cap="none">
                <a:solidFill>
                  <a:schemeClr val="dk1"/>
                </a:solidFill>
                <a:latin typeface="Calibri"/>
                <a:ea typeface="Calibri"/>
                <a:cs typeface="Calibri"/>
                <a:sym typeface="Calibri"/>
              </a:rPr>
              <a:t>Bill Gates är miljardär </a:t>
            </a:r>
            <a:endParaRPr sz="1600" b="1"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600" b="0" i="0" u="none" strike="noStrike" cap="none">
                <a:solidFill>
                  <a:schemeClr val="dk1"/>
                </a:solidFill>
                <a:latin typeface="Calibri"/>
                <a:ea typeface="Calibri"/>
                <a:cs typeface="Calibri"/>
                <a:sym typeface="Calibri"/>
              </a:rPr>
              <a:t>Bill Gates har hävdat att "det skulle kunna finnas digitala certifikat" som skulle kunna användas för att visa vem som har återhämtat sig, testats och slutligen fått ett vaccin. </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600" b="0" i="0" u="none" strike="noStrike" cap="none">
                <a:solidFill>
                  <a:schemeClr val="dk1"/>
                </a:solidFill>
                <a:latin typeface="Calibri"/>
                <a:ea typeface="Calibri"/>
                <a:cs typeface="Calibri"/>
                <a:sym typeface="Calibri"/>
              </a:rPr>
              <a:t>Bill Gates finansierar en ny teknik som skulle kunna lagra en persons vaccinationsregister i ett speciellt bläck som ges samtidigt med en injektion. </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54854"/>
              </a:buClr>
              <a:buSzPts val="1800"/>
              <a:buFont typeface="Calibri"/>
              <a:buAutoNum type="alphaUcPeriod"/>
            </a:pPr>
            <a:r>
              <a:rPr lang="de-DE" sz="1600" b="0" i="0" u="none" strike="noStrike" cap="none">
                <a:solidFill>
                  <a:schemeClr val="dk1"/>
                </a:solidFill>
                <a:latin typeface="Calibri"/>
                <a:ea typeface="Calibri"/>
                <a:cs typeface="Calibri"/>
                <a:sym typeface="Calibri"/>
              </a:rPr>
              <a:t>Bill Gates finansierar folkhälsoprojekt i utvecklingsländer, inklusive vaccinationsprogram.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Open Sans"/>
                <a:ea typeface="Open Sans"/>
                <a:cs typeface="Open Sans"/>
                <a:sym typeface="Open Sans"/>
              </a:rPr>
              <a:t>Slutsats: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Calibri"/>
                <a:ea typeface="Calibri"/>
                <a:cs typeface="Calibri"/>
                <a:sym typeface="Calibri"/>
              </a:rPr>
              <a:t>Bill Gates vill mikrochipa hela befolkningen genom vaccinationer för att kontrollera den. </a:t>
            </a:r>
            <a:endParaRPr sz="16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600" b="0" i="1" u="none" strike="noStrike" cap="none">
                <a:solidFill>
                  <a:schemeClr val="dk1"/>
                </a:solidFill>
                <a:latin typeface="Calibri"/>
                <a:ea typeface="Calibri"/>
                <a:cs typeface="Calibri"/>
                <a:sym typeface="Calibri"/>
              </a:rPr>
              <a:t>Är dessa förutsättningar tillräckliga för att säga att Bill Gates vill mikrochipa hela befolkningen? (Är detta den mest trovärdiga förklaringen till A-D)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600" b="0" i="1" u="none" strike="noStrike" cap="none">
                <a:solidFill>
                  <a:schemeClr val="dk1"/>
                </a:solidFill>
                <a:latin typeface="Calibri"/>
                <a:ea typeface="Calibri"/>
                <a:cs typeface="Calibri"/>
                <a:sym typeface="Calibri"/>
              </a:rPr>
              <a:t>Finns det några bevis för att dessa premisser är kausala för slutsatsen mer än de påståenden som konspirationsteoretikern gör?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54854"/>
              </a:buClr>
              <a:buSzPts val="1800"/>
              <a:buFont typeface="Noto Sans Symbols"/>
              <a:buChar char="▪"/>
            </a:pPr>
            <a:r>
              <a:rPr lang="de-DE" sz="1600" b="0" i="1" u="none" strike="noStrike" cap="none">
                <a:solidFill>
                  <a:schemeClr val="dk1"/>
                </a:solidFill>
                <a:latin typeface="Calibri"/>
                <a:ea typeface="Calibri"/>
                <a:cs typeface="Calibri"/>
                <a:sym typeface="Calibri"/>
              </a:rPr>
              <a:t>Vilka förutsättningar saknas för att detta ska vara ett ovedersägligt logiskt samband? </a:t>
            </a:r>
            <a:endParaRPr sz="12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154854"/>
              </a:buClr>
              <a:buSzPts val="1800"/>
              <a:buFont typeface="Noto Sans Symbols"/>
              <a:buNone/>
            </a:pPr>
            <a:endParaRPr sz="1800" b="0" i="1" u="none" strike="noStrike" cap="none">
              <a:solidFill>
                <a:schemeClr val="dk1"/>
              </a:solidFill>
              <a:latin typeface="Calibri"/>
              <a:ea typeface="Calibri"/>
              <a:cs typeface="Calibri"/>
              <a:sym typeface="Calibri"/>
            </a:endParaRPr>
          </a:p>
          <a:p>
            <a:pPr marL="342900" marR="0" lvl="0" indent="-228600" algn="l" rtl="0">
              <a:lnSpc>
                <a:spcPct val="150000"/>
              </a:lnSpc>
              <a:spcBef>
                <a:spcPts val="0"/>
              </a:spcBef>
              <a:spcAft>
                <a:spcPts val="0"/>
              </a:spcAft>
              <a:buClr>
                <a:srgbClr val="154854"/>
              </a:buClr>
              <a:buSzPts val="1800"/>
              <a:buFont typeface="Noto Sans Symbols"/>
              <a:buNone/>
            </a:pPr>
            <a:endParaRPr sz="1800" b="0" i="0" u="none" strike="noStrike" cap="none">
              <a:solidFill>
                <a:schemeClr val="dk1"/>
              </a:solidFill>
              <a:latin typeface="Open Sans"/>
              <a:ea typeface="Open Sans"/>
              <a:cs typeface="Open Sans"/>
              <a:sym typeface="Open Sans"/>
            </a:endParaRPr>
          </a:p>
        </p:txBody>
      </p:sp>
      <p:sp>
        <p:nvSpPr>
          <p:cNvPr id="121" name="Google Shape;121;p16"/>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4</a:t>
            </a:fld>
            <a:endParaRPr sz="1100" b="0" i="0" u="none" strike="noStrike" cap="none">
              <a:solidFill>
                <a:schemeClr val="dk1"/>
              </a:solidFill>
              <a:latin typeface="Calibri"/>
              <a:ea typeface="Calibri"/>
              <a:cs typeface="Calibri"/>
              <a:sym typeface="Calibri"/>
            </a:endParaRPr>
          </a:p>
        </p:txBody>
      </p:sp>
      <p:pic>
        <p:nvPicPr>
          <p:cNvPr id="122" name="Google Shape;122;p16"/>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7"/>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2 </a:t>
            </a:r>
            <a:endParaRPr sz="1400" b="0" i="0" u="none" strike="noStrike" cap="none">
              <a:solidFill>
                <a:srgbClr val="000000"/>
              </a:solidFill>
              <a:latin typeface="Arial"/>
              <a:ea typeface="Arial"/>
              <a:cs typeface="Arial"/>
              <a:sym typeface="Arial"/>
            </a:endParaRPr>
          </a:p>
        </p:txBody>
      </p:sp>
      <p:sp>
        <p:nvSpPr>
          <p:cNvPr id="129" name="Google Shape;129;p17"/>
          <p:cNvSpPr txBox="1"/>
          <p:nvPr/>
        </p:nvSpPr>
        <p:spPr>
          <a:xfrm>
            <a:off x="262890" y="741640"/>
            <a:ext cx="7628135"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Agenterna bakom konspirationens mönster skulle behöva nästan övermänskliga krafter för att lyckas med det. Människor är vanligtvis inte alls så mäktiga som vi tror att de är.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30" name="Google Shape;130;p17"/>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5</a:t>
            </a:fld>
            <a:endParaRPr sz="1100" b="0" i="0" u="none" strike="noStrike" cap="none">
              <a:solidFill>
                <a:schemeClr val="dk1"/>
              </a:solidFill>
              <a:latin typeface="Calibri"/>
              <a:ea typeface="Calibri"/>
              <a:cs typeface="Calibri"/>
              <a:sym typeface="Calibri"/>
            </a:endParaRPr>
          </a:p>
        </p:txBody>
      </p:sp>
      <p:sp>
        <p:nvSpPr>
          <p:cNvPr id="131" name="Google Shape;131;p17"/>
          <p:cNvSpPr txBox="1"/>
          <p:nvPr/>
        </p:nvSpPr>
        <p:spPr>
          <a:xfrm>
            <a:off x="236220" y="342900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Bill Gate övermänsklig? </a:t>
            </a:r>
            <a:endParaRPr sz="1400" b="0" i="0" u="none" strike="noStrike" cap="none">
              <a:solidFill>
                <a:srgbClr val="000000"/>
              </a:solidFill>
              <a:latin typeface="Arial"/>
              <a:ea typeface="Arial"/>
              <a:cs typeface="Arial"/>
              <a:sym typeface="Arial"/>
            </a:endParaRPr>
          </a:p>
        </p:txBody>
      </p:sp>
      <p:sp>
        <p:nvSpPr>
          <p:cNvPr id="132" name="Google Shape;132;p17"/>
          <p:cNvSpPr txBox="1"/>
          <p:nvPr/>
        </p:nvSpPr>
        <p:spPr>
          <a:xfrm>
            <a:off x="236220" y="3822722"/>
            <a:ext cx="48741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de-DE" sz="1800" b="0" i="0" u="none" strike="noStrike" cap="none">
                <a:solidFill>
                  <a:schemeClr val="dk1"/>
                </a:solidFill>
                <a:latin typeface="Open Sans"/>
                <a:ea typeface="Open Sans"/>
                <a:cs typeface="Open Sans"/>
                <a:sym typeface="Open Sans"/>
              </a:rPr>
              <a:t>Bill Gates är miljardär och har såklart ganska mycket makt. - Betyder det att han skulle kunna använda den makten för att få världens ledare att mikrochippa hela befolkningen? </a:t>
            </a:r>
            <a:endParaRPr sz="1800" b="0" i="0" u="none" strike="noStrike" cap="none">
              <a:solidFill>
                <a:schemeClr val="dk1"/>
              </a:solidFill>
              <a:latin typeface="Open Sans"/>
              <a:ea typeface="Open Sans"/>
              <a:cs typeface="Open Sans"/>
              <a:sym typeface="Open Sans"/>
            </a:endParaRPr>
          </a:p>
        </p:txBody>
      </p:sp>
      <p:pic>
        <p:nvPicPr>
          <p:cNvPr id="133" name="Google Shape;133;p17"/>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3 </a:t>
            </a:r>
            <a:endParaRPr sz="1400" b="0" i="0" u="none" strike="noStrike" cap="none">
              <a:solidFill>
                <a:srgbClr val="000000"/>
              </a:solidFill>
              <a:latin typeface="Arial"/>
              <a:ea typeface="Arial"/>
              <a:cs typeface="Arial"/>
              <a:sym typeface="Arial"/>
            </a:endParaRPr>
          </a:p>
        </p:txBody>
      </p:sp>
      <p:sp>
        <p:nvSpPr>
          <p:cNvPr id="140" name="Google Shape;140;p18"/>
          <p:cNvSpPr txBox="1"/>
          <p:nvPr/>
        </p:nvSpPr>
        <p:spPr>
          <a:xfrm>
            <a:off x="262890" y="741640"/>
            <a:ext cx="7628100" cy="1338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Konspirationen är komplex och för att den ska lyckas krävs en väldigt omfattande plan.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41" name="Google Shape;141;p18"/>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6</a:t>
            </a:fld>
            <a:endParaRPr sz="1100" b="0" i="0" u="none" strike="noStrike" cap="none">
              <a:solidFill>
                <a:schemeClr val="dk1"/>
              </a:solidFill>
              <a:latin typeface="Calibri"/>
              <a:ea typeface="Calibri"/>
              <a:cs typeface="Calibri"/>
              <a:sym typeface="Calibri"/>
            </a:endParaRPr>
          </a:p>
        </p:txBody>
      </p:sp>
      <p:sp>
        <p:nvSpPr>
          <p:cNvPr id="142" name="Google Shape;142;p18"/>
          <p:cNvSpPr txBox="1"/>
          <p:nvPr/>
        </p:nvSpPr>
        <p:spPr>
          <a:xfrm>
            <a:off x="236220" y="342900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Vad skulle Gates behöva för att lyckas med detta? </a:t>
            </a:r>
            <a:endParaRPr sz="1400" b="0" i="0" u="none" strike="noStrike" cap="none">
              <a:solidFill>
                <a:srgbClr val="000000"/>
              </a:solidFill>
              <a:latin typeface="Arial"/>
              <a:ea typeface="Arial"/>
              <a:cs typeface="Arial"/>
              <a:sym typeface="Arial"/>
            </a:endParaRPr>
          </a:p>
        </p:txBody>
      </p:sp>
      <p:sp>
        <p:nvSpPr>
          <p:cNvPr id="143" name="Google Shape;143;p18"/>
          <p:cNvSpPr txBox="1"/>
          <p:nvPr/>
        </p:nvSpPr>
        <p:spPr>
          <a:xfrm>
            <a:off x="262890" y="4338955"/>
            <a:ext cx="7045658"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600" b="0" i="0" u="none" strike="noStrike" cap="none">
                <a:solidFill>
                  <a:schemeClr val="dk1"/>
                </a:solidFill>
                <a:latin typeface="Open Sans"/>
                <a:ea typeface="Open Sans"/>
                <a:cs typeface="Open Sans"/>
                <a:sym typeface="Open Sans"/>
              </a:rPr>
              <a:t>Kontroll över alla vaccinleverantörer och forskare i branschen. </a:t>
            </a:r>
            <a:endParaRPr sz="16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600" b="0" i="0" u="none" strike="noStrike" cap="none">
                <a:solidFill>
                  <a:schemeClr val="dk1"/>
                </a:solidFill>
                <a:latin typeface="Open Sans"/>
                <a:ea typeface="Open Sans"/>
                <a:cs typeface="Open Sans"/>
                <a:sym typeface="Open Sans"/>
              </a:rPr>
              <a:t>Kontroll över alla stater och deras ledare för att följa hans kontroll. </a:t>
            </a:r>
            <a:endParaRPr sz="16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600" b="0" i="0" u="none" strike="noStrike" cap="none">
                <a:solidFill>
                  <a:schemeClr val="dk1"/>
                </a:solidFill>
                <a:latin typeface="Open Sans"/>
                <a:ea typeface="Open Sans"/>
                <a:cs typeface="Open Sans"/>
                <a:sym typeface="Open Sans"/>
              </a:rPr>
              <a:t>Lyckas hålla planen hemlig för alla. </a:t>
            </a:r>
            <a:endParaRPr sz="16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600" b="0" i="0" u="none" strike="noStrike" cap="none">
                <a:solidFill>
                  <a:schemeClr val="dk1"/>
                </a:solidFill>
                <a:latin typeface="Open Sans"/>
                <a:ea typeface="Open Sans"/>
                <a:cs typeface="Open Sans"/>
                <a:sym typeface="Open Sans"/>
              </a:rPr>
              <a:t>Några andra förslag? </a:t>
            </a:r>
            <a:endParaRPr sz="1600" b="0" i="0" u="none" strike="noStrike" cap="none">
              <a:solidFill>
                <a:srgbClr val="000000"/>
              </a:solidFill>
              <a:latin typeface="Arial"/>
              <a:ea typeface="Arial"/>
              <a:cs typeface="Arial"/>
              <a:sym typeface="Arial"/>
            </a:endParaRPr>
          </a:p>
        </p:txBody>
      </p:sp>
      <p:pic>
        <p:nvPicPr>
          <p:cNvPr id="144" name="Google Shape;144;p18"/>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9"/>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4 </a:t>
            </a:r>
            <a:endParaRPr sz="1400" b="0" i="0" u="none" strike="noStrike" cap="none">
              <a:solidFill>
                <a:srgbClr val="000000"/>
              </a:solidFill>
              <a:latin typeface="Arial"/>
              <a:ea typeface="Arial"/>
              <a:cs typeface="Arial"/>
              <a:sym typeface="Arial"/>
            </a:endParaRPr>
          </a:p>
        </p:txBody>
      </p:sp>
      <p:sp>
        <p:nvSpPr>
          <p:cNvPr id="151" name="Google Shape;151;p19"/>
          <p:cNvSpPr txBox="1"/>
          <p:nvPr/>
        </p:nvSpPr>
        <p:spPr>
          <a:xfrm>
            <a:off x="262890" y="741640"/>
            <a:ext cx="76281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Konspirationen omfattar ett stort antal personer som alla måste hålla tyst om sina hemligheter. Ju fler personer som är inblandade, desto mindre realistiskt blir det.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52" name="Google Shape;152;p19"/>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7</a:t>
            </a:fld>
            <a:endParaRPr sz="1100" b="0" i="0" u="none" strike="noStrike" cap="none">
              <a:solidFill>
                <a:schemeClr val="dk1"/>
              </a:solidFill>
              <a:latin typeface="Calibri"/>
              <a:ea typeface="Calibri"/>
              <a:cs typeface="Calibri"/>
              <a:sym typeface="Calibri"/>
            </a:endParaRPr>
          </a:p>
        </p:txBody>
      </p:sp>
      <p:sp>
        <p:nvSpPr>
          <p:cNvPr id="153" name="Google Shape;153;p19"/>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Vad skulle Gates behöva för att lyckas med detta? </a:t>
            </a:r>
            <a:endParaRPr sz="1400" b="0" i="0" u="none" strike="noStrike" cap="none">
              <a:solidFill>
                <a:srgbClr val="000000"/>
              </a:solidFill>
              <a:latin typeface="Arial"/>
              <a:ea typeface="Arial"/>
              <a:cs typeface="Arial"/>
              <a:sym typeface="Arial"/>
            </a:endParaRPr>
          </a:p>
        </p:txBody>
      </p:sp>
      <p:sp>
        <p:nvSpPr>
          <p:cNvPr id="154" name="Google Shape;154;p19"/>
          <p:cNvSpPr txBox="1"/>
          <p:nvPr/>
        </p:nvSpPr>
        <p:spPr>
          <a:xfrm>
            <a:off x="236220" y="4121286"/>
            <a:ext cx="7045658" cy="203128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800"/>
              <a:buFont typeface="Open Sans"/>
              <a:buAutoNum type="arabicPeriod"/>
            </a:pPr>
            <a:r>
              <a:rPr lang="de-DE" sz="1400" b="0" i="0" u="none" strike="noStrike" cap="none">
                <a:solidFill>
                  <a:schemeClr val="dk1"/>
                </a:solidFill>
                <a:latin typeface="Open Sans"/>
                <a:ea typeface="Open Sans"/>
                <a:cs typeface="Open Sans"/>
                <a:sym typeface="Open Sans"/>
              </a:rPr>
              <a:t>Kontroll över alla vaccinleverantörer och forskare i branschen - hur många människor är det? </a:t>
            </a:r>
            <a:endParaRPr sz="11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400" b="0" i="0" u="none" strike="noStrike" cap="none">
                <a:solidFill>
                  <a:schemeClr val="dk1"/>
                </a:solidFill>
                <a:latin typeface="Open Sans"/>
                <a:ea typeface="Open Sans"/>
                <a:cs typeface="Open Sans"/>
                <a:sym typeface="Open Sans"/>
              </a:rPr>
              <a:t>Kontroll över alla stater och deras ledare för att följa hans kontroll - hur många människor är det? </a:t>
            </a:r>
            <a:endParaRPr sz="11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400" b="0" i="0" u="none" strike="noStrike" cap="none">
                <a:solidFill>
                  <a:schemeClr val="dk1"/>
                </a:solidFill>
                <a:latin typeface="Open Sans"/>
                <a:ea typeface="Open Sans"/>
                <a:cs typeface="Open Sans"/>
                <a:sym typeface="Open Sans"/>
              </a:rPr>
              <a:t>Lyckas hålla planen hemlig för alla. </a:t>
            </a:r>
            <a:endParaRPr sz="11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800"/>
              <a:buFont typeface="Open Sans"/>
              <a:buAutoNum type="arabicPeriod"/>
            </a:pPr>
            <a:r>
              <a:rPr lang="de-DE" sz="1400" b="0" i="0" u="none" strike="noStrike" cap="none">
                <a:solidFill>
                  <a:schemeClr val="dk1"/>
                </a:solidFill>
                <a:latin typeface="Open Sans"/>
                <a:ea typeface="Open Sans"/>
                <a:cs typeface="Open Sans"/>
                <a:sym typeface="Open Sans"/>
              </a:rPr>
              <a:t>Några andra förslag? </a:t>
            </a:r>
            <a:endParaRPr sz="1100" b="0" i="0" u="none" strike="noStrike" cap="none">
              <a:solidFill>
                <a:srgbClr val="000000"/>
              </a:solidFill>
              <a:latin typeface="Arial"/>
              <a:ea typeface="Arial"/>
              <a:cs typeface="Arial"/>
              <a:sym typeface="Arial"/>
            </a:endParaRPr>
          </a:p>
        </p:txBody>
      </p:sp>
      <p:pic>
        <p:nvPicPr>
          <p:cNvPr id="155" name="Google Shape;155;p19"/>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0"/>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5 </a:t>
            </a:r>
            <a:endParaRPr sz="1400" b="0" i="0" u="none" strike="noStrike" cap="none">
              <a:solidFill>
                <a:srgbClr val="000000"/>
              </a:solidFill>
              <a:latin typeface="Arial"/>
              <a:ea typeface="Arial"/>
              <a:cs typeface="Arial"/>
              <a:sym typeface="Arial"/>
            </a:endParaRPr>
          </a:p>
        </p:txBody>
      </p:sp>
      <p:sp>
        <p:nvSpPr>
          <p:cNvPr id="162" name="Google Shape;162;p20"/>
          <p:cNvSpPr txBox="1"/>
          <p:nvPr/>
        </p:nvSpPr>
        <p:spPr>
          <a:xfrm>
            <a:off x="262890" y="741640"/>
            <a:ext cx="7628135"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Konspirationen omfattar en stor ambition att kontrollera en nation, en ekonomi eller ett politiskt system. Om den antyder världsherravälde är det ännu mindre troligt att teorin är sann.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3" name="Google Shape;163;p20"/>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 </a:t>
            </a:r>
            <a:fld id="{00000000-1234-1234-1234-123412341234}" type="slidenum">
              <a:rPr lang="de-DE" sz="1100" b="1" i="0" u="none" strike="noStrike" cap="none">
                <a:solidFill>
                  <a:schemeClr val="lt1"/>
                </a:solidFill>
                <a:latin typeface="Open Sans"/>
                <a:ea typeface="Open Sans"/>
                <a:cs typeface="Open Sans"/>
                <a:sym typeface="Open Sans"/>
              </a:rPr>
              <a:t>8</a:t>
            </a:fld>
            <a:endParaRPr sz="1100" b="0" i="0" u="none" strike="noStrike" cap="none">
              <a:solidFill>
                <a:schemeClr val="dk1"/>
              </a:solidFill>
              <a:latin typeface="Calibri"/>
              <a:ea typeface="Calibri"/>
              <a:cs typeface="Calibri"/>
              <a:sym typeface="Calibri"/>
            </a:endParaRPr>
          </a:p>
        </p:txBody>
      </p:sp>
      <p:sp>
        <p:nvSpPr>
          <p:cNvPr id="164" name="Google Shape;164;p20"/>
          <p:cNvSpPr txBox="1"/>
          <p:nvPr/>
        </p:nvSpPr>
        <p:spPr>
          <a:xfrm>
            <a:off x="236225" y="3324825"/>
            <a:ext cx="934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Har du stora planer Gates? </a:t>
            </a:r>
            <a:endParaRPr sz="200" b="0" i="0" u="none" strike="noStrike" cap="none">
              <a:solidFill>
                <a:srgbClr val="FF0000"/>
              </a:solidFill>
              <a:latin typeface="Arial"/>
              <a:ea typeface="Arial"/>
              <a:cs typeface="Arial"/>
              <a:sym typeface="Arial"/>
            </a:endParaRPr>
          </a:p>
        </p:txBody>
      </p:sp>
      <p:sp>
        <p:nvSpPr>
          <p:cNvPr id="165" name="Google Shape;165;p20"/>
          <p:cNvSpPr txBox="1"/>
          <p:nvPr/>
        </p:nvSpPr>
        <p:spPr>
          <a:xfrm>
            <a:off x="262890" y="3848047"/>
            <a:ext cx="7045800" cy="16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Enligt teorin skulle hela världens befolkning vara under Gates kontroll.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Även om det bara tillämpas på USA:s befolkning skulle det vara en ganska ambitiös plan. </a:t>
            </a:r>
            <a:endParaRPr sz="1400" b="0" i="0" u="none" strike="noStrike" cap="none">
              <a:solidFill>
                <a:srgbClr val="000000"/>
              </a:solidFill>
              <a:latin typeface="Arial"/>
              <a:ea typeface="Arial"/>
              <a:cs typeface="Arial"/>
              <a:sym typeface="Arial"/>
            </a:endParaRPr>
          </a:p>
        </p:txBody>
      </p:sp>
      <p:pic>
        <p:nvPicPr>
          <p:cNvPr id="166" name="Google Shape;166;p20"/>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1"/>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kontrollpunkt 6 </a:t>
            </a:r>
            <a:endParaRPr sz="1400" b="0" i="0" u="none" strike="noStrike" cap="none">
              <a:solidFill>
                <a:srgbClr val="000000"/>
              </a:solidFill>
              <a:latin typeface="Arial"/>
              <a:ea typeface="Arial"/>
              <a:cs typeface="Arial"/>
              <a:sym typeface="Arial"/>
            </a:endParaRPr>
          </a:p>
        </p:txBody>
      </p:sp>
      <p:sp>
        <p:nvSpPr>
          <p:cNvPr id="173" name="Google Shape;173;p21"/>
          <p:cNvSpPr txBox="1"/>
          <p:nvPr/>
        </p:nvSpPr>
        <p:spPr>
          <a:xfrm>
            <a:off x="262890" y="793340"/>
            <a:ext cx="76281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Konspirationsteorierna ökar från små händelser som kan vara sanna.</a:t>
            </a:r>
            <a:br>
              <a:rPr lang="de-DE" sz="1800" b="0" i="0" u="none" strike="noStrike" cap="none">
                <a:solidFill>
                  <a:schemeClr val="dk1"/>
                </a:solidFill>
                <a:latin typeface="Calibri"/>
                <a:ea typeface="Calibri"/>
                <a:cs typeface="Calibri"/>
                <a:sym typeface="Calibri"/>
              </a:rPr>
            </a:br>
            <a:r>
              <a:rPr lang="de-DE" sz="1800" b="0" i="0" u="none" strike="noStrike" cap="none">
                <a:solidFill>
                  <a:schemeClr val="dk1"/>
                </a:solidFill>
                <a:latin typeface="Calibri"/>
                <a:ea typeface="Calibri"/>
                <a:cs typeface="Calibri"/>
                <a:sym typeface="Calibri"/>
              </a:rPr>
              <a:t>till mycket större, mycket mindre sannolika händelser.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74" name="Google Shape;174;p21"/>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a:solidFill>
                  <a:schemeClr val="lt1"/>
                </a:solidFill>
                <a:latin typeface="Open Sans"/>
                <a:ea typeface="Open Sans"/>
                <a:cs typeface="Open Sans"/>
                <a:sym typeface="Open Sans"/>
              </a:rPr>
              <a:t>Sidan </a:t>
            </a:r>
            <a:fld id="{00000000-1234-1234-1234-123412341234}" type="slidenum">
              <a:rPr lang="de-DE" sz="1100" b="1" i="0" u="none" strike="noStrike" cap="none">
                <a:solidFill>
                  <a:schemeClr val="lt1"/>
                </a:solidFill>
                <a:latin typeface="Open Sans"/>
                <a:ea typeface="Open Sans"/>
                <a:cs typeface="Open Sans"/>
                <a:sym typeface="Open Sans"/>
              </a:rPr>
              <a:t>9</a:t>
            </a:fld>
            <a:endParaRPr sz="1100" b="0" i="0" u="none" strike="noStrike" cap="none">
              <a:solidFill>
                <a:schemeClr val="dk1"/>
              </a:solidFill>
              <a:latin typeface="Calibri"/>
              <a:ea typeface="Calibri"/>
              <a:cs typeface="Calibri"/>
              <a:sym typeface="Calibri"/>
            </a:endParaRPr>
          </a:p>
        </p:txBody>
      </p:sp>
      <p:sp>
        <p:nvSpPr>
          <p:cNvPr id="175" name="Google Shape;175;p21"/>
          <p:cNvSpPr txBox="1"/>
          <p:nvPr/>
        </p:nvSpPr>
        <p:spPr>
          <a:xfrm>
            <a:off x="236220" y="3324827"/>
            <a:ext cx="7045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small">
                <a:solidFill>
                  <a:srgbClr val="154854"/>
                </a:solidFill>
                <a:latin typeface="Open Sans"/>
                <a:ea typeface="Open Sans"/>
                <a:cs typeface="Open Sans"/>
                <a:sym typeface="Open Sans"/>
              </a:rPr>
              <a:t>Han sade i intervjun... </a:t>
            </a:r>
            <a:endParaRPr sz="1400" b="0" i="0" u="none" strike="noStrike" cap="none">
              <a:solidFill>
                <a:srgbClr val="000000"/>
              </a:solidFill>
              <a:latin typeface="Arial"/>
              <a:ea typeface="Arial"/>
              <a:cs typeface="Arial"/>
              <a:sym typeface="Arial"/>
            </a:endParaRPr>
          </a:p>
        </p:txBody>
      </p:sp>
      <p:sp>
        <p:nvSpPr>
          <p:cNvPr id="176" name="Google Shape;176;p21"/>
          <p:cNvSpPr txBox="1"/>
          <p:nvPr/>
        </p:nvSpPr>
        <p:spPr>
          <a:xfrm>
            <a:off x="262890" y="3848047"/>
            <a:ext cx="7045658" cy="17027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Bill Gates talade i en intervju en gång om att föra ett digitalt register över hur människor reagerar på vaccinationer. (Detta är sant)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Open Sans"/>
                <a:ea typeface="Open Sans"/>
                <a:cs typeface="Open Sans"/>
                <a:sym typeface="Open Sans"/>
              </a:rPr>
              <a:t>Men att koppla det till att han vill mikrochipa hela världens befolkning är ett stort steg. </a:t>
            </a:r>
            <a:endParaRPr sz="1400" b="0" i="0" u="none" strike="noStrike" cap="none">
              <a:solidFill>
                <a:srgbClr val="000000"/>
              </a:solidFill>
              <a:latin typeface="Arial"/>
              <a:ea typeface="Arial"/>
              <a:cs typeface="Arial"/>
              <a:sym typeface="Arial"/>
            </a:endParaRPr>
          </a:p>
        </p:txBody>
      </p:sp>
      <p:pic>
        <p:nvPicPr>
          <p:cNvPr id="177" name="Google Shape;177;p21"/>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Bildschirmpräsentation (4:3)</PresentationFormat>
  <Paragraphs>139</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Noto Sans Symbols</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Oscar Schmucker</cp:lastModifiedBy>
  <cp:revision>1</cp:revision>
  <dcterms:modified xsi:type="dcterms:W3CDTF">2022-03-22T12:25:54Z</dcterms:modified>
</cp:coreProperties>
</file>