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Candara" panose="020E0502030303020204" pitchFamily="3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0D70A8-805C-4E55-B437-AE4E69481562}">
  <a:tblStyle styleId="{440D70A8-805C-4E55-B437-AE4E6948156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Die Analyse der Items, die Theorien über die Beteiligung der Regierung an angeblichen Verschwörungen angaben, ergab, dass die am häufigsten gehörte Verschwörungstheorie in Deutschland, Österreich und Schweden die Vorstellung ist, dass die US-Regierung in die Anschläge vom 11. September 2001 verwickelt war. In Bulgarien gab (fast) die Hälfte der Umfrageteilnehmer an, sehr oft bis manchmal mit allen genannten Verschwörungstheorien konfrontiert zu sein.</a:t>
            </a:r>
            <a:endParaRPr/>
          </a:p>
        </p:txBody>
      </p:sp>
      <p:sp>
        <p:nvSpPr>
          <p:cNvPr id="164" name="Google Shape;16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Aus der Skala, die nach den eigenen Überzeugungen fragt, wird deutlich, dass in Deutschland, Österreich und Schweden nur ein kleiner Prozentsatz (&lt; 5 %) antifeministischen oder antisemitischen Verschwörungstheorien zustimmt. Etwas höher ist die Zustimmung zu dem medienskeptischen Item (&lt; 8 %). Die bulgarischen Pädagogen zeigten eine höhere Zustimmung zu allen Aussagen. Vor allem die Zustimmung zu den medienskeptischen (57,5 %) und den islamfeindlichen Items (48,1 %) war in Bulgarien hoch.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70" name="Google Shape;17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Viele Faktoren können sich auf die Verbreitung von Verschwörungstheorien in einer Gesellschaft auswirken. Es ist wichtig, sich einiger Faktoren bewusst zu sein, die einen Einfluss auf die Verbreitung von Verschwörungstheorien haben könnten. Im Jahr 2020 wirkte die Coronavirus-Pandemie offensichtlich nicht nur als Beschleuniger für Verschwörungstheorien, die sich direkt auf das Coronavirus beziehen, sondern auch für andere antisemitische, staatsfeindliche und antidemokratische Verschwörungstheorien. </a:t>
            </a:r>
            <a:endParaRPr/>
          </a:p>
          <a:p>
            <a:pPr marL="0" lvl="0" indent="0" algn="l" rtl="0">
              <a:spcBef>
                <a:spcPts val="0"/>
              </a:spcBef>
              <a:spcAft>
                <a:spcPts val="0"/>
              </a:spcAft>
              <a:buNone/>
            </a:pPr>
            <a:endParaRPr/>
          </a:p>
        </p:txBody>
      </p:sp>
      <p:sp>
        <p:nvSpPr>
          <p:cNvPr id="176" name="Google Shape;17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Last but not least: Unterschätzen Sie nicht die Wirkung von Verschwörungstheorien auf die Teilnehmenden in Ihrem Unterricht</a:t>
            </a:r>
            <a:endParaRPr b="1"/>
          </a:p>
          <a:p>
            <a:pPr marL="0" lvl="0" indent="0" algn="l" rtl="0">
              <a:spcBef>
                <a:spcPts val="0"/>
              </a:spcBef>
              <a:spcAft>
                <a:spcPts val="0"/>
              </a:spcAft>
              <a:buNone/>
            </a:pPr>
            <a:r>
              <a:rPr lang="en-US" b="0"/>
              <a:t>Selbst wenn Sie feststellen, dass nur 1 bis 2 Prozent Ihrer Lehrer*innen und Erzieher*innen regelmäßig mit Verschwörungstheorien konfrontiert werden, unterschätzen Sie nicht die Auswirkungen, die solche Ansichten auf andere haben könnten, insbesondere auf ihre Klassenkamerad*innen, die regelmäßig mit solchen Aussagen konfrontiert werden</a:t>
            </a:r>
            <a:endParaRPr b="0"/>
          </a:p>
        </p:txBody>
      </p:sp>
      <p:sp>
        <p:nvSpPr>
          <p:cNvPr id="189" name="Google Shape;18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Bild</a:t>
            </a: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Unseren Umfrageergebnissen zufolge werden Erwachsenenbildner*innen in Deutschland, Österreich und Schweden in ihrem Berufsleben mit Verschwörungstheorien konfrontiert, die antisemitische, islamfeindliche, medienskeptische oder antifeministische Ansichten transportieren, und zwar in allen drei Ländern in vergleichbarem Umfang. Nur ein sehr geringer Prozentsatz ist mit antisemitischen Verschwörungstheorien konfrontiert. Weniger als 9 % der deutschen, österreichischen und schwedischen Pädagog*innen gaben an, "sehr oft" bis "manchmal" mit antisemitischen Verschwörungstheorien konfrontiert zu sein. Die am häufigsten vertretene antisemitische Verschwörungstheorie ist die Vorstellung, dass Juden und Jüdinnen die internationalen Finanzinstitutionen beherrschen. 6,2 % der deutschen, 10,7 % der österreichischen und 9,1 % der schwedischen Pädagog*innen wurden im letzten Jahr "sehr oft" bis "manchmal" mit dieser Aussage konfrontiert. </a:t>
            </a:r>
            <a:endParaRPr/>
          </a:p>
        </p:txBody>
      </p:sp>
      <p:sp>
        <p:nvSpPr>
          <p:cNvPr id="138" name="Google Shape;13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Andere Verschwörungstheorien scheinen in den drei Ländern weiter verbreitet zu sein. Zwischen 11 und 22% der Erwachsenenbildner*innen in Deutschland, Österreich und Schweden werden regelmäßig mit den anderen drei Bereichen der Verschwörungstheorien konfrontiert. Insbesondere die medienskeptische Aussage "Unsere Medien täuschen die Öffentlichkeit mit Absicht" scheint in Deutschland (26,9 %), Österreich (36,7 %) und Schweden (17,6 %) recht verbreitet zu sein. Auffallend ist, dass die bulgarischen Umfrageteilnehmenden angaben, in viel höherem Maße mit allen vier Verschwörungstheorien konfrontiert zu sein. 49,9 % gaben an, sich "sehr oft" bis "manchmal" mit antisemitischen Verschwörungstheorien konfrontiert zu sehen. Ein noch höherer Prozentsatz gab an, mit medienskeptischen Aussagen konfrontiert zu sein (60,8 %).</a:t>
            </a:r>
            <a:endParaRPr/>
          </a:p>
        </p:txBody>
      </p:sp>
      <p:sp>
        <p:nvSpPr>
          <p:cNvPr id="144" name="Google Shape;1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Schaubild 2 gibt einen Überblick über die Skalen, die Aussagen zum Klimawandel, zur Impfgegnerschaft und zu COVID-19-bezogenen Verschwörungstheorien umfassen. Auch hier gaben die bulgarischen Pädagog*innen an, mit allen Aussagen auf einer viel höheren Skala konfrontiert zu werden als die Pädagog*innen aus den anderen drei Ländern. Besonders interessant ist die Skala der Covid-19-bezogenen Verschwörungstheorien. Obwohl unsere Umfrage nur 4-6 Monate nach dem Ausbruch der Pandemie in Europa stattfand, wurden in Schweden 14,1 % und in Deutschland 21,4 % der Erwachsenenbildner*innen mit Verschwörungstheorien im Zusammenhang mit der Pandemie konfrontiert, während der Prozentsatz in Österreich viel höher ist (32,8 %) und in Bulgarien mehr als 70 % der Erwachsenenbildner*innen mit solchen Aussagen konfrontiert wurden. </a:t>
            </a:r>
            <a:endParaRPr/>
          </a:p>
        </p:txBody>
      </p:sp>
      <p:sp>
        <p:nvSpPr>
          <p:cNvPr id="151" name="Google Shape;15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Die Aussage, mit der die Erwachsenenbildner*innen am häufigsten konfrontiert wurden, war die Theorie, dass das Coronavirus in einem Labor erzeugt worden sei (Deutschland: 27,5%, Österreich: 43,8%, Schweden: 21,8%, Bulgarien: 84,4%).</a:t>
            </a:r>
            <a:endParaRPr/>
          </a:p>
        </p:txBody>
      </p:sp>
      <p:sp>
        <p:nvSpPr>
          <p:cNvPr id="157" name="Google Shape;15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4"/>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4"/>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36"/>
        <p:cNvGrpSpPr/>
        <p:nvPr/>
      </p:nvGrpSpPr>
      <p:grpSpPr>
        <a:xfrm>
          <a:off x="0" y="0"/>
          <a:ext cx="0" cy="0"/>
          <a:chOff x="0" y="0"/>
          <a:chExt cx="0" cy="0"/>
        </a:xfrm>
      </p:grpSpPr>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aphicFrame>
        <p:nvGraphicFramePr>
          <p:cNvPr id="89" name="Google Shape;89;p13"/>
          <p:cNvGraphicFramePr/>
          <p:nvPr/>
        </p:nvGraphicFramePr>
        <p:xfrm>
          <a:off x="0" y="1981200"/>
          <a:ext cx="9144000" cy="2180500"/>
        </p:xfrm>
        <a:graphic>
          <a:graphicData uri="http://schemas.openxmlformats.org/drawingml/2006/table">
            <a:tbl>
              <a:tblPr firstRow="1" bandRow="1">
                <a:noFill/>
                <a:tableStyleId>{440D70A8-805C-4E55-B437-AE4E69481562}</a:tableStyleId>
              </a:tblPr>
              <a:tblGrid>
                <a:gridCol w="9144000">
                  <a:extLst>
                    <a:ext uri="{9D8B030D-6E8A-4147-A177-3AD203B41FA5}">
                      <a16:colId xmlns:a16="http://schemas.microsoft.com/office/drawing/2014/main" val="20000"/>
                    </a:ext>
                  </a:extLst>
                </a:gridCol>
              </a:tblGrid>
              <a:tr h="2180500">
                <a:tc>
                  <a:txBody>
                    <a:bodyPr/>
                    <a:lstStyle/>
                    <a:p>
                      <a:pPr marL="0" marR="0" lvl="0" indent="0" algn="ctr" rtl="0">
                        <a:spcBef>
                          <a:spcPts val="0"/>
                        </a:spcBef>
                        <a:spcAft>
                          <a:spcPts val="0"/>
                        </a:spcAft>
                        <a:buNone/>
                      </a:pPr>
                      <a:endParaRPr sz="3600" u="none" strike="noStrike" cap="none">
                        <a:solidFill>
                          <a:srgbClr val="1F3864"/>
                        </a:solidFill>
                      </a:endParaRPr>
                    </a:p>
                    <a:p>
                      <a:pPr marL="0" marR="0" lvl="0" indent="0" algn="ctr" rtl="0">
                        <a:spcBef>
                          <a:spcPts val="0"/>
                        </a:spcBef>
                        <a:spcAft>
                          <a:spcPts val="0"/>
                        </a:spcAft>
                        <a:buNone/>
                      </a:pPr>
                      <a:r>
                        <a:rPr lang="en-US" sz="3600" u="none" strike="noStrike" cap="none">
                          <a:solidFill>
                            <a:srgbClr val="1F3864"/>
                          </a:solidFill>
                        </a:rPr>
                        <a:t>Der Umgang mit</a:t>
                      </a:r>
                      <a:endParaRPr sz="3600" u="none" strike="noStrike" cap="none">
                        <a:solidFill>
                          <a:srgbClr val="154854"/>
                        </a:solidFill>
                        <a:latin typeface="Open Sans"/>
                        <a:ea typeface="Open Sans"/>
                        <a:cs typeface="Open Sans"/>
                        <a:sym typeface="Open Sans"/>
                      </a:endParaRPr>
                    </a:p>
                    <a:p>
                      <a:pPr marL="0" marR="0" lvl="0" indent="0" algn="ctr" rtl="0">
                        <a:spcBef>
                          <a:spcPts val="0"/>
                        </a:spcBef>
                        <a:spcAft>
                          <a:spcPts val="0"/>
                        </a:spcAft>
                        <a:buNone/>
                      </a:pPr>
                      <a:endParaRPr sz="1600" u="none" strike="noStrike" cap="none">
                        <a:solidFill>
                          <a:srgbClr val="154854"/>
                        </a:solidFill>
                        <a:latin typeface="Open Sans"/>
                        <a:ea typeface="Open Sans"/>
                        <a:cs typeface="Open Sans"/>
                        <a:sym typeface="Open Sans"/>
                      </a:endParaRPr>
                    </a:p>
                    <a:p>
                      <a:pPr marL="0" marR="0" lvl="0" indent="0" algn="ctr" rtl="0">
                        <a:spcBef>
                          <a:spcPts val="0"/>
                        </a:spcBef>
                        <a:spcAft>
                          <a:spcPts val="0"/>
                        </a:spcAft>
                        <a:buNone/>
                      </a:pPr>
                      <a:r>
                        <a:rPr lang="en-US" sz="1600" u="none" strike="noStrike" cap="none">
                          <a:solidFill>
                            <a:srgbClr val="154854"/>
                          </a:solidFill>
                          <a:latin typeface="Open Sans"/>
                          <a:ea typeface="Open Sans"/>
                          <a:cs typeface="Open Sans"/>
                          <a:sym typeface="Open Sans"/>
                        </a:rPr>
                        <a:t> </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154854"/>
                      </a:solidFill>
                      <a:prstDash val="solid"/>
                      <a:round/>
                      <a:headEnd type="none" w="sm" len="sm"/>
                      <a:tailEnd type="none" w="sm" len="sm"/>
                    </a:lnT>
                    <a:lnB w="28575" cap="flat" cmpd="sng">
                      <a:solidFill>
                        <a:srgbClr val="154854"/>
                      </a:solidFill>
                      <a:prstDash val="solid"/>
                      <a:round/>
                      <a:headEnd type="none" w="sm" len="sm"/>
                      <a:tailEnd type="none" w="sm" len="sm"/>
                    </a:lnB>
                    <a:solidFill>
                      <a:srgbClr val="FFFFFF">
                        <a:alpha val="80000"/>
                      </a:srgbClr>
                    </a:solidFill>
                  </a:tcPr>
                </a:tc>
                <a:extLst>
                  <a:ext uri="{0D108BD9-81ED-4DB2-BD59-A6C34878D82A}">
                    <a16:rowId xmlns:a16="http://schemas.microsoft.com/office/drawing/2014/main" val="10000"/>
                  </a:ext>
                </a:extLst>
              </a:tr>
            </a:tbl>
          </a:graphicData>
        </a:graphic>
      </p:graphicFrame>
      <p:graphicFrame>
        <p:nvGraphicFramePr>
          <p:cNvPr id="90" name="Google Shape;90;p13"/>
          <p:cNvGraphicFramePr/>
          <p:nvPr/>
        </p:nvGraphicFramePr>
        <p:xfrm>
          <a:off x="0" y="0"/>
          <a:ext cx="1800000" cy="1800000"/>
        </p:xfrm>
        <a:graphic>
          <a:graphicData uri="http://schemas.openxmlformats.org/drawingml/2006/table">
            <a:tbl>
              <a:tblPr firstRow="1" bandRow="1">
                <a:noFill/>
                <a:tableStyleId>{440D70A8-805C-4E55-B437-AE4E69481562}</a:tableStyleId>
              </a:tblPr>
              <a:tblGrid>
                <a:gridCol w="1800000">
                  <a:extLst>
                    <a:ext uri="{9D8B030D-6E8A-4147-A177-3AD203B41FA5}">
                      <a16:colId xmlns:a16="http://schemas.microsoft.com/office/drawing/2014/main" val="20000"/>
                    </a:ext>
                  </a:extLst>
                </a:gridCol>
              </a:tblGrid>
              <a:tr h="1800000">
                <a:tc>
                  <a:txBody>
                    <a:bodyPr/>
                    <a:lstStyle/>
                    <a:p>
                      <a:pPr marL="0" marR="0" lvl="0" indent="0" algn="l" rtl="0">
                        <a:spcBef>
                          <a:spcPts val="0"/>
                        </a:spcBef>
                        <a:spcAft>
                          <a:spcPts val="0"/>
                        </a:spcAft>
                        <a:buNone/>
                      </a:pPr>
                      <a:endParaRPr sz="1000"/>
                    </a:p>
                  </a:txBody>
                  <a:tcPr marL="49425" marR="49425" marT="24725" marB="24725">
                    <a:lnL w="9525" cap="flat" cmpd="sng">
                      <a:solidFill>
                        <a:srgbClr val="000000">
                          <a:alpha val="0"/>
                        </a:srgbClr>
                      </a:solidFill>
                      <a:prstDash val="solid"/>
                      <a:round/>
                      <a:headEnd type="none" w="sm" len="sm"/>
                      <a:tailEnd type="none" w="sm" len="sm"/>
                    </a:lnL>
                    <a:lnR w="28575" cap="flat" cmpd="sng">
                      <a:solidFill>
                        <a:srgbClr val="15485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154854"/>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91" name="Google Shape;91;p13"/>
          <p:cNvGraphicFramePr/>
          <p:nvPr/>
        </p:nvGraphicFramePr>
        <p:xfrm>
          <a:off x="0" y="4307141"/>
          <a:ext cx="9144000" cy="601750"/>
        </p:xfrm>
        <a:graphic>
          <a:graphicData uri="http://schemas.openxmlformats.org/drawingml/2006/table">
            <a:tbl>
              <a:tblPr firstRow="1" bandRow="1">
                <a:noFill/>
                <a:tableStyleId>{440D70A8-805C-4E55-B437-AE4E69481562}</a:tableStyleId>
              </a:tblPr>
              <a:tblGrid>
                <a:gridCol w="9144000">
                  <a:extLst>
                    <a:ext uri="{9D8B030D-6E8A-4147-A177-3AD203B41FA5}">
                      <a16:colId xmlns:a16="http://schemas.microsoft.com/office/drawing/2014/main" val="20000"/>
                    </a:ext>
                  </a:extLst>
                </a:gridCol>
              </a:tblGrid>
              <a:tr h="601750">
                <a:tc>
                  <a:txBody>
                    <a:bodyPr/>
                    <a:lstStyle/>
                    <a:p>
                      <a:pPr marL="0" marR="0" lvl="0" indent="0" algn="ctr" rtl="0">
                        <a:spcBef>
                          <a:spcPts val="0"/>
                        </a:spcBef>
                        <a:spcAft>
                          <a:spcPts val="0"/>
                        </a:spcAft>
                        <a:buNone/>
                      </a:pPr>
                      <a:r>
                        <a:rPr lang="en-US" sz="3200">
                          <a:solidFill>
                            <a:srgbClr val="1F3864"/>
                          </a:solidFill>
                        </a:rPr>
                        <a:t>Verschwörungstheorien</a:t>
                      </a:r>
                      <a:endParaRPr sz="3200" b="1" i="0">
                        <a:solidFill>
                          <a:srgbClr val="154854"/>
                        </a:solidFill>
                        <a:latin typeface="Open Sans"/>
                        <a:ea typeface="Open Sans"/>
                        <a:cs typeface="Open Sans"/>
                        <a:sym typeface="Open San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154854"/>
                      </a:solidFill>
                      <a:prstDash val="solid"/>
                      <a:round/>
                      <a:headEnd type="none" w="sm" len="sm"/>
                      <a:tailEnd type="none" w="sm" len="sm"/>
                    </a:lnT>
                    <a:lnB w="28575" cap="flat" cmpd="sng">
                      <a:solidFill>
                        <a:srgbClr val="154854"/>
                      </a:solidFill>
                      <a:prstDash val="solid"/>
                      <a:round/>
                      <a:headEnd type="none" w="sm" len="sm"/>
                      <a:tailEnd type="none" w="sm" len="sm"/>
                    </a:lnB>
                    <a:solidFill>
                      <a:srgbClr val="FFFFFF">
                        <a:alpha val="80000"/>
                      </a:srgbClr>
                    </a:solidFill>
                  </a:tcPr>
                </a:tc>
                <a:extLst>
                  <a:ext uri="{0D108BD9-81ED-4DB2-BD59-A6C34878D82A}">
                    <a16:rowId xmlns:a16="http://schemas.microsoft.com/office/drawing/2014/main" val="10000"/>
                  </a:ext>
                </a:extLst>
              </a:tr>
            </a:tbl>
          </a:graphicData>
        </a:graphic>
      </p:graphicFrame>
      <p:pic>
        <p:nvPicPr>
          <p:cNvPr id="92" name="Google Shape;92;p13"/>
          <p:cNvPicPr preferRelativeResize="0"/>
          <p:nvPr/>
        </p:nvPicPr>
        <p:blipFill rotWithShape="1">
          <a:blip r:embed="rId3">
            <a:alphaModFix/>
          </a:blip>
          <a:srcRect/>
          <a:stretch/>
        </p:blipFill>
        <p:spPr>
          <a:xfrm>
            <a:off x="6782735" y="6237514"/>
            <a:ext cx="2361265" cy="526743"/>
          </a:xfrm>
          <a:prstGeom prst="rect">
            <a:avLst/>
          </a:prstGeom>
          <a:noFill/>
          <a:ln>
            <a:noFill/>
          </a:ln>
        </p:spPr>
      </p:pic>
      <p:sp>
        <p:nvSpPr>
          <p:cNvPr id="7" name="Google Shape;92;p13">
            <a:extLst>
              <a:ext uri="{FF2B5EF4-FFF2-40B4-BE49-F238E27FC236}">
                <a16:creationId xmlns:a16="http://schemas.microsoft.com/office/drawing/2014/main" id="{C02BC105-02A0-4857-94C1-DD68AE950730}"/>
              </a:ext>
            </a:extLst>
          </p:cNvPr>
          <p:cNvSpPr txBox="1"/>
          <p:nvPr/>
        </p:nvSpPr>
        <p:spPr>
          <a:xfrm>
            <a:off x="2406650" y="5473046"/>
            <a:ext cx="5833110" cy="138495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1100"/>
              <a:buFont typeface="Arial"/>
              <a:buNone/>
            </a:pPr>
            <a:r>
              <a:rPr lang="de-DE" sz="1200" b="0" i="1" u="none" strike="noStrike" baseline="0" dirty="0">
                <a:solidFill>
                  <a:schemeClr val="bg1"/>
                </a:solidFill>
                <a:latin typeface="Candara" panose="020E0502030303020204" pitchFamily="34" charset="0"/>
              </a:rPr>
              <a:t>Dieses Projekt wurde mit Unterstützung der Europäischen Kommission finanziert. Die Verantwortung für den Inhalt dieser Mitteilung trägt allein der Verfasser; die Kommission haftet nicht für die weitere Verwendung der darin enthaltenen Angaben. Projekt-Nummer: 2019-1-DE02-KA204-006167 .</a:t>
            </a:r>
          </a:p>
          <a:p>
            <a:pPr marL="0" marR="0" lvl="0" indent="0" algn="l" rtl="0">
              <a:lnSpc>
                <a:spcPct val="100000"/>
              </a:lnSpc>
              <a:spcBef>
                <a:spcPts val="0"/>
              </a:spcBef>
              <a:spcAft>
                <a:spcPts val="0"/>
              </a:spcAft>
              <a:buClr>
                <a:srgbClr val="000000"/>
              </a:buClr>
              <a:buSzPts val="1100"/>
              <a:buFont typeface="Arial"/>
              <a:buNone/>
            </a:pPr>
            <a:r>
              <a:rPr lang="de-DE" sz="1200" b="0" i="1" u="none" strike="noStrike" baseline="0" dirty="0">
                <a:solidFill>
                  <a:schemeClr val="bg1"/>
                </a:solidFill>
                <a:latin typeface="Candara" panose="020E0502030303020204" pitchFamily="34" charset="0"/>
              </a:rPr>
              <a:t>Das Dokument unterliegt folgender Lizenzierung: CC BY-SA 4.0. </a:t>
            </a:r>
          </a:p>
          <a:p>
            <a:pPr marL="0" marR="0" lvl="0" indent="0" algn="l" rtl="0">
              <a:lnSpc>
                <a:spcPct val="100000"/>
              </a:lnSpc>
              <a:spcBef>
                <a:spcPts val="0"/>
              </a:spcBef>
              <a:spcAft>
                <a:spcPts val="0"/>
              </a:spcAft>
              <a:buClr>
                <a:srgbClr val="000000"/>
              </a:buClr>
              <a:buSzPts val="1100"/>
              <a:buFont typeface="Arial"/>
              <a:buNone/>
            </a:pPr>
            <a:r>
              <a:rPr lang="de-DE" sz="1200" b="0" i="1" u="none" strike="noStrike" baseline="0" dirty="0">
                <a:solidFill>
                  <a:schemeClr val="bg1"/>
                </a:solidFill>
                <a:latin typeface="Candara" panose="020E0502030303020204" pitchFamily="34" charset="0"/>
              </a:rPr>
              <a:t>Informationen zu den Nutzungs- und </a:t>
            </a:r>
            <a:r>
              <a:rPr lang="de-DE" sz="1200" b="0" i="1" u="none" strike="noStrike" baseline="0" dirty="0" err="1">
                <a:solidFill>
                  <a:schemeClr val="bg1"/>
                </a:solidFill>
                <a:latin typeface="Candara" panose="020E0502030303020204" pitchFamily="34" charset="0"/>
              </a:rPr>
              <a:t>Verarbeitungsbedigungen</a:t>
            </a:r>
            <a:r>
              <a:rPr lang="de-DE" sz="1200" b="0" i="1" u="none" strike="noStrike" baseline="0" dirty="0">
                <a:solidFill>
                  <a:schemeClr val="bg1"/>
                </a:solidFill>
                <a:latin typeface="Candara" panose="020E0502030303020204" pitchFamily="34" charset="0"/>
              </a:rPr>
              <a:t>: https://creativecommons.org/licenses/by-sa/4.0</a:t>
            </a:r>
            <a:endParaRPr sz="1200" b="0" i="1" u="none" strike="noStrike" cap="none" dirty="0">
              <a:solidFill>
                <a:schemeClr val="bg1"/>
              </a:solidFill>
              <a:latin typeface="Candara" panose="020E0502030303020204" pitchFamily="34" charset="0"/>
              <a:ea typeface="Calibri"/>
              <a:cs typeface="Calibri"/>
              <a:sym typeface="Calibri"/>
            </a:endParaRPr>
          </a:p>
        </p:txBody>
      </p:sp>
      <p:pic>
        <p:nvPicPr>
          <p:cNvPr id="8" name="Grafik 7">
            <a:extLst>
              <a:ext uri="{FF2B5EF4-FFF2-40B4-BE49-F238E27FC236}">
                <a16:creationId xmlns:a16="http://schemas.microsoft.com/office/drawing/2014/main" id="{D95EDAAA-BB5B-4043-B25A-9F2F47542F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2406650" cy="838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2"/>
          <p:cNvPicPr preferRelativeResize="0"/>
          <p:nvPr/>
        </p:nvPicPr>
        <p:blipFill rotWithShape="1">
          <a:blip r:embed="rId3">
            <a:alphaModFix/>
          </a:blip>
          <a:srcRect/>
          <a:stretch/>
        </p:blipFill>
        <p:spPr>
          <a:xfrm>
            <a:off x="141889" y="819807"/>
            <a:ext cx="8812923" cy="53918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3"/>
          <p:cNvPicPr preferRelativeResize="0"/>
          <p:nvPr/>
        </p:nvPicPr>
        <p:blipFill rotWithShape="1">
          <a:blip r:embed="rId3">
            <a:alphaModFix/>
          </a:blip>
          <a:srcRect/>
          <a:stretch/>
        </p:blipFill>
        <p:spPr>
          <a:xfrm>
            <a:off x="283779" y="977462"/>
            <a:ext cx="8671035" cy="50449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4"/>
          <p:cNvSpPr txBox="1">
            <a:spLocks noGrp="1"/>
          </p:cNvSpPr>
          <p:nvPr>
            <p:ph type="title"/>
          </p:nvPr>
        </p:nvSpPr>
        <p:spPr>
          <a:xfrm>
            <a:off x="628650" y="365126"/>
            <a:ext cx="7886700" cy="1325563"/>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alibri"/>
              <a:buNone/>
            </a:pPr>
            <a:r>
              <a:rPr lang="en-US" b="1">
                <a:solidFill>
                  <a:srgbClr val="1F3864"/>
                </a:solidFill>
              </a:rPr>
              <a:t>Wie man Daten interpretiert</a:t>
            </a:r>
            <a:endParaRPr b="1">
              <a:solidFill>
                <a:srgbClr val="1F3864"/>
              </a:solidFill>
            </a:endParaRPr>
          </a:p>
        </p:txBody>
      </p:sp>
      <p:sp>
        <p:nvSpPr>
          <p:cNvPr id="179" name="Google Shape;179;p24"/>
          <p:cNvSpPr txBox="1">
            <a:spLocks noGrp="1"/>
          </p:cNvSpPr>
          <p:nvPr>
            <p:ph type="body" idx="1"/>
          </p:nvPr>
        </p:nvSpPr>
        <p:spPr>
          <a:xfrm>
            <a:off x="628650" y="1825625"/>
            <a:ext cx="7886700" cy="4811658"/>
          </a:xfrm>
          <a:prstGeom prst="rect">
            <a:avLst/>
          </a:prstGeom>
          <a:solidFill>
            <a:schemeClr val="lt1"/>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F3864"/>
              </a:buClr>
              <a:buSzPts val="2400"/>
              <a:buChar char="•"/>
            </a:pPr>
            <a:r>
              <a:rPr lang="en-US" sz="2400">
                <a:solidFill>
                  <a:srgbClr val="1F3864"/>
                </a:solidFill>
              </a:rPr>
              <a:t>Setzen Sie Ihre Ergebnisse in einen nationalen und internationalen Kontext und die aktuell vorherrschenden situationsbedingten Faktoren (z.B. COVID-19)</a:t>
            </a:r>
            <a:endParaRPr/>
          </a:p>
          <a:p>
            <a:pPr marL="228600" lvl="0" indent="-228600" algn="l" rtl="0">
              <a:lnSpc>
                <a:spcPct val="90000"/>
              </a:lnSpc>
              <a:spcBef>
                <a:spcPts val="1000"/>
              </a:spcBef>
              <a:spcAft>
                <a:spcPts val="0"/>
              </a:spcAft>
              <a:buClr>
                <a:srgbClr val="1F3864"/>
              </a:buClr>
              <a:buSzPts val="2400"/>
              <a:buChar char="•"/>
            </a:pPr>
            <a:r>
              <a:rPr lang="en-US" sz="2400">
                <a:solidFill>
                  <a:srgbClr val="1F3864"/>
                </a:solidFill>
              </a:rPr>
              <a:t>Welche Verschwörungstheorien sind am weitesten verbreitet?</a:t>
            </a:r>
            <a:endParaRPr/>
          </a:p>
          <a:p>
            <a:pPr marL="228600" lvl="0" indent="-228600" algn="l" rtl="0">
              <a:lnSpc>
                <a:spcPct val="90000"/>
              </a:lnSpc>
              <a:spcBef>
                <a:spcPts val="1000"/>
              </a:spcBef>
              <a:spcAft>
                <a:spcPts val="0"/>
              </a:spcAft>
              <a:buClr>
                <a:srgbClr val="1F3864"/>
              </a:buClr>
              <a:buSzPts val="2400"/>
              <a:buChar char="•"/>
            </a:pPr>
            <a:r>
              <a:rPr lang="en-US" sz="2400">
                <a:solidFill>
                  <a:srgbClr val="1F3864"/>
                </a:solidFill>
              </a:rPr>
              <a:t>Denken Sie über regionale Besonderheiten und das Profil der Anhänger*innen aus den 2 Punkten nach</a:t>
            </a:r>
            <a:endParaRPr sz="2400">
              <a:solidFill>
                <a:srgbClr val="1F3864"/>
              </a:solidFill>
            </a:endParaRPr>
          </a:p>
        </p:txBody>
      </p:sp>
      <p:grpSp>
        <p:nvGrpSpPr>
          <p:cNvPr id="180" name="Google Shape;180;p24"/>
          <p:cNvGrpSpPr/>
          <p:nvPr/>
        </p:nvGrpSpPr>
        <p:grpSpPr>
          <a:xfrm>
            <a:off x="628650" y="4430109"/>
            <a:ext cx="7886697" cy="2096815"/>
            <a:chOff x="0" y="0"/>
            <a:chExt cx="7886697" cy="2096815"/>
          </a:xfrm>
        </p:grpSpPr>
        <p:sp>
          <p:nvSpPr>
            <p:cNvPr id="181" name="Google Shape;181;p24"/>
            <p:cNvSpPr/>
            <p:nvPr/>
          </p:nvSpPr>
          <p:spPr>
            <a:xfrm>
              <a:off x="0" y="0"/>
              <a:ext cx="7886697" cy="2096815"/>
            </a:xfrm>
            <a:custGeom>
              <a:avLst/>
              <a:gdLst/>
              <a:ahLst/>
              <a:cxnLst/>
              <a:rect l="l" t="t" r="r" b="b"/>
              <a:pathLst>
                <a:path w="120000" h="120000" extrusionOk="0">
                  <a:moveTo>
                    <a:pt x="0" y="50000"/>
                  </a:moveTo>
                  <a:lnTo>
                    <a:pt x="15952" y="0"/>
                  </a:lnTo>
                  <a:lnTo>
                    <a:pt x="15952"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104048" y="40000"/>
                  </a:lnTo>
                  <a:lnTo>
                    <a:pt x="104048" y="20000"/>
                  </a:lnTo>
                  <a:lnTo>
                    <a:pt x="120000" y="70000"/>
                  </a:lnTo>
                  <a:lnTo>
                    <a:pt x="104048" y="120000"/>
                  </a:lnTo>
                  <a:lnTo>
                    <a:pt x="104048" y="100000"/>
                  </a:lnTo>
                  <a:lnTo>
                    <a:pt x="60000" y="100000"/>
                  </a:lnTo>
                  <a:cubicBezTo>
                    <a:pt x="57929" y="100000"/>
                    <a:pt x="56250" y="97762"/>
                    <a:pt x="56250" y="95000"/>
                  </a:cubicBezTo>
                  <a:lnTo>
                    <a:pt x="56250" y="80000"/>
                  </a:lnTo>
                  <a:lnTo>
                    <a:pt x="15952" y="80000"/>
                  </a:lnTo>
                  <a:lnTo>
                    <a:pt x="15952" y="100000"/>
                  </a:lnTo>
                  <a:close/>
                </a:path>
                <a:path w="120000" h="120000" fill="darkenLess" extrusionOk="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w="120000" h="120000" fill="none" extrusionOk="0">
                  <a:moveTo>
                    <a:pt x="0" y="50000"/>
                  </a:moveTo>
                  <a:lnTo>
                    <a:pt x="15952" y="0"/>
                  </a:lnTo>
                  <a:lnTo>
                    <a:pt x="15952"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104048" y="40000"/>
                  </a:lnTo>
                  <a:lnTo>
                    <a:pt x="104048" y="20000"/>
                  </a:lnTo>
                  <a:lnTo>
                    <a:pt x="120000" y="70000"/>
                  </a:lnTo>
                  <a:lnTo>
                    <a:pt x="104048" y="120000"/>
                  </a:lnTo>
                  <a:lnTo>
                    <a:pt x="104048" y="100000"/>
                  </a:lnTo>
                  <a:lnTo>
                    <a:pt x="60000" y="100000"/>
                  </a:lnTo>
                  <a:cubicBezTo>
                    <a:pt x="57929" y="100000"/>
                    <a:pt x="56250" y="97762"/>
                    <a:pt x="56250" y="95000"/>
                  </a:cubicBezTo>
                  <a:lnTo>
                    <a:pt x="56250" y="80000"/>
                  </a:lnTo>
                  <a:lnTo>
                    <a:pt x="15952" y="80000"/>
                  </a:lnTo>
                  <a:lnTo>
                    <a:pt x="15952" y="100000"/>
                  </a:lnTo>
                  <a:close/>
                  <a:moveTo>
                    <a:pt x="63750" y="25000"/>
                  </a:moveTo>
                  <a:lnTo>
                    <a:pt x="63750" y="40000"/>
                  </a:lnTo>
                  <a:moveTo>
                    <a:pt x="56250" y="35000"/>
                  </a:moveTo>
                  <a:lnTo>
                    <a:pt x="56250" y="80000"/>
                  </a:lnTo>
                </a:path>
              </a:pathLst>
            </a:custGeom>
            <a:solidFill>
              <a:srgbClr val="2E538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4"/>
            <p:cNvSpPr/>
            <p:nvPr/>
          </p:nvSpPr>
          <p:spPr>
            <a:xfrm>
              <a:off x="1673783" y="383268"/>
              <a:ext cx="1729872" cy="102743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4"/>
            <p:cNvSpPr txBox="1"/>
            <p:nvPr/>
          </p:nvSpPr>
          <p:spPr>
            <a:xfrm>
              <a:off x="1673783" y="383268"/>
              <a:ext cx="1729872" cy="1027439"/>
            </a:xfrm>
            <a:prstGeom prst="rect">
              <a:avLst/>
            </a:prstGeom>
            <a:noFill/>
            <a:ln>
              <a:noFill/>
            </a:ln>
          </p:spPr>
          <p:txBody>
            <a:bodyPr spcFirstLastPara="1" wrap="square" lIns="0" tIns="64000" rIns="0"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Kognitiver Diskurs: </a:t>
              </a:r>
              <a:endParaRPr/>
            </a:p>
            <a:p>
              <a:pPr marL="0" marR="0" lvl="0" indent="0" algn="ctr" rtl="0">
                <a:lnSpc>
                  <a:spcPct val="90000"/>
                </a:lnSpc>
                <a:spcBef>
                  <a:spcPts val="63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(mangelndes) Vertrauen</a:t>
              </a:r>
              <a:endParaRPr sz="1800">
                <a:solidFill>
                  <a:schemeClr val="lt1"/>
                </a:solidFill>
                <a:latin typeface="Calibri"/>
                <a:ea typeface="Calibri"/>
                <a:cs typeface="Calibri"/>
                <a:sym typeface="Calibri"/>
              </a:endParaRPr>
            </a:p>
          </p:txBody>
        </p:sp>
        <p:sp>
          <p:nvSpPr>
            <p:cNvPr id="184" name="Google Shape;184;p24"/>
            <p:cNvSpPr/>
            <p:nvPr/>
          </p:nvSpPr>
          <p:spPr>
            <a:xfrm>
              <a:off x="3943350" y="702433"/>
              <a:ext cx="2044394" cy="102743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4"/>
            <p:cNvSpPr txBox="1"/>
            <p:nvPr/>
          </p:nvSpPr>
          <p:spPr>
            <a:xfrm>
              <a:off x="3943350" y="702433"/>
              <a:ext cx="2044394" cy="1027439"/>
            </a:xfrm>
            <a:prstGeom prst="rect">
              <a:avLst/>
            </a:prstGeom>
            <a:noFill/>
            <a:ln>
              <a:noFill/>
            </a:ln>
          </p:spPr>
          <p:txBody>
            <a:bodyPr spcFirstLastPara="1" wrap="square" lIns="0" tIns="64000" rIns="0" bIns="6857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Emotionaler Diskurs: Unsicherheit</a:t>
              </a:r>
              <a:endParaRPr sz="1800">
                <a:solidFill>
                  <a:schemeClr val="lt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2" name="Google Shape;192;p25"/>
          <p:cNvPicPr preferRelativeResize="0"/>
          <p:nvPr/>
        </p:nvPicPr>
        <p:blipFill rotWithShape="1">
          <a:blip r:embed="rId3">
            <a:alphaModFix/>
          </a:blip>
          <a:srcRect/>
          <a:stretch/>
        </p:blipFill>
        <p:spPr>
          <a:xfrm>
            <a:off x="252248" y="283779"/>
            <a:ext cx="8671035" cy="640471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txBox="1">
            <a:spLocks noGrp="1"/>
          </p:cNvSpPr>
          <p:nvPr>
            <p:ph type="title"/>
          </p:nvPr>
        </p:nvSpPr>
        <p:spPr>
          <a:xfrm>
            <a:off x="196084" y="365126"/>
            <a:ext cx="8751832" cy="1325563"/>
          </a:xfrm>
          <a:prstGeom prst="rect">
            <a:avLst/>
          </a:prstGeom>
          <a:solidFill>
            <a:schemeClr val="lt1"/>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F3864"/>
              </a:buClr>
              <a:buSzPts val="4400"/>
              <a:buFont typeface="Calibri"/>
              <a:buNone/>
            </a:pPr>
            <a:r>
              <a:rPr lang="en-US" b="1">
                <a:solidFill>
                  <a:srgbClr val="1F3864"/>
                </a:solidFill>
              </a:rPr>
              <a:t>Nachhaltigkeit</a:t>
            </a:r>
            <a:endParaRPr/>
          </a:p>
        </p:txBody>
      </p:sp>
      <p:sp>
        <p:nvSpPr>
          <p:cNvPr id="198" name="Google Shape;198;p26"/>
          <p:cNvSpPr txBox="1">
            <a:spLocks noGrp="1"/>
          </p:cNvSpPr>
          <p:nvPr>
            <p:ph type="body" idx="1"/>
          </p:nvPr>
        </p:nvSpPr>
        <p:spPr>
          <a:xfrm>
            <a:off x="196084" y="1904452"/>
            <a:ext cx="8751832" cy="4638237"/>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   </a:t>
            </a:r>
            <a:endParaRPr/>
          </a:p>
        </p:txBody>
      </p:sp>
      <p:grpSp>
        <p:nvGrpSpPr>
          <p:cNvPr id="199" name="Google Shape;199;p26"/>
          <p:cNvGrpSpPr/>
          <p:nvPr/>
        </p:nvGrpSpPr>
        <p:grpSpPr>
          <a:xfrm>
            <a:off x="2457942" y="4503550"/>
            <a:ext cx="5508318" cy="1941368"/>
            <a:chOff x="1951477" y="10378"/>
            <a:chExt cx="5508318" cy="1941369"/>
          </a:xfrm>
        </p:grpSpPr>
        <p:sp>
          <p:nvSpPr>
            <p:cNvPr id="200" name="Google Shape;200;p26"/>
            <p:cNvSpPr/>
            <p:nvPr/>
          </p:nvSpPr>
          <p:spPr>
            <a:xfrm rot="-5400000">
              <a:off x="1956359" y="5496"/>
              <a:ext cx="1941368" cy="1951133"/>
            </a:xfrm>
            <a:prstGeom prst="upArrow">
              <a:avLst>
                <a:gd name="adj1" fmla="val 50000"/>
                <a:gd name="adj2" fmla="val 35000"/>
              </a:avLst>
            </a:prstGeom>
            <a:solidFill>
              <a:srgbClr val="1F386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txBox="1"/>
            <p:nvPr/>
          </p:nvSpPr>
          <p:spPr>
            <a:xfrm>
              <a:off x="2291216" y="495721"/>
              <a:ext cx="1611394" cy="970684"/>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b="1">
                  <a:solidFill>
                    <a:schemeClr val="lt1"/>
                  </a:solidFill>
                  <a:latin typeface="Calibri"/>
                  <a:ea typeface="Calibri"/>
                  <a:cs typeface="Calibri"/>
                  <a:sym typeface="Calibri"/>
                </a:rPr>
                <a:t>BEKÄMPFEN</a:t>
              </a:r>
              <a:r>
                <a:rPr lang="en-US" sz="1900">
                  <a:solidFill>
                    <a:schemeClr val="lt1"/>
                  </a:solidFill>
                  <a:latin typeface="Calibri"/>
                  <a:ea typeface="Calibri"/>
                  <a:cs typeface="Calibri"/>
                  <a:sym typeface="Calibri"/>
                </a:rPr>
                <a:t> </a:t>
              </a:r>
              <a:endParaRPr sz="1900">
                <a:solidFill>
                  <a:schemeClr val="lt1"/>
                </a:solidFill>
                <a:latin typeface="Calibri"/>
                <a:ea typeface="Calibri"/>
                <a:cs typeface="Calibri"/>
                <a:sym typeface="Calibri"/>
              </a:endParaRPr>
            </a:p>
          </p:txBody>
        </p:sp>
        <p:sp>
          <p:nvSpPr>
            <p:cNvPr id="202" name="Google Shape;202;p26"/>
            <p:cNvSpPr/>
            <p:nvPr/>
          </p:nvSpPr>
          <p:spPr>
            <a:xfrm rot="5400000">
              <a:off x="5515378" y="7330"/>
              <a:ext cx="1941368" cy="1947464"/>
            </a:xfrm>
            <a:prstGeom prst="upArrow">
              <a:avLst>
                <a:gd name="adj1" fmla="val 50000"/>
                <a:gd name="adj2" fmla="val 35000"/>
              </a:avLst>
            </a:prstGeom>
            <a:solidFill>
              <a:srgbClr val="1F386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6"/>
            <p:cNvSpPr txBox="1"/>
            <p:nvPr/>
          </p:nvSpPr>
          <p:spPr>
            <a:xfrm>
              <a:off x="5512331" y="495720"/>
              <a:ext cx="1607725" cy="970684"/>
            </a:xfrm>
            <a:prstGeom prst="rect">
              <a:avLst/>
            </a:prstGeom>
            <a:noFill/>
            <a:ln>
              <a:noFill/>
            </a:ln>
          </p:spPr>
          <p:txBody>
            <a:bodyPr spcFirstLastPara="1" wrap="square" lIns="135125" tIns="135125" rIns="135125" bIns="13512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b="1">
                  <a:solidFill>
                    <a:schemeClr val="lt1"/>
                  </a:solidFill>
                  <a:latin typeface="Calibri"/>
                  <a:ea typeface="Calibri"/>
                  <a:cs typeface="Calibri"/>
                  <a:sym typeface="Calibri"/>
                </a:rPr>
                <a:t>VORBEUGEN</a:t>
              </a:r>
              <a:endParaRPr sz="1900" b="1">
                <a:solidFill>
                  <a:schemeClr val="lt1"/>
                </a:solidFill>
                <a:latin typeface="Calibri"/>
                <a:ea typeface="Calibri"/>
                <a:cs typeface="Calibri"/>
                <a:sym typeface="Calibri"/>
              </a:endParaRPr>
            </a:p>
          </p:txBody>
        </p:sp>
      </p:grpSp>
      <p:grpSp>
        <p:nvGrpSpPr>
          <p:cNvPr id="204" name="Google Shape;204;p26"/>
          <p:cNvGrpSpPr/>
          <p:nvPr/>
        </p:nvGrpSpPr>
        <p:grpSpPr>
          <a:xfrm>
            <a:off x="2490741" y="2336857"/>
            <a:ext cx="5370033" cy="1886703"/>
            <a:chOff x="2294657" y="3561"/>
            <a:chExt cx="5370033" cy="1886703"/>
          </a:xfrm>
        </p:grpSpPr>
        <p:sp>
          <p:nvSpPr>
            <p:cNvPr id="205" name="Google Shape;205;p26"/>
            <p:cNvSpPr/>
            <p:nvPr/>
          </p:nvSpPr>
          <p:spPr>
            <a:xfrm rot="-5400000">
              <a:off x="2296449" y="1785"/>
              <a:ext cx="1886686" cy="1890271"/>
            </a:xfrm>
            <a:prstGeom prst="upArrow">
              <a:avLst>
                <a:gd name="adj1" fmla="val 50000"/>
                <a:gd name="adj2" fmla="val 35000"/>
              </a:avLst>
            </a:prstGeom>
            <a:solidFill>
              <a:srgbClr val="1F386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6"/>
            <p:cNvSpPr txBox="1"/>
            <p:nvPr/>
          </p:nvSpPr>
          <p:spPr>
            <a:xfrm>
              <a:off x="2624827" y="475248"/>
              <a:ext cx="1560101" cy="943343"/>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BESEITIGEN </a:t>
              </a:r>
              <a:endParaRPr sz="1800" b="1">
                <a:solidFill>
                  <a:schemeClr val="lt1"/>
                </a:solidFill>
                <a:latin typeface="Calibri"/>
                <a:ea typeface="Calibri"/>
                <a:cs typeface="Calibri"/>
                <a:sym typeface="Calibri"/>
              </a:endParaRPr>
            </a:p>
          </p:txBody>
        </p:sp>
        <p:sp>
          <p:nvSpPr>
            <p:cNvPr id="207" name="Google Shape;207;p26"/>
            <p:cNvSpPr/>
            <p:nvPr/>
          </p:nvSpPr>
          <p:spPr>
            <a:xfrm rot="5400000">
              <a:off x="5776815" y="2372"/>
              <a:ext cx="1886686" cy="1889063"/>
            </a:xfrm>
            <a:prstGeom prst="upArrow">
              <a:avLst>
                <a:gd name="adj1" fmla="val 50000"/>
                <a:gd name="adj2" fmla="val 35000"/>
              </a:avLst>
            </a:prstGeom>
            <a:solidFill>
              <a:srgbClr val="1F386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txBox="1"/>
            <p:nvPr/>
          </p:nvSpPr>
          <p:spPr>
            <a:xfrm>
              <a:off x="5775627" y="475233"/>
              <a:ext cx="1558893" cy="943343"/>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US" sz="1800" b="1">
                  <a:solidFill>
                    <a:schemeClr val="lt1"/>
                  </a:solidFill>
                  <a:latin typeface="Calibri"/>
                  <a:ea typeface="Calibri"/>
                  <a:cs typeface="Calibri"/>
                  <a:sym typeface="Calibri"/>
                </a:rPr>
                <a:t>BEWÄLTIGEN</a:t>
              </a:r>
              <a:endParaRPr sz="1800" b="1">
                <a:solidFill>
                  <a:schemeClr val="lt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7"/>
          <p:cNvSpPr txBox="1"/>
          <p:nvPr/>
        </p:nvSpPr>
        <p:spPr>
          <a:xfrm>
            <a:off x="350519" y="1890187"/>
            <a:ext cx="8254637" cy="1840568"/>
          </a:xfrm>
          <a:prstGeom prst="rect">
            <a:avLst/>
          </a:prstGeom>
          <a:noFill/>
          <a:ln>
            <a:noFill/>
          </a:ln>
          <a:effectLst>
            <a:outerShdw blurRad="50800" dist="50800" dir="5400000" sx="145000" sy="145000" algn="ctr" rotWithShape="0">
              <a:schemeClr val="lt1">
                <a:alpha val="85882"/>
              </a:schemeClr>
            </a:outerShdw>
          </a:effectLst>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000" b="1" cap="small">
                <a:solidFill>
                  <a:schemeClr val="lt1"/>
                </a:solidFill>
                <a:latin typeface="Open Sans"/>
                <a:ea typeface="Open Sans"/>
                <a:cs typeface="Open Sans"/>
                <a:sym typeface="Open Sans"/>
              </a:rPr>
              <a:t>Danke für ihre Aufmerksamkeit</a:t>
            </a:r>
            <a:endParaRPr/>
          </a:p>
          <a:p>
            <a:pPr marL="0" marR="0" lvl="0" indent="0" algn="l" rtl="0">
              <a:lnSpc>
                <a:spcPct val="150000"/>
              </a:lnSpc>
              <a:spcBef>
                <a:spcPts val="0"/>
              </a:spcBef>
              <a:spcAft>
                <a:spcPts val="0"/>
              </a:spcAft>
              <a:buNone/>
            </a:pPr>
            <a:r>
              <a:rPr lang="en-US" sz="4000" b="1" cap="small">
                <a:solidFill>
                  <a:schemeClr val="lt1"/>
                </a:solidFill>
                <a:latin typeface="Open Sans"/>
                <a:ea typeface="Open Sans"/>
                <a:cs typeface="Open Sans"/>
                <a:sym typeface="Open Sans"/>
              </a:rPr>
              <a:t>  </a:t>
            </a:r>
            <a:endParaRPr/>
          </a:p>
        </p:txBody>
      </p:sp>
      <p:pic>
        <p:nvPicPr>
          <p:cNvPr id="214" name="Google Shape;214;p27"/>
          <p:cNvPicPr preferRelativeResize="0"/>
          <p:nvPr/>
        </p:nvPicPr>
        <p:blipFill rotWithShape="1">
          <a:blip r:embed="rId3">
            <a:alphaModFix/>
          </a:blip>
          <a:srcRect/>
          <a:stretch/>
        </p:blipFill>
        <p:spPr>
          <a:xfrm>
            <a:off x="7336971" y="5191517"/>
            <a:ext cx="1807029" cy="1666483"/>
          </a:xfrm>
          <a:prstGeom prst="rect">
            <a:avLst/>
          </a:prstGeom>
          <a:noFill/>
          <a:ln w="19050" cap="flat" cmpd="sng">
            <a:solidFill>
              <a:srgbClr val="154854"/>
            </a:solidFill>
            <a:prstDash val="solid"/>
            <a:round/>
            <a:headEnd type="none" w="sm" len="sm"/>
            <a:tailEnd type="none" w="sm" len="sm"/>
          </a:ln>
        </p:spPr>
      </p:pic>
      <p:pic>
        <p:nvPicPr>
          <p:cNvPr id="215" name="Google Shape;215;p27"/>
          <p:cNvPicPr preferRelativeResize="0"/>
          <p:nvPr/>
        </p:nvPicPr>
        <p:blipFill rotWithShape="1">
          <a:blip r:embed="rId4">
            <a:alphaModFix/>
          </a:blip>
          <a:srcRect/>
          <a:stretch/>
        </p:blipFill>
        <p:spPr>
          <a:xfrm>
            <a:off x="-1" y="5191517"/>
            <a:ext cx="7336971" cy="16674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4"/>
          <p:cNvSpPr txBox="1"/>
          <p:nvPr/>
        </p:nvSpPr>
        <p:spPr>
          <a:xfrm>
            <a:off x="236220" y="243840"/>
            <a:ext cx="704565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F3864"/>
                </a:solidFill>
                <a:latin typeface="Calibri"/>
                <a:ea typeface="Calibri"/>
                <a:cs typeface="Calibri"/>
                <a:sym typeface="Calibri"/>
              </a:rPr>
              <a:t>Definition von Verschwörungstheorien</a:t>
            </a:r>
            <a:endParaRPr sz="2800" b="1" cap="small">
              <a:solidFill>
                <a:srgbClr val="1F3864"/>
              </a:solidFill>
              <a:latin typeface="Open Sans"/>
              <a:ea typeface="Open Sans"/>
              <a:cs typeface="Open Sans"/>
              <a:sym typeface="Open Sans"/>
            </a:endParaRPr>
          </a:p>
        </p:txBody>
      </p:sp>
      <p:sp>
        <p:nvSpPr>
          <p:cNvPr id="100" name="Google Shape;100;p14"/>
          <p:cNvSpPr txBox="1"/>
          <p:nvPr/>
        </p:nvSpPr>
        <p:spPr>
          <a:xfrm>
            <a:off x="108000" y="1966008"/>
            <a:ext cx="8618220" cy="313932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200">
                <a:solidFill>
                  <a:srgbClr val="1F3864"/>
                </a:solidFill>
                <a:latin typeface="Calibri"/>
                <a:ea typeface="Calibri"/>
                <a:cs typeface="Calibri"/>
                <a:sym typeface="Calibri"/>
              </a:rPr>
              <a:t>Verschwörungstheorien - in der Regel definiert als die Behauptung, dass mächtige Menschen oder Organisationen im Geheimen Pläne schmieden, um die Kontrolle über die Öffentlichkeit zu erlangen - sind seit langem ein wichtiger Bestandteil des Diskurses in unserer Gesellschaft. </a:t>
            </a:r>
            <a:endParaRPr/>
          </a:p>
          <a:p>
            <a:pPr marL="0" marR="0" lvl="0" indent="0" algn="just" rtl="0">
              <a:spcBef>
                <a:spcPts val="0"/>
              </a:spcBef>
              <a:spcAft>
                <a:spcPts val="0"/>
              </a:spcAft>
              <a:buNone/>
            </a:pPr>
            <a:endParaRPr sz="2200">
              <a:solidFill>
                <a:srgbClr val="1F3864"/>
              </a:solidFill>
              <a:latin typeface="Calibri"/>
              <a:ea typeface="Calibri"/>
              <a:cs typeface="Calibri"/>
              <a:sym typeface="Calibri"/>
            </a:endParaRPr>
          </a:p>
          <a:p>
            <a:pPr marL="0" marR="0" lvl="0" indent="0" algn="just" rtl="0">
              <a:spcBef>
                <a:spcPts val="0"/>
              </a:spcBef>
              <a:spcAft>
                <a:spcPts val="0"/>
              </a:spcAft>
              <a:buNone/>
            </a:pPr>
            <a:r>
              <a:rPr lang="en-US" sz="2200">
                <a:solidFill>
                  <a:srgbClr val="1F3864"/>
                </a:solidFill>
                <a:latin typeface="Calibri"/>
                <a:ea typeface="Calibri"/>
                <a:cs typeface="Calibri"/>
                <a:sym typeface="Calibri"/>
              </a:rPr>
              <a:t>Betrachtet man die Forschungsdaten der letzten Jahrzehnte, so lässt sich eindeutig feststellen, dass es in allen modernen Gesellschaften Verschwörungstheorien gibt und dass sie nicht zuletzt seit dem Aufkommen der Internetkommunikation immer einflussreicher werden. </a:t>
            </a:r>
            <a:endParaRPr/>
          </a:p>
        </p:txBody>
      </p:sp>
      <p:sp>
        <p:nvSpPr>
          <p:cNvPr id="101" name="Google Shape;101;p14"/>
          <p:cNvSpPr txBox="1"/>
          <p:nvPr/>
        </p:nvSpPr>
        <p:spPr>
          <a:xfrm>
            <a:off x="8136000" y="6475195"/>
            <a:ext cx="900000" cy="26161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100" b="1">
                <a:solidFill>
                  <a:schemeClr val="lt1"/>
                </a:solidFill>
                <a:latin typeface="Open Sans"/>
                <a:ea typeface="Open Sans"/>
                <a:cs typeface="Open Sans"/>
                <a:sym typeface="Open Sans"/>
              </a:rPr>
              <a:t>Page </a:t>
            </a:r>
            <a:fld id="{00000000-1234-1234-1234-123412341234}" type="slidenum">
              <a:rPr lang="en-US" sz="1100" b="1">
                <a:solidFill>
                  <a:schemeClr val="lt1"/>
                </a:solidFill>
                <a:latin typeface="Open Sans"/>
                <a:ea typeface="Open Sans"/>
                <a:cs typeface="Open Sans"/>
                <a:sym typeface="Open Sans"/>
              </a:rPr>
              <a:t>2</a:t>
            </a:fld>
            <a:endParaRPr sz="1100">
              <a:solidFill>
                <a:schemeClr val="dk1"/>
              </a:solidFill>
              <a:latin typeface="Calibri"/>
              <a:ea typeface="Calibri"/>
              <a:cs typeface="Calibri"/>
              <a:sym typeface="Calibri"/>
            </a:endParaRPr>
          </a:p>
        </p:txBody>
      </p:sp>
      <p:pic>
        <p:nvPicPr>
          <p:cNvPr id="102" name="Google Shape;102;p14"/>
          <p:cNvPicPr preferRelativeResize="0"/>
          <p:nvPr/>
        </p:nvPicPr>
        <p:blipFill rotWithShape="1">
          <a:blip r:embed="rId4">
            <a:alphaModFix/>
          </a:blip>
          <a:srcRect/>
          <a:stretch/>
        </p:blipFill>
        <p:spPr>
          <a:xfrm>
            <a:off x="8166556" y="639345"/>
            <a:ext cx="802186" cy="7166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252247" y="220718"/>
            <a:ext cx="8655269" cy="1277006"/>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2800"/>
              <a:buFont typeface="Calibri"/>
              <a:buNone/>
            </a:pPr>
            <a:r>
              <a:rPr lang="en-US" sz="2800" b="1">
                <a:solidFill>
                  <a:srgbClr val="1F3864"/>
                </a:solidFill>
              </a:rPr>
              <a:t>Bestandteile</a:t>
            </a:r>
            <a:endParaRPr sz="2800" b="1"/>
          </a:p>
        </p:txBody>
      </p:sp>
      <p:sp>
        <p:nvSpPr>
          <p:cNvPr id="108" name="Google Shape;108;p15"/>
          <p:cNvSpPr txBox="1">
            <a:spLocks noGrp="1"/>
          </p:cNvSpPr>
          <p:nvPr>
            <p:ph type="body" idx="1"/>
          </p:nvPr>
        </p:nvSpPr>
        <p:spPr>
          <a:xfrm>
            <a:off x="252248" y="1825625"/>
            <a:ext cx="8655268" cy="4795892"/>
          </a:xfrm>
          <a:prstGeom prst="rect">
            <a:avLst/>
          </a:prstGeom>
          <a:solidFill>
            <a:schemeClr val="lt1"/>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F3864"/>
              </a:buClr>
              <a:buSzPts val="2400"/>
              <a:buChar char="•"/>
            </a:pPr>
            <a:r>
              <a:rPr lang="en-US" sz="2400">
                <a:solidFill>
                  <a:srgbClr val="1F3864"/>
                </a:solidFill>
              </a:rPr>
              <a:t>In Verschwörungstheorien wird behauptet, dass eine Gruppe von Menschen oder eine Organisation heimlich gemeinsame Pläne schmiedet, um die „unwissende“ Öffentlichkeit zu täuschen und ihr möglicherweise zu schaden, und dass der angebliche Plan von politischer oder gesellschaftlicher Bedeutung ist.</a:t>
            </a:r>
            <a:endParaRPr/>
          </a:p>
          <a:p>
            <a:pPr marL="228600" lvl="0" indent="-228600" algn="l" rtl="0">
              <a:lnSpc>
                <a:spcPct val="90000"/>
              </a:lnSpc>
              <a:spcBef>
                <a:spcPts val="1000"/>
              </a:spcBef>
              <a:spcAft>
                <a:spcPts val="0"/>
              </a:spcAft>
              <a:buClr>
                <a:srgbClr val="1F3864"/>
              </a:buClr>
              <a:buSzPts val="2400"/>
              <a:buChar char="•"/>
            </a:pPr>
            <a:r>
              <a:rPr lang="en-US" sz="2400">
                <a:solidFill>
                  <a:srgbClr val="1F3864"/>
                </a:solidFill>
              </a:rPr>
              <a:t>Die drei Kernelemente der modernen Verschwörungstheorien </a:t>
            </a:r>
            <a:endParaRPr sz="2400">
              <a:solidFill>
                <a:srgbClr val="1F3864"/>
              </a:solidFill>
            </a:endParaRPr>
          </a:p>
        </p:txBody>
      </p:sp>
      <p:grpSp>
        <p:nvGrpSpPr>
          <p:cNvPr id="109" name="Google Shape;109;p15"/>
          <p:cNvGrpSpPr/>
          <p:nvPr/>
        </p:nvGrpSpPr>
        <p:grpSpPr>
          <a:xfrm>
            <a:off x="696359" y="3600687"/>
            <a:ext cx="7577858" cy="3266928"/>
            <a:chOff x="444112" y="398535"/>
            <a:chExt cx="7577858" cy="3266928"/>
          </a:xfrm>
        </p:grpSpPr>
        <p:sp>
          <p:nvSpPr>
            <p:cNvPr id="110" name="Google Shape;110;p15"/>
            <p:cNvSpPr/>
            <p:nvPr/>
          </p:nvSpPr>
          <p:spPr>
            <a:xfrm>
              <a:off x="5706325" y="874166"/>
              <a:ext cx="2315645" cy="2316073"/>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5783212" y="951382"/>
              <a:ext cx="2161871" cy="2161641"/>
            </a:xfrm>
            <a:prstGeom prst="ellipse">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txBox="1"/>
            <p:nvPr/>
          </p:nvSpPr>
          <p:spPr>
            <a:xfrm>
              <a:off x="6092266" y="1260246"/>
              <a:ext cx="1543763" cy="1543913"/>
            </a:xfrm>
            <a:prstGeom prst="rect">
              <a:avLst/>
            </a:prstGeom>
            <a:noFill/>
            <a:ln>
              <a:noFill/>
            </a:ln>
          </p:spPr>
          <p:txBody>
            <a:bodyPr spcFirstLastPara="1" wrap="square" lIns="29200" tIns="29200" rIns="29200" bIns="29200" anchor="ctr" anchorCtr="0">
              <a:noAutofit/>
            </a:bodyPr>
            <a:lstStyle/>
            <a:p>
              <a:pPr marL="0" marR="0" lvl="0" indent="0" algn="ctr" rtl="0">
                <a:lnSpc>
                  <a:spcPct val="90000"/>
                </a:lnSpc>
                <a:spcBef>
                  <a:spcPts val="0"/>
                </a:spcBef>
                <a:spcAft>
                  <a:spcPts val="0"/>
                </a:spcAft>
                <a:buClr>
                  <a:srgbClr val="1F3864"/>
                </a:buClr>
                <a:buSzPts val="2300"/>
                <a:buFont typeface="Calibri"/>
                <a:buNone/>
              </a:pPr>
              <a:r>
                <a:rPr lang="en-US" sz="2300">
                  <a:solidFill>
                    <a:srgbClr val="1F3864"/>
                  </a:solidFill>
                  <a:latin typeface="Calibri"/>
                  <a:ea typeface="Calibri"/>
                  <a:cs typeface="Calibri"/>
                  <a:sym typeface="Calibri"/>
                </a:rPr>
                <a:t>Alles ist miteinander verbunden</a:t>
              </a:r>
              <a:endParaRPr sz="2300">
                <a:solidFill>
                  <a:schemeClr val="dk1"/>
                </a:solidFill>
                <a:latin typeface="Calibri"/>
                <a:ea typeface="Calibri"/>
                <a:cs typeface="Calibri"/>
                <a:sym typeface="Calibri"/>
              </a:endParaRPr>
            </a:p>
          </p:txBody>
        </p:sp>
        <p:sp>
          <p:nvSpPr>
            <p:cNvPr id="113" name="Google Shape;113;p15"/>
            <p:cNvSpPr/>
            <p:nvPr/>
          </p:nvSpPr>
          <p:spPr>
            <a:xfrm rot="2700000">
              <a:off x="3315829" y="876966"/>
              <a:ext cx="2310067" cy="2310067"/>
            </a:xfrm>
            <a:prstGeom prst="teardrop">
              <a:avLst>
                <a:gd name="adj" fmla="val 1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3389927" y="951382"/>
              <a:ext cx="2161871" cy="2161641"/>
            </a:xfrm>
            <a:prstGeom prst="ellipse">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txBox="1"/>
            <p:nvPr/>
          </p:nvSpPr>
          <p:spPr>
            <a:xfrm>
              <a:off x="3698981" y="1260246"/>
              <a:ext cx="1543763" cy="1543913"/>
            </a:xfrm>
            <a:prstGeom prst="rect">
              <a:avLst/>
            </a:prstGeom>
            <a:noFill/>
            <a:ln>
              <a:noFill/>
            </a:ln>
          </p:spPr>
          <p:txBody>
            <a:bodyPr spcFirstLastPara="1" wrap="square" lIns="29200" tIns="29200" rIns="29200" bIns="29200" anchor="ctr" anchorCtr="0">
              <a:noAutofit/>
            </a:bodyPr>
            <a:lstStyle/>
            <a:p>
              <a:pPr marL="0" marR="0" lvl="0" indent="0" algn="ctr" rtl="0">
                <a:lnSpc>
                  <a:spcPct val="90000"/>
                </a:lnSpc>
                <a:spcBef>
                  <a:spcPts val="0"/>
                </a:spcBef>
                <a:spcAft>
                  <a:spcPts val="0"/>
                </a:spcAft>
                <a:buClr>
                  <a:srgbClr val="1F3864"/>
                </a:buClr>
                <a:buSzPts val="2300"/>
                <a:buFont typeface="Calibri"/>
                <a:buNone/>
              </a:pPr>
              <a:r>
                <a:rPr lang="en-US" sz="2300">
                  <a:solidFill>
                    <a:srgbClr val="1F3864"/>
                  </a:solidFill>
                  <a:latin typeface="Calibri"/>
                  <a:ea typeface="Calibri"/>
                  <a:cs typeface="Calibri"/>
                  <a:sym typeface="Calibri"/>
                </a:rPr>
                <a:t>Nichts ist, wie es scheint</a:t>
              </a:r>
              <a:endParaRPr sz="2300">
                <a:solidFill>
                  <a:schemeClr val="dk1"/>
                </a:solidFill>
                <a:latin typeface="Calibri"/>
                <a:ea typeface="Calibri"/>
                <a:cs typeface="Calibri"/>
                <a:sym typeface="Calibri"/>
              </a:endParaRPr>
            </a:p>
          </p:txBody>
        </p:sp>
        <p:sp>
          <p:nvSpPr>
            <p:cNvPr id="116" name="Google Shape;116;p15"/>
            <p:cNvSpPr/>
            <p:nvPr/>
          </p:nvSpPr>
          <p:spPr>
            <a:xfrm rot="2700000">
              <a:off x="922543" y="876966"/>
              <a:ext cx="2310067" cy="2310067"/>
            </a:xfrm>
            <a:prstGeom prst="teardrop">
              <a:avLst>
                <a:gd name="adj" fmla="val 10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996641" y="951382"/>
              <a:ext cx="2161871" cy="2161641"/>
            </a:xfrm>
            <a:prstGeom prst="ellipse">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txBox="1"/>
            <p:nvPr/>
          </p:nvSpPr>
          <p:spPr>
            <a:xfrm>
              <a:off x="1305695" y="1260246"/>
              <a:ext cx="1543763" cy="1543913"/>
            </a:xfrm>
            <a:prstGeom prst="rect">
              <a:avLst/>
            </a:prstGeom>
            <a:noFill/>
            <a:ln>
              <a:noFill/>
            </a:ln>
          </p:spPr>
          <p:txBody>
            <a:bodyPr spcFirstLastPara="1" wrap="square" lIns="29200" tIns="29200" rIns="29200" bIns="29200" anchor="ctr" anchorCtr="0">
              <a:noAutofit/>
            </a:bodyPr>
            <a:lstStyle/>
            <a:p>
              <a:pPr marL="0" marR="0" lvl="0" indent="0" algn="ctr" rtl="0">
                <a:lnSpc>
                  <a:spcPct val="90000"/>
                </a:lnSpc>
                <a:spcBef>
                  <a:spcPts val="0"/>
                </a:spcBef>
                <a:spcAft>
                  <a:spcPts val="0"/>
                </a:spcAft>
                <a:buClr>
                  <a:srgbClr val="1F3864"/>
                </a:buClr>
                <a:buSzPts val="2300"/>
                <a:buFont typeface="Calibri"/>
                <a:buNone/>
              </a:pPr>
              <a:r>
                <a:rPr lang="en-US" sz="2300">
                  <a:solidFill>
                    <a:srgbClr val="1F3864"/>
                  </a:solidFill>
                  <a:latin typeface="Calibri"/>
                  <a:ea typeface="Calibri"/>
                  <a:cs typeface="Calibri"/>
                  <a:sym typeface="Calibri"/>
                </a:rPr>
                <a:t>Nichts passiert zufällig</a:t>
              </a:r>
              <a:endParaRPr sz="230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629841" y="365126"/>
            <a:ext cx="7886700" cy="1325563"/>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2800"/>
              <a:buFont typeface="Calibri"/>
              <a:buNone/>
            </a:pPr>
            <a:r>
              <a:rPr lang="en-US" sz="2800" b="1">
                <a:solidFill>
                  <a:srgbClr val="1F3864"/>
                </a:solidFill>
              </a:rPr>
              <a:t>Gründe</a:t>
            </a:r>
            <a:endParaRPr sz="2800" b="1">
              <a:solidFill>
                <a:srgbClr val="1F3864"/>
              </a:solidFill>
            </a:endParaRPr>
          </a:p>
        </p:txBody>
      </p:sp>
      <p:sp>
        <p:nvSpPr>
          <p:cNvPr id="124" name="Google Shape;124;p16"/>
          <p:cNvSpPr txBox="1">
            <a:spLocks noGrp="1"/>
          </p:cNvSpPr>
          <p:nvPr>
            <p:ph type="body" idx="1"/>
          </p:nvPr>
        </p:nvSpPr>
        <p:spPr>
          <a:xfrm>
            <a:off x="629842" y="1802278"/>
            <a:ext cx="3868340" cy="581682"/>
          </a:xfrm>
          <a:prstGeom prst="rect">
            <a:avLst/>
          </a:prstGeom>
          <a:solidFill>
            <a:schemeClr val="lt1"/>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F3864"/>
              </a:buClr>
              <a:buSzPts val="2400"/>
              <a:buNone/>
            </a:pPr>
            <a:r>
              <a:rPr lang="en-US">
                <a:solidFill>
                  <a:srgbClr val="1F3864"/>
                </a:solidFill>
              </a:rPr>
              <a:t>Kognition</a:t>
            </a:r>
            <a:endParaRPr>
              <a:solidFill>
                <a:srgbClr val="1F3864"/>
              </a:solidFill>
            </a:endParaRPr>
          </a:p>
        </p:txBody>
      </p:sp>
      <p:sp>
        <p:nvSpPr>
          <p:cNvPr id="125" name="Google Shape;125;p16"/>
          <p:cNvSpPr txBox="1">
            <a:spLocks noGrp="1"/>
          </p:cNvSpPr>
          <p:nvPr>
            <p:ph type="body" idx="2"/>
          </p:nvPr>
        </p:nvSpPr>
        <p:spPr>
          <a:xfrm>
            <a:off x="629842" y="2505075"/>
            <a:ext cx="3868340" cy="3684588"/>
          </a:xfrm>
          <a:prstGeom prst="rect">
            <a:avLst/>
          </a:prstGeom>
          <a:solidFill>
            <a:schemeClr val="lt1"/>
          </a:solid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1F3864"/>
              </a:buClr>
              <a:buSzPts val="2200"/>
              <a:buChar char="•"/>
            </a:pPr>
            <a:r>
              <a:rPr lang="en-US" sz="2200">
                <a:solidFill>
                  <a:srgbClr val="1F3864"/>
                </a:solidFill>
              </a:rPr>
              <a:t>Verschwörungstheorien bieten eine einfache Lösung in Zeiten der Komplexität und erfüllen das Bedürfnis nach einem zugänglichen Erklärungsmuster: indem sie scheinbar unverständliche oder schwer durchschaubare Ereignisse und Zusammenhänge erklären und ihnen so einen Sinn geben können.</a:t>
            </a:r>
            <a:endParaRPr sz="2200">
              <a:solidFill>
                <a:srgbClr val="1F3864"/>
              </a:solidFill>
            </a:endParaRPr>
          </a:p>
        </p:txBody>
      </p:sp>
      <p:sp>
        <p:nvSpPr>
          <p:cNvPr id="126" name="Google Shape;126;p16"/>
          <p:cNvSpPr txBox="1">
            <a:spLocks noGrp="1"/>
          </p:cNvSpPr>
          <p:nvPr>
            <p:ph type="body" idx="3"/>
          </p:nvPr>
        </p:nvSpPr>
        <p:spPr>
          <a:xfrm>
            <a:off x="4629150" y="1802277"/>
            <a:ext cx="3887391" cy="581683"/>
          </a:xfrm>
          <a:prstGeom prst="rect">
            <a:avLst/>
          </a:prstGeom>
          <a:solidFill>
            <a:schemeClr val="lt1"/>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F3864"/>
              </a:buClr>
              <a:buSzPts val="2400"/>
              <a:buNone/>
            </a:pPr>
            <a:r>
              <a:rPr lang="en-US">
                <a:solidFill>
                  <a:srgbClr val="1F3864"/>
                </a:solidFill>
              </a:rPr>
              <a:t>Emotionen</a:t>
            </a:r>
            <a:endParaRPr>
              <a:solidFill>
                <a:srgbClr val="1F3864"/>
              </a:solidFill>
            </a:endParaRPr>
          </a:p>
        </p:txBody>
      </p:sp>
      <p:sp>
        <p:nvSpPr>
          <p:cNvPr id="127" name="Google Shape;127;p16"/>
          <p:cNvSpPr txBox="1">
            <a:spLocks noGrp="1"/>
          </p:cNvSpPr>
          <p:nvPr>
            <p:ph type="body" idx="4"/>
          </p:nvPr>
        </p:nvSpPr>
        <p:spPr>
          <a:xfrm>
            <a:off x="4629150" y="2505075"/>
            <a:ext cx="3887391" cy="3684588"/>
          </a:xfrm>
          <a:prstGeom prst="rect">
            <a:avLst/>
          </a:prstGeom>
          <a:solidFill>
            <a:schemeClr val="lt1"/>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F3864"/>
              </a:buClr>
              <a:buSzPts val="2200"/>
              <a:buChar char="•"/>
            </a:pPr>
            <a:r>
              <a:rPr lang="en-US" sz="2200">
                <a:solidFill>
                  <a:srgbClr val="1F3864"/>
                </a:solidFill>
              </a:rPr>
              <a:t>Das Gefühl, das Verborgene durchschaut zu haben und nun zum Kreis der „Wissenden“ zu gehören, führt zu einer Neubewertung der eigenen Person und vermittelt dem Einzelnen ein vermeintliches Gefühl der Sicherheit.</a:t>
            </a:r>
            <a:endParaRPr/>
          </a:p>
          <a:p>
            <a:pPr marL="228600" lvl="0" indent="-63500" algn="l" rtl="0">
              <a:lnSpc>
                <a:spcPct val="90000"/>
              </a:lnSpc>
              <a:spcBef>
                <a:spcPts val="1000"/>
              </a:spcBef>
              <a:spcAft>
                <a:spcPts val="0"/>
              </a:spcAft>
              <a:buClr>
                <a:schemeClr val="dk1"/>
              </a:buClr>
              <a:buSzPts val="2600"/>
              <a:buNone/>
            </a:pPr>
            <a:endParaRPr sz="2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p:nvPr>
        </p:nvSpPr>
        <p:spPr>
          <a:xfrm>
            <a:off x="252249" y="365126"/>
            <a:ext cx="8607972" cy="1325563"/>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alibri"/>
              <a:buNone/>
            </a:pPr>
            <a:r>
              <a:rPr lang="en-US">
                <a:solidFill>
                  <a:srgbClr val="1F3864"/>
                </a:solidFill>
              </a:rPr>
              <a:t>Ergebnisse</a:t>
            </a:r>
            <a:endParaRPr>
              <a:solidFill>
                <a:srgbClr val="1F3864"/>
              </a:solidFill>
            </a:endParaRPr>
          </a:p>
        </p:txBody>
      </p:sp>
      <p:sp>
        <p:nvSpPr>
          <p:cNvPr id="134" name="Google Shape;134;p17"/>
          <p:cNvSpPr txBox="1">
            <a:spLocks noGrp="1"/>
          </p:cNvSpPr>
          <p:nvPr>
            <p:ph type="body" idx="1"/>
          </p:nvPr>
        </p:nvSpPr>
        <p:spPr>
          <a:xfrm>
            <a:off x="252249" y="1825625"/>
            <a:ext cx="8607972" cy="4874720"/>
          </a:xfrm>
          <a:prstGeom prst="rect">
            <a:avLst/>
          </a:prstGeom>
          <a:solidFill>
            <a:schemeClr val="lt1"/>
          </a:solid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rgbClr val="1F3864"/>
              </a:buClr>
              <a:buSzPct val="100000"/>
              <a:buChar char="•"/>
            </a:pPr>
            <a:r>
              <a:rPr lang="en-US">
                <a:solidFill>
                  <a:srgbClr val="1F3864"/>
                </a:solidFill>
              </a:rPr>
              <a:t>Sie haben den Fragebogen bereits für sich ausgefüllt.</a:t>
            </a:r>
            <a:endParaRPr/>
          </a:p>
          <a:p>
            <a:pPr marL="228600" lvl="0" indent="-228600" algn="l" rtl="0">
              <a:lnSpc>
                <a:spcPct val="90000"/>
              </a:lnSpc>
              <a:spcBef>
                <a:spcPts val="1000"/>
              </a:spcBef>
              <a:spcAft>
                <a:spcPts val="0"/>
              </a:spcAft>
              <a:buClr>
                <a:srgbClr val="1F3864"/>
              </a:buClr>
              <a:buSzPct val="100000"/>
              <a:buChar char="•"/>
            </a:pPr>
            <a:r>
              <a:rPr lang="en-US">
                <a:solidFill>
                  <a:srgbClr val="1F3864"/>
                </a:solidFill>
              </a:rPr>
              <a:t>Nun können wir uns die Ergebnisse für Deutschland, Österreich, Schweden und Bulgarien ansehen.</a:t>
            </a:r>
            <a:endParaRPr/>
          </a:p>
          <a:p>
            <a:pPr marL="228600" lvl="0" indent="-228600" algn="l" rtl="0">
              <a:lnSpc>
                <a:spcPct val="90000"/>
              </a:lnSpc>
              <a:spcBef>
                <a:spcPts val="1000"/>
              </a:spcBef>
              <a:spcAft>
                <a:spcPts val="0"/>
              </a:spcAft>
              <a:buClr>
                <a:srgbClr val="1F3864"/>
              </a:buClr>
              <a:buSzPct val="100000"/>
              <a:buChar char="•"/>
            </a:pPr>
            <a:r>
              <a:rPr lang="en-US">
                <a:solidFill>
                  <a:srgbClr val="1F3864"/>
                </a:solidFill>
              </a:rPr>
              <a:t>Die endgültige Stichprobe enthielt Antworten von 498 deutschen, 169 österreichischen, 165 schwedischen und 160 bulgarischen Befragten.</a:t>
            </a:r>
            <a:endParaRPr/>
          </a:p>
          <a:p>
            <a:pPr marL="228600" lvl="0" indent="-228600" algn="l" rtl="0">
              <a:lnSpc>
                <a:spcPct val="90000"/>
              </a:lnSpc>
              <a:spcBef>
                <a:spcPts val="1000"/>
              </a:spcBef>
              <a:spcAft>
                <a:spcPts val="0"/>
              </a:spcAft>
              <a:buClr>
                <a:srgbClr val="1F3864"/>
              </a:buClr>
              <a:buSzPct val="100000"/>
              <a:buChar char="•"/>
            </a:pPr>
            <a:r>
              <a:rPr lang="en-US">
                <a:solidFill>
                  <a:srgbClr val="1F3864"/>
                </a:solidFill>
              </a:rPr>
              <a:t>Die Diagramme zeigen den prozentualen Anteil der Befragten, die angaben, die durch die Aussagen (Items) dargestellten Ansichten „sehr oft“, „häufig“ oder „manchmal“ getroffen zu haben.  </a:t>
            </a:r>
            <a:endParaRPr/>
          </a:p>
          <a:p>
            <a:pPr marL="0" lvl="0" indent="0" algn="ctr" rtl="0">
              <a:lnSpc>
                <a:spcPct val="90000"/>
              </a:lnSpc>
              <a:spcBef>
                <a:spcPts val="1000"/>
              </a:spcBef>
              <a:spcAft>
                <a:spcPts val="0"/>
              </a:spcAft>
              <a:buClr>
                <a:srgbClr val="1F3864"/>
              </a:buClr>
              <a:buSzPct val="100000"/>
              <a:buNone/>
            </a:pPr>
            <a:r>
              <a:rPr lang="en-US" b="1">
                <a:solidFill>
                  <a:srgbClr val="1F3864"/>
                </a:solidFill>
              </a:rPr>
              <a:t>VERMUTEN SIE</a:t>
            </a:r>
            <a:endParaRPr/>
          </a:p>
          <a:p>
            <a:pPr marL="228600" lvl="0" indent="-228600" algn="l" rtl="0">
              <a:lnSpc>
                <a:spcPct val="90000"/>
              </a:lnSpc>
              <a:spcBef>
                <a:spcPts val="1000"/>
              </a:spcBef>
              <a:spcAft>
                <a:spcPts val="0"/>
              </a:spcAft>
              <a:buClr>
                <a:srgbClr val="1F3864"/>
              </a:buClr>
              <a:buSzPct val="100000"/>
              <a:buChar char="•"/>
            </a:pPr>
            <a:r>
              <a:rPr lang="en-US">
                <a:solidFill>
                  <a:srgbClr val="1F3864"/>
                </a:solidFill>
              </a:rPr>
              <a:t>Haben Sie zunächst eine Vermutung, welcher oder welche der Aussagen am meisten verbreitet sein werden?</a:t>
            </a:r>
            <a:endParaRPr/>
          </a:p>
          <a:p>
            <a:pPr marL="0" lvl="0" indent="0" algn="l" rtl="0">
              <a:lnSpc>
                <a:spcPct val="90000"/>
              </a:lnSpc>
              <a:spcBef>
                <a:spcPts val="1000"/>
              </a:spcBef>
              <a:spcAft>
                <a:spcPts val="0"/>
              </a:spcAft>
              <a:buClr>
                <a:schemeClr val="dk1"/>
              </a:buClr>
              <a:buSzPct val="100000"/>
              <a:buNone/>
            </a:pPr>
            <a:endParaRPr>
              <a:solidFill>
                <a:srgbClr val="1F386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18"/>
          <p:cNvPicPr preferRelativeResize="0"/>
          <p:nvPr/>
        </p:nvPicPr>
        <p:blipFill rotWithShape="1">
          <a:blip r:embed="rId3">
            <a:alphaModFix/>
          </a:blip>
          <a:srcRect/>
          <a:stretch/>
        </p:blipFill>
        <p:spPr>
          <a:xfrm>
            <a:off x="0" y="945931"/>
            <a:ext cx="9144000" cy="53602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p:nvPr/>
        </p:nvSpPr>
        <p:spPr>
          <a:xfrm>
            <a:off x="0" y="816632"/>
            <a:ext cx="3000000" cy="3000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Google Shape;147;p19"/>
          <p:cNvPicPr preferRelativeResize="0"/>
          <p:nvPr/>
        </p:nvPicPr>
        <p:blipFill rotWithShape="1">
          <a:blip r:embed="rId3">
            <a:alphaModFix/>
          </a:blip>
          <a:srcRect/>
          <a:stretch/>
        </p:blipFill>
        <p:spPr>
          <a:xfrm>
            <a:off x="0" y="835572"/>
            <a:ext cx="9144000" cy="51868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0"/>
          <p:cNvPicPr preferRelativeResize="0"/>
          <p:nvPr/>
        </p:nvPicPr>
        <p:blipFill rotWithShape="1">
          <a:blip r:embed="rId3">
            <a:alphaModFix/>
          </a:blip>
          <a:srcRect/>
          <a:stretch/>
        </p:blipFill>
        <p:spPr>
          <a:xfrm>
            <a:off x="0" y="220718"/>
            <a:ext cx="9144000" cy="58017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body" idx="1"/>
          </p:nvPr>
        </p:nvSpPr>
        <p:spPr>
          <a:xfrm>
            <a:off x="157655" y="1056290"/>
            <a:ext cx="8781394" cy="4981904"/>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 </a:t>
            </a:r>
            <a:endParaRPr/>
          </a:p>
        </p:txBody>
      </p:sp>
      <p:pic>
        <p:nvPicPr>
          <p:cNvPr id="160" name="Google Shape;160;p21"/>
          <p:cNvPicPr preferRelativeResize="0"/>
          <p:nvPr/>
        </p:nvPicPr>
        <p:blipFill rotWithShape="1">
          <a:blip r:embed="rId3">
            <a:alphaModFix/>
          </a:blip>
          <a:srcRect/>
          <a:stretch/>
        </p:blipFill>
        <p:spPr>
          <a:xfrm>
            <a:off x="157655" y="1056290"/>
            <a:ext cx="8781394" cy="4981904"/>
          </a:xfrm>
          <a:prstGeom prst="rect">
            <a:avLst/>
          </a:prstGeom>
          <a:noFill/>
          <a:ln>
            <a:noFill/>
          </a:ln>
        </p:spPr>
      </p:pic>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1210</Words>
  <Application>Microsoft Office PowerPoint</Application>
  <PresentationFormat>Bildschirmpräsentation (4:3)</PresentationFormat>
  <Paragraphs>68</Paragraphs>
  <Slides>15</Slides>
  <Notes>15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Open Sans</vt:lpstr>
      <vt:lpstr>Calibri</vt:lpstr>
      <vt:lpstr>Candara</vt:lpstr>
      <vt:lpstr>Office</vt:lpstr>
      <vt:lpstr>PowerPoint-Präsentation</vt:lpstr>
      <vt:lpstr>PowerPoint-Präsentation</vt:lpstr>
      <vt:lpstr>Bestandteile</vt:lpstr>
      <vt:lpstr>Gründe</vt:lpstr>
      <vt:lpstr>Ergebnisse</vt:lpstr>
      <vt:lpstr>PowerPoint-Präsentation</vt:lpstr>
      <vt:lpstr>PowerPoint-Präsentation</vt:lpstr>
      <vt:lpstr>PowerPoint-Präsentation</vt:lpstr>
      <vt:lpstr>PowerPoint-Präsentation</vt:lpstr>
      <vt:lpstr>PowerPoint-Präsentation</vt:lpstr>
      <vt:lpstr>PowerPoint-Präsentation</vt:lpstr>
      <vt:lpstr>Wie man Daten interpretiert</vt:lpstr>
      <vt:lpstr>PowerPoint-Präsentation</vt:lpstr>
      <vt:lpstr>Nachhaltigkeit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Oscar Schmucker</cp:lastModifiedBy>
  <cp:revision>1</cp:revision>
  <dcterms:modified xsi:type="dcterms:W3CDTF">2022-03-22T12:20:28Z</dcterms:modified>
</cp:coreProperties>
</file>