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andara" panose="020E0502030303020204" pitchFamily="34" charset="0"/>
      <p:regular r:id="rId22"/>
      <p:bold r:id="rId23"/>
      <p:italic r:id="rId24"/>
      <p:boldItalic r:id="rId25"/>
    </p:embeddedFont>
    <p:embeddedFont>
      <p:font typeface="Noto Sans Symbols" pitchFamily="2" charset="0"/>
      <p:regular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A1E427-DD08-4CE6-870B-263B5BB916AA}">
  <a:tblStyle styleId="{15A1E427-DD08-4CE6-870B-263B5BB916A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tificamerican.com/author/michael-sherm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i="0">
                <a:solidFill>
                  <a:schemeClr val="dk1"/>
                </a:solidFill>
                <a:latin typeface="Calibri"/>
                <a:ea typeface="Calibri"/>
                <a:cs typeface="Calibri"/>
                <a:sym typeface="Calibri"/>
              </a:rPr>
              <a:t>Fragen Sie die Teilnehmenden, welche weiteren Prämissen notwendig wären, damit die Schlussfolgerung wahr ist. Schreiben Sie die Vorschläge an die Tafel. Führen Sie eine Diskussion darüber, wie wahrscheinlich es ist, dass diese Voraussetzungen tatsächlich eintreten. </a:t>
            </a: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https://www.scientificamerican.com/article/the-conspiracy-theory-director/</a:t>
            </a:r>
            <a:endParaRPr/>
          </a:p>
          <a:p>
            <a:pPr marL="0" marR="0" lvl="0" indent="0" algn="l" rtl="0">
              <a:lnSpc>
                <a:spcPct val="100000"/>
              </a:lnSpc>
              <a:spcBef>
                <a:spcPts val="0"/>
              </a:spcBef>
              <a:spcAft>
                <a:spcPts val="0"/>
              </a:spcAft>
              <a:buClr>
                <a:schemeClr val="dk1"/>
              </a:buClr>
              <a:buSzPts val="1200"/>
              <a:buFont typeface="Calibri"/>
              <a:buNone/>
            </a:pPr>
            <a:r>
              <a:rPr lang="de-DE" sz="1200" b="0" i="0">
                <a:solidFill>
                  <a:schemeClr val="dk1"/>
                </a:solidFill>
                <a:latin typeface="Calibri"/>
                <a:ea typeface="Calibri"/>
                <a:cs typeface="Calibri"/>
                <a:sym typeface="Calibri"/>
              </a:rPr>
              <a:t>By </a:t>
            </a:r>
            <a:r>
              <a:rPr lang="de-DE" sz="1200" b="0" i="0" u="sng" strike="noStrike">
                <a:solidFill>
                  <a:schemeClr val="hlink"/>
                </a:solidFill>
                <a:latin typeface="Calibri"/>
                <a:ea typeface="Calibri"/>
                <a:cs typeface="Calibri"/>
                <a:sym typeface="Calibri"/>
                <a:hlinkClick r:id="rId3"/>
              </a:rPr>
              <a:t>Michael Shermer</a:t>
            </a:r>
            <a:r>
              <a:rPr lang="de-DE" sz="1200" b="0" i="0">
                <a:solidFill>
                  <a:schemeClr val="dk1"/>
                </a:solidFill>
                <a:latin typeface="Calibri"/>
                <a:ea typeface="Calibri"/>
                <a:cs typeface="Calibri"/>
                <a:sym typeface="Calibri"/>
              </a:rPr>
              <a:t> on December 1, 2010</a:t>
            </a:r>
            <a:endParaRPr/>
          </a:p>
          <a:p>
            <a:pPr marL="0" lvl="0" indent="0" algn="l" rtl="0">
              <a:lnSpc>
                <a:spcPct val="100000"/>
              </a:lnSpc>
              <a:spcBef>
                <a:spcPts val="0"/>
              </a:spcBef>
              <a:spcAft>
                <a:spcPts val="0"/>
              </a:spcAft>
              <a:buSzPts val="1400"/>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i="0">
                <a:solidFill>
                  <a:schemeClr val="dk1"/>
                </a:solidFill>
                <a:latin typeface="Calibri"/>
                <a:ea typeface="Calibri"/>
                <a:cs typeface="Calibri"/>
                <a:sym typeface="Calibri"/>
              </a:rPr>
              <a:t>Die Frage, die man sich stellen muss, wenn man diese Ereignisse mit der Verschwörungstheorie in Verbindung bringt - ist das die plausibelste Erklärung? Sind diese Verbindungen zufällig (bedeutet es, dass Bill Gates, da er Milliardär ist und weltweit Impfprogramme unterstützt, Mikrochips einsetzen wird, um die gesamte Bevölkerung zu kontrollieren?)</a:t>
            </a: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89" name="Google Shape;89;p13"/>
          <p:cNvGraphicFramePr/>
          <p:nvPr/>
        </p:nvGraphicFramePr>
        <p:xfrm>
          <a:off x="0" y="1981200"/>
          <a:ext cx="9144000" cy="2180500"/>
        </p:xfrm>
        <a:graphic>
          <a:graphicData uri="http://schemas.openxmlformats.org/drawingml/2006/table">
            <a:tbl>
              <a:tblPr firstRow="1" bandRow="1">
                <a:noFill/>
                <a:tableStyleId>{15A1E427-DD08-4CE6-870B-263B5BB916AA}</a:tableStyleId>
              </a:tblPr>
              <a:tblGrid>
                <a:gridCol w="9144000">
                  <a:extLst>
                    <a:ext uri="{9D8B030D-6E8A-4147-A177-3AD203B41FA5}">
                      <a16:colId xmlns:a16="http://schemas.microsoft.com/office/drawing/2014/main" val="20000"/>
                    </a:ext>
                  </a:extLst>
                </a:gridCol>
              </a:tblGrid>
              <a:tr h="2180500">
                <a:tc>
                  <a:txBody>
                    <a:bodyPr/>
                    <a:lstStyle/>
                    <a:p>
                      <a:pPr marL="0" marR="0" lvl="0" indent="0" algn="ctr" rtl="0">
                        <a:lnSpc>
                          <a:spcPct val="100000"/>
                        </a:lnSpc>
                        <a:spcBef>
                          <a:spcPts val="0"/>
                        </a:spcBef>
                        <a:spcAft>
                          <a:spcPts val="0"/>
                        </a:spcAft>
                        <a:buClr>
                          <a:srgbClr val="000000"/>
                        </a:buClr>
                        <a:buSzPts val="3200"/>
                        <a:buFont typeface="Arial"/>
                        <a:buNone/>
                      </a:pPr>
                      <a:r>
                        <a:rPr lang="de-DE" sz="3200" u="none" strike="noStrike" cap="none">
                          <a:solidFill>
                            <a:srgbClr val="154854"/>
                          </a:solidFill>
                          <a:latin typeface="Open Sans"/>
                          <a:ea typeface="Open Sans"/>
                          <a:cs typeface="Open Sans"/>
                          <a:sym typeface="Open Sans"/>
                        </a:rPr>
                        <a:t>Der Verschwörungstheorie-Detektor</a:t>
                      </a:r>
                      <a:endParaRPr sz="3200" u="none" strike="noStrike" cap="none">
                        <a:solidFill>
                          <a:srgbClr val="154854"/>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rgbClr val="154854"/>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graphicFrame>
        <p:nvGraphicFramePr>
          <p:cNvPr id="90" name="Google Shape;90;p13"/>
          <p:cNvGraphicFramePr/>
          <p:nvPr/>
        </p:nvGraphicFramePr>
        <p:xfrm>
          <a:off x="0" y="4307141"/>
          <a:ext cx="9144000" cy="601750"/>
        </p:xfrm>
        <a:graphic>
          <a:graphicData uri="http://schemas.openxmlformats.org/drawingml/2006/table">
            <a:tbl>
              <a:tblPr firstRow="1" bandRow="1">
                <a:noFill/>
                <a:tableStyleId>{15A1E427-DD08-4CE6-870B-263B5BB916AA}</a:tableStyleId>
              </a:tblPr>
              <a:tblGrid>
                <a:gridCol w="9144000">
                  <a:extLst>
                    <a:ext uri="{9D8B030D-6E8A-4147-A177-3AD203B41FA5}">
                      <a16:colId xmlns:a16="http://schemas.microsoft.com/office/drawing/2014/main" val="20000"/>
                    </a:ext>
                  </a:extLst>
                </a:gridCol>
              </a:tblGrid>
              <a:tr h="601750">
                <a:tc>
                  <a:txBody>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154854"/>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pic>
        <p:nvPicPr>
          <p:cNvPr id="91" name="Google Shape;91;p13"/>
          <p:cNvPicPr preferRelativeResize="0"/>
          <p:nvPr/>
        </p:nvPicPr>
        <p:blipFill rotWithShape="1">
          <a:blip r:embed="rId3">
            <a:alphaModFix/>
          </a:blip>
          <a:srcRect/>
          <a:stretch/>
        </p:blipFill>
        <p:spPr>
          <a:xfrm>
            <a:off x="6782735" y="6237514"/>
            <a:ext cx="2361265" cy="526743"/>
          </a:xfrm>
          <a:prstGeom prst="rect">
            <a:avLst/>
          </a:prstGeom>
          <a:noFill/>
          <a:ln>
            <a:noFill/>
          </a:ln>
        </p:spPr>
      </p:pic>
      <p:pic>
        <p:nvPicPr>
          <p:cNvPr id="93" name="Google Shape;93;p13"/>
          <p:cNvPicPr preferRelativeResize="0"/>
          <p:nvPr/>
        </p:nvPicPr>
        <p:blipFill rotWithShape="1">
          <a:blip r:embed="rId4">
            <a:alphaModFix/>
          </a:blip>
          <a:srcRect/>
          <a:stretch/>
        </p:blipFill>
        <p:spPr>
          <a:xfrm>
            <a:off x="131564" y="144020"/>
            <a:ext cx="1829230" cy="1691739"/>
          </a:xfrm>
          <a:prstGeom prst="rect">
            <a:avLst/>
          </a:prstGeom>
          <a:noFill/>
          <a:ln>
            <a:noFill/>
          </a:ln>
        </p:spPr>
      </p:pic>
      <p:sp>
        <p:nvSpPr>
          <p:cNvPr id="7" name="Google Shape;92;p13">
            <a:extLst>
              <a:ext uri="{FF2B5EF4-FFF2-40B4-BE49-F238E27FC236}">
                <a16:creationId xmlns:a16="http://schemas.microsoft.com/office/drawing/2014/main" id="{849F5676-89B5-4F6E-A6A1-437B3627E15A}"/>
              </a:ext>
            </a:extLst>
          </p:cNvPr>
          <p:cNvSpPr txBox="1"/>
          <p:nvPr/>
        </p:nvSpPr>
        <p:spPr>
          <a:xfrm>
            <a:off x="2406650" y="5473046"/>
            <a:ext cx="5833110" cy="13849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100"/>
              <a:buFont typeface="Arial"/>
              <a:buNone/>
            </a:pPr>
            <a:r>
              <a:rPr lang="de-DE" sz="1200" b="0" i="1" u="none" strike="noStrike" baseline="0" dirty="0">
                <a:solidFill>
                  <a:schemeClr val="bg1"/>
                </a:solidFill>
                <a:latin typeface="Candara" panose="020E0502030303020204" pitchFamily="34" charset="0"/>
              </a:rPr>
              <a:t>Dieses Projekt wurde mit Unterstützung der Europäischen Kommission finanziert. Die Verantwortung für den Inhalt dieser Mitteilung trägt allein der Verfasser; die Kommission haftet nicht für die weitere Verwendung der darin enthaltenen Angaben. Projekt-Nummer: 2019-1-DE02-KA204-006167 .</a:t>
            </a:r>
          </a:p>
          <a:p>
            <a:pPr marL="0" marR="0" lvl="0" indent="0" algn="l" rtl="0">
              <a:lnSpc>
                <a:spcPct val="100000"/>
              </a:lnSpc>
              <a:spcBef>
                <a:spcPts val="0"/>
              </a:spcBef>
              <a:spcAft>
                <a:spcPts val="0"/>
              </a:spcAft>
              <a:buClr>
                <a:srgbClr val="000000"/>
              </a:buClr>
              <a:buSzPts val="1100"/>
              <a:buFont typeface="Arial"/>
              <a:buNone/>
            </a:pPr>
            <a:r>
              <a:rPr lang="de-DE" sz="1200" b="0" i="1" u="none" strike="noStrike" baseline="0" dirty="0">
                <a:solidFill>
                  <a:schemeClr val="bg1"/>
                </a:solidFill>
                <a:latin typeface="Candara" panose="020E0502030303020204" pitchFamily="34" charset="0"/>
              </a:rPr>
              <a:t>Das Dokument unterliegt folgender Lizenzierung: CC BY-SA 4.0. </a:t>
            </a:r>
          </a:p>
          <a:p>
            <a:pPr marL="0" marR="0" lvl="0" indent="0" algn="l" rtl="0">
              <a:lnSpc>
                <a:spcPct val="100000"/>
              </a:lnSpc>
              <a:spcBef>
                <a:spcPts val="0"/>
              </a:spcBef>
              <a:spcAft>
                <a:spcPts val="0"/>
              </a:spcAft>
              <a:buClr>
                <a:srgbClr val="000000"/>
              </a:buClr>
              <a:buSzPts val="1100"/>
              <a:buFont typeface="Arial"/>
              <a:buNone/>
            </a:pPr>
            <a:r>
              <a:rPr lang="de-DE" sz="1200" b="0" i="1" u="none" strike="noStrike" baseline="0" dirty="0">
                <a:solidFill>
                  <a:schemeClr val="bg1"/>
                </a:solidFill>
                <a:latin typeface="Candara" panose="020E0502030303020204" pitchFamily="34" charset="0"/>
              </a:rPr>
              <a:t>Informationen zu den Nutzungs- und </a:t>
            </a:r>
            <a:r>
              <a:rPr lang="de-DE" sz="1200" b="0" i="1" u="none" strike="noStrike" baseline="0" dirty="0" err="1">
                <a:solidFill>
                  <a:schemeClr val="bg1"/>
                </a:solidFill>
                <a:latin typeface="Candara" panose="020E0502030303020204" pitchFamily="34" charset="0"/>
              </a:rPr>
              <a:t>Verarbeitungsbedigungen</a:t>
            </a:r>
            <a:r>
              <a:rPr lang="de-DE" sz="1200" b="0" i="1" u="none" strike="noStrike" baseline="0" dirty="0">
                <a:solidFill>
                  <a:schemeClr val="bg1"/>
                </a:solidFill>
                <a:latin typeface="Candara" panose="020E0502030303020204" pitchFamily="34" charset="0"/>
              </a:rPr>
              <a:t>: https://creativecommons.org/licenses/by-sa/4.0</a:t>
            </a:r>
            <a:endParaRPr sz="1200" b="0" i="1" u="none" strike="noStrike" cap="none" dirty="0">
              <a:solidFill>
                <a:schemeClr val="bg1"/>
              </a:solidFill>
              <a:latin typeface="Candara" panose="020E0502030303020204" pitchFamily="34" charset="0"/>
              <a:ea typeface="Calibri"/>
              <a:cs typeface="Calibri"/>
              <a:sym typeface="Calibri"/>
            </a:endParaRPr>
          </a:p>
        </p:txBody>
      </p:sp>
      <p:pic>
        <p:nvPicPr>
          <p:cNvPr id="8" name="Grafik 7">
            <a:extLst>
              <a:ext uri="{FF2B5EF4-FFF2-40B4-BE49-F238E27FC236}">
                <a16:creationId xmlns:a16="http://schemas.microsoft.com/office/drawing/2014/main" id="{D95EDAAA-BB5B-4043-B25A-9F2F47542F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19800"/>
            <a:ext cx="2406650" cy="83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2"/>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7</a:t>
            </a:r>
            <a:endParaRPr sz="1400" b="0" i="0" u="none" strike="noStrike" cap="none">
              <a:solidFill>
                <a:srgbClr val="000000"/>
              </a:solidFill>
              <a:latin typeface="Arial"/>
              <a:ea typeface="Arial"/>
              <a:cs typeface="Arial"/>
              <a:sym typeface="Arial"/>
            </a:endParaRPr>
          </a:p>
        </p:txBody>
      </p:sp>
      <p:sp>
        <p:nvSpPr>
          <p:cNvPr id="184" name="Google Shape;184;p22"/>
          <p:cNvSpPr txBox="1"/>
          <p:nvPr/>
        </p:nvSpPr>
        <p:spPr>
          <a:xfrm>
            <a:off x="262890" y="793340"/>
            <a:ext cx="7628135"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Die Verschwörungstheorie weist den wahrscheinlich harmlosen oder unbedeutenden Ereignissen eine unheilvolle Bedeutung zu.</a:t>
            </a:r>
            <a:endParaRPr sz="1800" b="0" i="0" u="none" strike="noStrike" cap="none">
              <a:solidFill>
                <a:schemeClr val="dk1"/>
              </a:solidFill>
              <a:latin typeface="Open Sans"/>
              <a:ea typeface="Open Sans"/>
              <a:cs typeface="Open Sans"/>
              <a:sym typeface="Open Sans"/>
            </a:endParaRPr>
          </a:p>
        </p:txBody>
      </p:sp>
      <p:sp>
        <p:nvSpPr>
          <p:cNvPr id="185" name="Google Shape;185;p22"/>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10</a:t>
            </a:fld>
            <a:endParaRPr sz="1100" b="0" i="0" u="none" strike="noStrike" cap="none">
              <a:solidFill>
                <a:schemeClr val="dk1"/>
              </a:solidFill>
              <a:latin typeface="Calibri"/>
              <a:ea typeface="Calibri"/>
              <a:cs typeface="Calibri"/>
              <a:sym typeface="Calibri"/>
            </a:endParaRPr>
          </a:p>
        </p:txBody>
      </p:sp>
      <p:sp>
        <p:nvSpPr>
          <p:cNvPr id="186" name="Google Shape;186;p22"/>
          <p:cNvSpPr txBox="1"/>
          <p:nvPr/>
        </p:nvSpPr>
        <p:spPr>
          <a:xfrm>
            <a:off x="236220" y="3324827"/>
            <a:ext cx="704565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800" b="1" i="0" u="none" strike="noStrike" cap="small">
                <a:solidFill>
                  <a:srgbClr val="154854"/>
                </a:solidFill>
                <a:latin typeface="Open Sans"/>
                <a:ea typeface="Open Sans"/>
                <a:cs typeface="Open Sans"/>
                <a:sym typeface="Open Sans"/>
              </a:rPr>
              <a:t>Entwicklungsländern Geld zu geben ist seltsam, sehr seltsam...</a:t>
            </a:r>
            <a:endParaRPr/>
          </a:p>
        </p:txBody>
      </p:sp>
      <p:sp>
        <p:nvSpPr>
          <p:cNvPr id="187" name="Google Shape;187;p22"/>
          <p:cNvSpPr txBox="1"/>
          <p:nvPr/>
        </p:nvSpPr>
        <p:spPr>
          <a:xfrm>
            <a:off x="236219" y="4148988"/>
            <a:ext cx="8331005"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Viele Verschwörungstheoretiker*innen behaupten, dass Gates' Spenden für die öffentliche Gesundheit in Entwicklungsländern geheime Bemühungen zur Gedankenkontrolle sind.</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Oder... sind es Spenden an Länder, die sich mit landesweiten Impfungen abmühen?</a:t>
            </a:r>
            <a:endParaRPr sz="1800" b="0" i="0" u="none" strike="noStrike" cap="none">
              <a:solidFill>
                <a:schemeClr val="dk1"/>
              </a:solidFill>
              <a:latin typeface="Calibri"/>
              <a:ea typeface="Calibri"/>
              <a:cs typeface="Calibri"/>
              <a:sym typeface="Calibri"/>
            </a:endParaRPr>
          </a:p>
        </p:txBody>
      </p:sp>
      <p:pic>
        <p:nvPicPr>
          <p:cNvPr id="188" name="Google Shape;188;p22"/>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3"/>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8</a:t>
            </a:r>
            <a:endParaRPr sz="1400" b="0" i="0" u="none" strike="noStrike" cap="none">
              <a:solidFill>
                <a:srgbClr val="000000"/>
              </a:solidFill>
              <a:latin typeface="Arial"/>
              <a:ea typeface="Arial"/>
              <a:cs typeface="Arial"/>
              <a:sym typeface="Arial"/>
            </a:endParaRPr>
          </a:p>
        </p:txBody>
      </p:sp>
      <p:sp>
        <p:nvSpPr>
          <p:cNvPr id="195" name="Google Shape;195;p23"/>
          <p:cNvSpPr txBox="1"/>
          <p:nvPr/>
        </p:nvSpPr>
        <p:spPr>
          <a:xfrm>
            <a:off x="236220" y="882571"/>
            <a:ext cx="7628135"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Die Theorie neigt dazu, Fakten und Spekulationen zu vermischen, ohne zwischen beiden zu unterscheiden und ohne den Grad der Wahrscheinlichkeit oder der Faktizität zu bestimmen.</a:t>
            </a:r>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96" name="Google Shape;196;p23"/>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11</a:t>
            </a:fld>
            <a:endParaRPr sz="1100" b="0" i="0" u="none" strike="noStrike" cap="none">
              <a:solidFill>
                <a:schemeClr val="dk1"/>
              </a:solidFill>
              <a:latin typeface="Calibri"/>
              <a:ea typeface="Calibri"/>
              <a:cs typeface="Calibri"/>
              <a:sym typeface="Calibri"/>
            </a:endParaRPr>
          </a:p>
        </p:txBody>
      </p:sp>
      <p:sp>
        <p:nvSpPr>
          <p:cNvPr id="197" name="Google Shape;197;p23"/>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Offensichtlich versucht er…</a:t>
            </a:r>
            <a:endParaRPr sz="1400" b="0" i="0" u="none" strike="noStrike" cap="none">
              <a:solidFill>
                <a:srgbClr val="000000"/>
              </a:solidFill>
              <a:latin typeface="Arial"/>
              <a:ea typeface="Arial"/>
              <a:cs typeface="Arial"/>
              <a:sym typeface="Arial"/>
            </a:endParaRPr>
          </a:p>
        </p:txBody>
      </p:sp>
      <p:sp>
        <p:nvSpPr>
          <p:cNvPr id="198" name="Google Shape;198;p23"/>
          <p:cNvSpPr txBox="1"/>
          <p:nvPr/>
        </p:nvSpPr>
        <p:spPr>
          <a:xfrm>
            <a:off x="236219" y="4079540"/>
            <a:ext cx="7628135"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Fakt - Bill Gates spendet große Summen für Impfprogramme in Entwicklungsländern.</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Fakt - Bill Gates finanziert Medizintechnikunternehmen. </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Spekulationen - er muss die Kontrolle über sie alle haben und versucht insgeheim, jeder Person Mikrochips zu injizieren.</a:t>
            </a:r>
            <a:endParaRPr sz="1800" b="0" i="0" u="none" strike="noStrike" cap="none">
              <a:solidFill>
                <a:schemeClr val="dk1"/>
              </a:solidFill>
              <a:latin typeface="Calibri"/>
              <a:ea typeface="Calibri"/>
              <a:cs typeface="Calibri"/>
              <a:sym typeface="Calibri"/>
            </a:endParaRPr>
          </a:p>
        </p:txBody>
      </p:sp>
      <p:pic>
        <p:nvPicPr>
          <p:cNvPr id="199" name="Google Shape;199;p23"/>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4"/>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9</a:t>
            </a:r>
            <a:endParaRPr sz="1400" b="0" i="0" u="none" strike="noStrike" cap="none">
              <a:solidFill>
                <a:srgbClr val="000000"/>
              </a:solidFill>
              <a:latin typeface="Arial"/>
              <a:ea typeface="Arial"/>
              <a:cs typeface="Arial"/>
              <a:sym typeface="Arial"/>
            </a:endParaRPr>
          </a:p>
        </p:txBody>
      </p:sp>
      <p:sp>
        <p:nvSpPr>
          <p:cNvPr id="206" name="Google Shape;206;p24"/>
          <p:cNvSpPr txBox="1"/>
          <p:nvPr/>
        </p:nvSpPr>
        <p:spPr>
          <a:xfrm>
            <a:off x="236220" y="882571"/>
            <a:ext cx="7628135"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Die Theoretiker*innen verdächtigen willkürlich alle staatlichen Stellen oder private Gruppen, was darauf schließen lässt, dass sie nicht in der Lage sind, die Unterschiede zwischen echten und falschen Verschwörungen zu erkennen.</a:t>
            </a:r>
            <a:endParaRPr/>
          </a:p>
        </p:txBody>
      </p:sp>
      <p:sp>
        <p:nvSpPr>
          <p:cNvPr id="207" name="Google Shape;207;p24"/>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12</a:t>
            </a:fld>
            <a:endParaRPr sz="1100" b="0" i="0" u="none" strike="noStrike" cap="none">
              <a:solidFill>
                <a:schemeClr val="dk1"/>
              </a:solidFill>
              <a:latin typeface="Calibri"/>
              <a:ea typeface="Calibri"/>
              <a:cs typeface="Calibri"/>
              <a:sym typeface="Calibri"/>
            </a:endParaRPr>
          </a:p>
        </p:txBody>
      </p:sp>
      <p:sp>
        <p:nvSpPr>
          <p:cNvPr id="208" name="Google Shape;208;p24"/>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Sie sind ein Teil davon…</a:t>
            </a:r>
            <a:endParaRPr sz="1400" b="0" i="0" u="none" strike="noStrike" cap="none">
              <a:solidFill>
                <a:srgbClr val="000000"/>
              </a:solidFill>
              <a:latin typeface="Arial"/>
              <a:ea typeface="Arial"/>
              <a:cs typeface="Arial"/>
              <a:sym typeface="Arial"/>
            </a:endParaRPr>
          </a:p>
        </p:txBody>
      </p:sp>
      <p:sp>
        <p:nvSpPr>
          <p:cNvPr id="209" name="Google Shape;209;p24"/>
          <p:cNvSpPr txBox="1"/>
          <p:nvPr/>
        </p:nvSpPr>
        <p:spPr>
          <a:xfrm>
            <a:off x="236220" y="4079540"/>
            <a:ext cx="7740162"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Um das zu erreichen, müssten eine hohe Anzahl von Regierungsbehörden und Menschen daran beteiligt sein. Wenn die Antwort auf diese Frage lautet, dass man auch ihnen nicht trauen kann (Teil der Verschwörung), dann ist die Verschwörungstheorie höchstwahrscheinlich nicht wahr. </a:t>
            </a:r>
            <a:endParaRPr sz="1800" b="0" i="0" u="none" strike="noStrike" cap="none">
              <a:solidFill>
                <a:srgbClr val="000000"/>
              </a:solidFill>
              <a:latin typeface="Arial"/>
              <a:ea typeface="Arial"/>
              <a:cs typeface="Arial"/>
              <a:sym typeface="Arial"/>
            </a:endParaRPr>
          </a:p>
        </p:txBody>
      </p:sp>
      <p:pic>
        <p:nvPicPr>
          <p:cNvPr id="210" name="Google Shape;210;p24"/>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25"/>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10</a:t>
            </a:r>
            <a:endParaRPr sz="1400" b="0" i="0" u="none" strike="noStrike" cap="none">
              <a:solidFill>
                <a:srgbClr val="000000"/>
              </a:solidFill>
              <a:latin typeface="Arial"/>
              <a:ea typeface="Arial"/>
              <a:cs typeface="Arial"/>
              <a:sym typeface="Arial"/>
            </a:endParaRPr>
          </a:p>
        </p:txBody>
      </p:sp>
      <p:sp>
        <p:nvSpPr>
          <p:cNvPr id="217" name="Google Shape;217;p25"/>
          <p:cNvSpPr txBox="1"/>
          <p:nvPr/>
        </p:nvSpPr>
        <p:spPr>
          <a:xfrm>
            <a:off x="236220" y="882571"/>
            <a:ext cx="7628100"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Verschwörungstheoretiker*innen weigern sich, alternative Erklärungen in Betracht zu ziehen, lehnen alle widersprüchlichen Beweise ab und suchen unverhohlen nur nach bestätigenden Beweisen, um das zu untermauern, was sie a priori für die Wahrheit gehalten haben.</a:t>
            </a:r>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25"/>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13</a:t>
            </a:fld>
            <a:endParaRPr sz="1100" b="0" i="0" u="none" strike="noStrike" cap="none">
              <a:solidFill>
                <a:schemeClr val="dk1"/>
              </a:solidFill>
              <a:latin typeface="Calibri"/>
              <a:ea typeface="Calibri"/>
              <a:cs typeface="Calibri"/>
              <a:sym typeface="Calibri"/>
            </a:endParaRPr>
          </a:p>
        </p:txBody>
      </p:sp>
      <p:sp>
        <p:nvSpPr>
          <p:cNvPr id="219" name="Google Shape;219;p25"/>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Es gibt keinen anderen Weg…</a:t>
            </a:r>
            <a:endParaRPr sz="1400" b="0" i="0" u="none" strike="noStrike" cap="none">
              <a:solidFill>
                <a:srgbClr val="000000"/>
              </a:solidFill>
              <a:latin typeface="Arial"/>
              <a:ea typeface="Arial"/>
              <a:cs typeface="Arial"/>
              <a:sym typeface="Arial"/>
            </a:endParaRPr>
          </a:p>
        </p:txBody>
      </p:sp>
      <p:sp>
        <p:nvSpPr>
          <p:cNvPr id="220" name="Google Shape;220;p25"/>
          <p:cNvSpPr txBox="1"/>
          <p:nvPr/>
        </p:nvSpPr>
        <p:spPr>
          <a:xfrm>
            <a:off x="236220" y="4138752"/>
            <a:ext cx="8429478"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Es gibt eine Vielzahl von Artikeln, Wissenschaftler*innen und Bill Gates selbst, die alternative Erklärungen anbieten und diese Verschwörungstheorie als unwahr entlarven. Wenn Sie im Internet nach „Bill Gates Mikrochip“ suchen, werden die meisten Treffer Artikel und Menschen sein, die Beweise und Erklärungen dafür liefern, warum diese Verschwörungstheorie unwahr ist.</a:t>
            </a:r>
            <a:endParaRPr/>
          </a:p>
        </p:txBody>
      </p:sp>
      <p:pic>
        <p:nvPicPr>
          <p:cNvPr id="221" name="Google Shape;221;p25"/>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26"/>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Was meinen Sie dazu?</a:t>
            </a:r>
            <a:endParaRPr sz="1400" b="0" i="0" u="none" strike="noStrike" cap="none">
              <a:solidFill>
                <a:srgbClr val="000000"/>
              </a:solidFill>
              <a:latin typeface="Arial"/>
              <a:ea typeface="Arial"/>
              <a:cs typeface="Arial"/>
              <a:sym typeface="Arial"/>
            </a:endParaRPr>
          </a:p>
        </p:txBody>
      </p:sp>
      <p:sp>
        <p:nvSpPr>
          <p:cNvPr id="228" name="Google Shape;228;p26"/>
          <p:cNvSpPr txBox="1"/>
          <p:nvPr/>
        </p:nvSpPr>
        <p:spPr>
          <a:xfrm>
            <a:off x="236220" y="910838"/>
            <a:ext cx="7628135"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Ist Bill Gates ein böses, mächtiges Genie, das versucht, die Kontrolle über die gesamte menschliche Bevölkerung zu erlangen?</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Oder...</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Ist er ein Milliardär, der viel Geld für die öffentliche Gesundheit auf der ganzen Welt spendet, ohne dass dahinter eine böse Absicht steckt?</a:t>
            </a:r>
            <a:endParaRPr sz="1800" b="0" i="0" u="none" strike="noStrike" cap="none">
              <a:solidFill>
                <a:schemeClr val="dk1"/>
              </a:solidFill>
              <a:latin typeface="Calibri"/>
              <a:ea typeface="Calibri"/>
              <a:cs typeface="Calibri"/>
              <a:sym typeface="Calibri"/>
            </a:endParaRPr>
          </a:p>
        </p:txBody>
      </p:sp>
      <p:sp>
        <p:nvSpPr>
          <p:cNvPr id="229" name="Google Shape;229;p26"/>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14</a:t>
            </a:fld>
            <a:endParaRPr sz="1100" b="0" i="0" u="none" strike="noStrike" cap="none">
              <a:solidFill>
                <a:schemeClr val="dk1"/>
              </a:solidFill>
              <a:latin typeface="Calibri"/>
              <a:ea typeface="Calibri"/>
              <a:cs typeface="Calibri"/>
              <a:sym typeface="Calibri"/>
            </a:endParaRPr>
          </a:p>
        </p:txBody>
      </p:sp>
      <p:sp>
        <p:nvSpPr>
          <p:cNvPr id="230" name="Google Shape;230;p26"/>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Probieren Sie es selbst</a:t>
            </a:r>
            <a:endParaRPr sz="1400" b="0" i="0" u="none" strike="noStrike" cap="none">
              <a:solidFill>
                <a:srgbClr val="000000"/>
              </a:solidFill>
              <a:latin typeface="Arial"/>
              <a:ea typeface="Arial"/>
              <a:cs typeface="Arial"/>
              <a:sym typeface="Arial"/>
            </a:endParaRPr>
          </a:p>
        </p:txBody>
      </p:sp>
      <p:sp>
        <p:nvSpPr>
          <p:cNvPr id="231" name="Google Shape;231;p26"/>
          <p:cNvSpPr txBox="1"/>
          <p:nvPr/>
        </p:nvSpPr>
        <p:spPr>
          <a:xfrm>
            <a:off x="236220" y="4138752"/>
            <a:ext cx="7899780" cy="1338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Verwenden Sie die von Ihrer Gruppe recherchierte Verschwörungstheorie.</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Gehen Sie die 10 Check-Points des Verschwörungstheorie-Detektors durch.</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Scheint Ihre Verschwörungstheorie wahr oder falsch zu sein?</a:t>
            </a:r>
            <a:endParaRPr sz="1400" b="0" i="0" u="none" strike="noStrike" cap="none">
              <a:solidFill>
                <a:srgbClr val="000000"/>
              </a:solidFill>
              <a:latin typeface="Arial"/>
              <a:ea typeface="Arial"/>
              <a:cs typeface="Arial"/>
              <a:sym typeface="Arial"/>
            </a:endParaRPr>
          </a:p>
        </p:txBody>
      </p:sp>
      <p:pic>
        <p:nvPicPr>
          <p:cNvPr id="232" name="Google Shape;232;p26"/>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27"/>
          <p:cNvSpPr txBox="1"/>
          <p:nvPr/>
        </p:nvSpPr>
        <p:spPr>
          <a:xfrm>
            <a:off x="545171" y="116125"/>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Was fehlt?</a:t>
            </a:r>
            <a:endParaRPr sz="1400" b="0" i="0" u="none" strike="noStrike" cap="none">
              <a:solidFill>
                <a:srgbClr val="000000"/>
              </a:solidFill>
              <a:latin typeface="Arial"/>
              <a:ea typeface="Arial"/>
              <a:cs typeface="Arial"/>
              <a:sym typeface="Arial"/>
            </a:endParaRPr>
          </a:p>
        </p:txBody>
      </p:sp>
      <p:sp>
        <p:nvSpPr>
          <p:cNvPr id="239" name="Google Shape;239;p27"/>
          <p:cNvSpPr txBox="1"/>
          <p:nvPr/>
        </p:nvSpPr>
        <p:spPr>
          <a:xfrm>
            <a:off x="487293" y="639345"/>
            <a:ext cx="7391400" cy="49705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Prämissen: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ist Milliardär.</a:t>
            </a:r>
            <a:endParaRPr sz="1800" b="1"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hat behauptet, dass es digitale Zertifikate geben könnte, die nachweisen könnten, wer genesen, getestet und geimpft ist </a:t>
            </a:r>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finanziert neue Technologien, die Impfdaten in einer speziellen Tinte speichern könnten, welche zusammen mit der Injektion verabreicht würde.</a:t>
            </a:r>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finanziert öffentliche Gesundheitsprojekte in Entwicklungsländern, Impfprogramme eingeschlossen.</a:t>
            </a:r>
            <a:endParaRPr sz="1800" b="1"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Schlussfolgerung: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800" b="0" i="0" u="none" strike="noStrike" cap="none">
                <a:solidFill>
                  <a:schemeClr val="dk1"/>
                </a:solidFill>
                <a:latin typeface="Calibri"/>
                <a:ea typeface="Calibri"/>
                <a:cs typeface="Calibri"/>
                <a:sym typeface="Calibri"/>
              </a:rPr>
              <a:t>Bill Gates möchte die gesamte Weltbevölkerung über mit der Impfung injizierte Mikrochips kontrollieren. </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Was fehlt?</a:t>
            </a:r>
            <a:endParaRPr sz="1400" b="0" i="0" u="none" strike="noStrike" cap="none">
              <a:solidFill>
                <a:srgbClr val="000000"/>
              </a:solidFill>
              <a:latin typeface="Arial"/>
              <a:ea typeface="Arial"/>
              <a:cs typeface="Arial"/>
              <a:sym typeface="Arial"/>
            </a:endParaRPr>
          </a:p>
        </p:txBody>
      </p:sp>
      <p:sp>
        <p:nvSpPr>
          <p:cNvPr id="240" name="Google Shape;240;p27"/>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15</a:t>
            </a:fld>
            <a:endParaRPr sz="1100" b="0" i="0" u="none" strike="noStrike" cap="none">
              <a:solidFill>
                <a:schemeClr val="dk1"/>
              </a:solidFill>
              <a:latin typeface="Calibri"/>
              <a:ea typeface="Calibri"/>
              <a:cs typeface="Calibri"/>
              <a:sym typeface="Calibri"/>
            </a:endParaRPr>
          </a:p>
        </p:txBody>
      </p:sp>
      <p:pic>
        <p:nvPicPr>
          <p:cNvPr id="241" name="Google Shape;241;p27"/>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p:nvPr/>
        </p:nvSpPr>
        <p:spPr>
          <a:xfrm>
            <a:off x="387140" y="377735"/>
            <a:ext cx="704565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Mit Gewissheit ausschließenn</a:t>
            </a:r>
            <a:endParaRPr sz="1400" b="0" i="0" u="none" strike="noStrike" cap="none">
              <a:solidFill>
                <a:srgbClr val="000000"/>
              </a:solidFill>
              <a:latin typeface="Arial"/>
              <a:ea typeface="Arial"/>
              <a:cs typeface="Arial"/>
              <a:sym typeface="Arial"/>
            </a:endParaRPr>
          </a:p>
        </p:txBody>
      </p:sp>
      <p:sp>
        <p:nvSpPr>
          <p:cNvPr id="100" name="Google Shape;100;p14"/>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2</a:t>
            </a:fld>
            <a:endParaRPr sz="1100" b="0" i="0" u="none" strike="noStrike" cap="none">
              <a:solidFill>
                <a:schemeClr val="dk1"/>
              </a:solidFill>
              <a:latin typeface="Calibri"/>
              <a:ea typeface="Calibri"/>
              <a:cs typeface="Calibri"/>
              <a:sym typeface="Calibri"/>
            </a:endParaRPr>
          </a:p>
        </p:txBody>
      </p:sp>
      <p:pic>
        <p:nvPicPr>
          <p:cNvPr id="101" name="Google Shape;101;p14"/>
          <p:cNvPicPr preferRelativeResize="0"/>
          <p:nvPr/>
        </p:nvPicPr>
        <p:blipFill rotWithShape="1">
          <a:blip r:embed="rId4">
            <a:alphaModFix/>
          </a:blip>
          <a:srcRect/>
          <a:stretch/>
        </p:blipFill>
        <p:spPr>
          <a:xfrm>
            <a:off x="8166556" y="639345"/>
            <a:ext cx="802186" cy="716620"/>
          </a:xfrm>
          <a:prstGeom prst="rect">
            <a:avLst/>
          </a:prstGeom>
          <a:noFill/>
          <a:ln>
            <a:noFill/>
          </a:ln>
        </p:spPr>
      </p:pic>
      <p:sp>
        <p:nvSpPr>
          <p:cNvPr id="102" name="Google Shape;102;p14"/>
          <p:cNvSpPr txBox="1"/>
          <p:nvPr/>
        </p:nvSpPr>
        <p:spPr>
          <a:xfrm>
            <a:off x="485220" y="1112229"/>
            <a:ext cx="8082429" cy="549377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Wir können nicht alle Theorien pauschal ausschließen. Manchmal kommt es tatsächlich zu Verschwörungen. </a:t>
            </a:r>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Stattdessen müssen wir nach Anzeichen suchen, die auf den Unwahrheitsgehalt der Verschwörungstheorie hinweisen.</a:t>
            </a:r>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Die folgenden Folien werden Sie durch 10 Check-Points </a:t>
            </a:r>
            <a:r>
              <a:rPr lang="de-DE" sz="1400" b="0" i="0" u="none" strike="noStrike" cap="none">
                <a:solidFill>
                  <a:schemeClr val="dk1"/>
                </a:solidFill>
                <a:latin typeface="Open Sans"/>
                <a:ea typeface="Open Sans"/>
                <a:cs typeface="Open Sans"/>
                <a:sym typeface="Open Sans"/>
              </a:rPr>
              <a:t>(Scientific American)</a:t>
            </a:r>
            <a:r>
              <a:rPr lang="de-DE" sz="1800" b="0" i="0" u="none" strike="noStrike" cap="none">
                <a:solidFill>
                  <a:schemeClr val="dk1"/>
                </a:solidFill>
                <a:latin typeface="Open Sans"/>
                <a:ea typeface="Open Sans"/>
                <a:cs typeface="Open Sans"/>
                <a:sym typeface="Open Sans"/>
              </a:rPr>
              <a:t> führen, die Sie beachten sollten, wenn Ihnen eine Verschwörungstheorie begegnet.</a:t>
            </a:r>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Je ausgeprägter die Theorie die folgenden 10 Merkmale aufweist, desto unwahrscheinlicher ist es, dass sie in der Realität begründet ist. </a:t>
            </a:r>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Die Check-Points werden anhand der Verschwörungstheorie, nach der Bill Gates der Weltbevölkerung über die Covid-19-Impfungen Mikrochips injiziert, veranschaulicht.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5"/>
          <p:cNvSpPr txBox="1"/>
          <p:nvPr/>
        </p:nvSpPr>
        <p:spPr>
          <a:xfrm>
            <a:off x="545171" y="372913"/>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1</a:t>
            </a:r>
            <a:endParaRPr sz="1400" b="0" i="0" u="none" strike="noStrike" cap="none">
              <a:solidFill>
                <a:srgbClr val="000000"/>
              </a:solidFill>
              <a:latin typeface="Arial"/>
              <a:ea typeface="Arial"/>
              <a:cs typeface="Arial"/>
              <a:sym typeface="Arial"/>
            </a:endParaRPr>
          </a:p>
        </p:txBody>
      </p:sp>
      <p:sp>
        <p:nvSpPr>
          <p:cNvPr id="109" name="Google Shape;109;p15"/>
          <p:cNvSpPr txBox="1"/>
          <p:nvPr/>
        </p:nvSpPr>
        <p:spPr>
          <a:xfrm>
            <a:off x="876300" y="1337538"/>
            <a:ext cx="7391400" cy="27237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154854"/>
              </a:buClr>
              <a:buSzPts val="1800"/>
              <a:buFont typeface="Noto Sans Symbols"/>
              <a:buChar char="▪"/>
            </a:pPr>
            <a:r>
              <a:rPr lang="de-DE" sz="1600" b="0" i="0" u="none" strike="noStrike" cap="none">
                <a:solidFill>
                  <a:schemeClr val="dk1"/>
                </a:solidFill>
                <a:latin typeface="Arial"/>
                <a:ea typeface="Arial"/>
                <a:cs typeface="Arial"/>
                <a:sym typeface="Arial"/>
              </a:rPr>
              <a:t>Der Beweis für eine Verschwörung ergibt sich angeblich aus einem Muster von „Verbindungspunkten“ zwischen Ereignissen, die nicht kausal miteinander verbunden sein müssen. Wenn es außer der Verschwörungsbehauptung keine Beweise für diese Verbindungen gibt oder wenn die Beweise genauso gut zu anderen kausalen Verbindungen - oder auch zufällig - passen, ist die Verschwörungstheorie wahrscheinlich falsch.</a:t>
            </a:r>
            <a:endParaRPr sz="1200" b="0" i="0" u="none" strike="noStrike" cap="none">
              <a:solidFill>
                <a:srgbClr val="000000"/>
              </a:solidFill>
              <a:latin typeface="Arial"/>
              <a:ea typeface="Arial"/>
              <a:cs typeface="Arial"/>
              <a:sym typeface="Arial"/>
            </a:endParaRPr>
          </a:p>
          <a:p>
            <a:pPr marL="342900" marR="0" lvl="0" indent="-228600" algn="l" rtl="0">
              <a:lnSpc>
                <a:spcPct val="150000"/>
              </a:lnSpc>
              <a:spcBef>
                <a:spcPts val="0"/>
              </a:spcBef>
              <a:spcAft>
                <a:spcPts val="0"/>
              </a:spcAft>
              <a:buClr>
                <a:srgbClr val="154854"/>
              </a:buClr>
              <a:buSzPts val="1800"/>
              <a:buFont typeface="Noto Sans Symbols"/>
              <a:buNone/>
            </a:pPr>
            <a:endParaRPr sz="1800" b="0" i="0" u="none" strike="noStrike" cap="none">
              <a:solidFill>
                <a:schemeClr val="dk1"/>
              </a:solidFill>
              <a:latin typeface="Open Sans"/>
              <a:ea typeface="Open Sans"/>
              <a:cs typeface="Open Sans"/>
              <a:sym typeface="Open Sans"/>
            </a:endParaRPr>
          </a:p>
        </p:txBody>
      </p:sp>
      <p:sp>
        <p:nvSpPr>
          <p:cNvPr id="110" name="Google Shape;110;p15"/>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3</a:t>
            </a:fld>
            <a:endParaRPr sz="1100" b="0" i="0" u="none" strike="noStrike" cap="none">
              <a:solidFill>
                <a:schemeClr val="dk1"/>
              </a:solidFill>
              <a:latin typeface="Calibri"/>
              <a:ea typeface="Calibri"/>
              <a:cs typeface="Calibri"/>
              <a:sym typeface="Calibri"/>
            </a:endParaRPr>
          </a:p>
        </p:txBody>
      </p:sp>
      <p:sp>
        <p:nvSpPr>
          <p:cNvPr id="111" name="Google Shape;111;p15"/>
          <p:cNvSpPr txBox="1"/>
          <p:nvPr/>
        </p:nvSpPr>
        <p:spPr>
          <a:xfrm>
            <a:off x="2523945" y="4264781"/>
            <a:ext cx="4461280" cy="15696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154854"/>
                </a:solidFill>
                <a:latin typeface="Open Sans"/>
                <a:ea typeface="Open Sans"/>
                <a:cs typeface="Open Sans"/>
                <a:sym typeface="Open Sans"/>
              </a:rPr>
              <a:t>Bill Gates injiziert über die Covid-19 Impfung der gesamten Weltbevölkerung Mikrochips</a:t>
            </a:r>
            <a:endParaRPr sz="1400" b="0" i="0" u="none" strike="noStrike" cap="none">
              <a:solidFill>
                <a:srgbClr val="000000"/>
              </a:solidFill>
              <a:latin typeface="Arial"/>
              <a:ea typeface="Arial"/>
              <a:cs typeface="Arial"/>
              <a:sym typeface="Arial"/>
            </a:endParaRPr>
          </a:p>
        </p:txBody>
      </p:sp>
      <p:sp>
        <p:nvSpPr>
          <p:cNvPr id="112" name="Google Shape;112;p15"/>
          <p:cNvSpPr/>
          <p:nvPr/>
        </p:nvSpPr>
        <p:spPr>
          <a:xfrm>
            <a:off x="1572460" y="4687142"/>
            <a:ext cx="753871" cy="508080"/>
          </a:xfrm>
          <a:prstGeom prst="rightArrow">
            <a:avLst>
              <a:gd name="adj1" fmla="val 31314"/>
              <a:gd name="adj2" fmla="val 59143"/>
            </a:avLst>
          </a:prstGeom>
          <a:solidFill>
            <a:srgbClr val="15485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15"/>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6"/>
          <p:cNvSpPr txBox="1"/>
          <p:nvPr/>
        </p:nvSpPr>
        <p:spPr>
          <a:xfrm>
            <a:off x="468970" y="116125"/>
            <a:ext cx="732027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Bill gates injiziert jeder Person Mikrochips</a:t>
            </a:r>
            <a:endParaRPr sz="2800" b="1" i="0" u="none" strike="noStrike" cap="small">
              <a:solidFill>
                <a:srgbClr val="154854"/>
              </a:solidFill>
              <a:latin typeface="Open Sans"/>
              <a:ea typeface="Open Sans"/>
              <a:cs typeface="Open Sans"/>
              <a:sym typeface="Open Sans"/>
            </a:endParaRPr>
          </a:p>
        </p:txBody>
      </p:sp>
      <p:sp>
        <p:nvSpPr>
          <p:cNvPr id="120" name="Google Shape;120;p16"/>
          <p:cNvSpPr txBox="1"/>
          <p:nvPr/>
        </p:nvSpPr>
        <p:spPr>
          <a:xfrm>
            <a:off x="487293" y="438347"/>
            <a:ext cx="7967390" cy="632476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Die Punkte, die verknüpft sind</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Prämissen:</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ist Milliardär.</a:t>
            </a:r>
            <a:endParaRPr sz="1800" b="1"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hat behauptet, dass es digitale Zertifikate geben könnte, die nachweisen könnten, wer genesen, getestet und geimpft ist. </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finanziert neue Technologien, die Impfdaten in einer speziellen Tinte speichern könnten, welche zusammen mit der Injektion verabreicht würde.</a:t>
            </a:r>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finanziert öffentliche Gesundheitsprojekte in Entwicklungsländern, Impfprogramme eingeschlossen.</a:t>
            </a:r>
            <a:endParaRPr sz="18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Schlussfolgerung:</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Bill Gates möchte die gesamte Weltbevölkerung über mit der Impfung injizierte Mikrochips kontrollieren.</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800" b="0" i="1" u="none" strike="noStrike" cap="none">
                <a:solidFill>
                  <a:schemeClr val="dk1"/>
                </a:solidFill>
                <a:latin typeface="Calibri"/>
                <a:ea typeface="Calibri"/>
                <a:cs typeface="Calibri"/>
                <a:sym typeface="Calibri"/>
              </a:rPr>
              <a:t>Sind diese Prämissen ausreichend für die Aussage, dass Bill Gates der gesamten Weltbevölkerung Mikrochips injizieren möchte? (Ist dies die plausibelste Erklärung für A-D?)</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800" b="0" i="1" u="none" strike="noStrike" cap="none">
                <a:solidFill>
                  <a:schemeClr val="dk1"/>
                </a:solidFill>
                <a:latin typeface="Calibri"/>
                <a:ea typeface="Calibri"/>
                <a:cs typeface="Calibri"/>
                <a:sym typeface="Calibri"/>
              </a:rPr>
              <a:t>Gibt es irgendeinen Beweis, dass die Prämissen für die Schlussfolgerung kausaler sind als die Aussagen der Verschwörungstheoretiker*innen?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800" b="0" i="1" u="none" strike="noStrike" cap="none">
                <a:solidFill>
                  <a:schemeClr val="dk1"/>
                </a:solidFill>
                <a:latin typeface="Calibri"/>
                <a:ea typeface="Calibri"/>
                <a:cs typeface="Calibri"/>
                <a:sym typeface="Calibri"/>
              </a:rPr>
              <a:t>Welche Prämissen fehlen für eine unwiderlegbare logische Verbindung? </a:t>
            </a:r>
            <a:endParaRPr sz="1800" b="0" i="1" u="none" strike="noStrike" cap="none">
              <a:solidFill>
                <a:schemeClr val="dk1"/>
              </a:solidFill>
              <a:latin typeface="Calibri"/>
              <a:ea typeface="Calibri"/>
              <a:cs typeface="Calibri"/>
              <a:sym typeface="Calibri"/>
            </a:endParaRPr>
          </a:p>
          <a:p>
            <a:pPr marL="342900" marR="0" lvl="0" indent="-228600" algn="l" rtl="0">
              <a:lnSpc>
                <a:spcPct val="150000"/>
              </a:lnSpc>
              <a:spcBef>
                <a:spcPts val="0"/>
              </a:spcBef>
              <a:spcAft>
                <a:spcPts val="0"/>
              </a:spcAft>
              <a:buClr>
                <a:srgbClr val="154854"/>
              </a:buClr>
              <a:buSzPts val="1800"/>
              <a:buFont typeface="Noto Sans Symbols"/>
              <a:buNone/>
            </a:pPr>
            <a:endParaRPr sz="1800" b="0" i="0" u="none" strike="noStrike" cap="none">
              <a:solidFill>
                <a:schemeClr val="dk1"/>
              </a:solidFill>
              <a:latin typeface="Open Sans"/>
              <a:ea typeface="Open Sans"/>
              <a:cs typeface="Open Sans"/>
              <a:sym typeface="Open Sans"/>
            </a:endParaRPr>
          </a:p>
        </p:txBody>
      </p:sp>
      <p:sp>
        <p:nvSpPr>
          <p:cNvPr id="121" name="Google Shape;121;p16"/>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4</a:t>
            </a:fld>
            <a:endParaRPr sz="1100" b="0" i="0" u="none" strike="noStrike" cap="none">
              <a:solidFill>
                <a:schemeClr val="dk1"/>
              </a:solidFill>
              <a:latin typeface="Calibri"/>
              <a:ea typeface="Calibri"/>
              <a:cs typeface="Calibri"/>
              <a:sym typeface="Calibri"/>
            </a:endParaRPr>
          </a:p>
        </p:txBody>
      </p:sp>
      <p:pic>
        <p:nvPicPr>
          <p:cNvPr id="122" name="Google Shape;122;p16"/>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7"/>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2</a:t>
            </a:r>
            <a:endParaRPr sz="1400" b="0" i="0" u="none" strike="noStrike" cap="none">
              <a:solidFill>
                <a:srgbClr val="000000"/>
              </a:solidFill>
              <a:latin typeface="Arial"/>
              <a:ea typeface="Arial"/>
              <a:cs typeface="Arial"/>
              <a:sym typeface="Arial"/>
            </a:endParaRPr>
          </a:p>
        </p:txBody>
      </p:sp>
      <p:sp>
        <p:nvSpPr>
          <p:cNvPr id="129" name="Google Shape;129;p17"/>
          <p:cNvSpPr txBox="1"/>
          <p:nvPr/>
        </p:nvSpPr>
        <p:spPr>
          <a:xfrm>
            <a:off x="262890" y="741640"/>
            <a:ext cx="7628135"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Die Akteur*innen hinter dem Verschwörungsmuster bräuchten annähernd übermenschliche Kräfte, um ihr angebliches Ziel zu erreichen. Die meisten Menschen sind nicht annähernd so mächtig wie wir denken.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30" name="Google Shape;130;p17"/>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5</a:t>
            </a:fld>
            <a:endParaRPr sz="1100" b="0" i="0" u="none" strike="noStrike" cap="none">
              <a:solidFill>
                <a:schemeClr val="dk1"/>
              </a:solidFill>
              <a:latin typeface="Calibri"/>
              <a:ea typeface="Calibri"/>
              <a:cs typeface="Calibri"/>
              <a:sym typeface="Calibri"/>
            </a:endParaRPr>
          </a:p>
        </p:txBody>
      </p:sp>
      <p:sp>
        <p:nvSpPr>
          <p:cNvPr id="131" name="Google Shape;131;p17"/>
          <p:cNvSpPr txBox="1"/>
          <p:nvPr/>
        </p:nvSpPr>
        <p:spPr>
          <a:xfrm>
            <a:off x="236220" y="342900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Bill Gates ein Übermensch?</a:t>
            </a:r>
            <a:endParaRPr sz="1400" b="0" i="0" u="none" strike="noStrike" cap="none">
              <a:solidFill>
                <a:srgbClr val="000000"/>
              </a:solidFill>
              <a:latin typeface="Arial"/>
              <a:ea typeface="Arial"/>
              <a:cs typeface="Arial"/>
              <a:sym typeface="Arial"/>
            </a:endParaRPr>
          </a:p>
        </p:txBody>
      </p:sp>
      <p:sp>
        <p:nvSpPr>
          <p:cNvPr id="132" name="Google Shape;132;p17"/>
          <p:cNvSpPr txBox="1"/>
          <p:nvPr/>
        </p:nvSpPr>
        <p:spPr>
          <a:xfrm>
            <a:off x="236220" y="3822722"/>
            <a:ext cx="839407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0" i="0" u="none" strike="noStrike" cap="none">
                <a:solidFill>
                  <a:schemeClr val="dk1"/>
                </a:solidFill>
                <a:latin typeface="Open Sans"/>
                <a:ea typeface="Open Sans"/>
                <a:cs typeface="Open Sans"/>
                <a:sym typeface="Open Sans"/>
              </a:rPr>
              <a:t>Bill Gates ist Milliardär und verfügt sicherlich über eine gewisse Macht. Bedeutet das, dass er seine Macht so einzusetzen schafft, dass die führenden Regierungen der Welt der gesamten Bevölkerung Mikrochips injizieren? </a:t>
            </a:r>
            <a:endParaRPr sz="1800" b="0" i="0" u="none" strike="noStrike" cap="none">
              <a:solidFill>
                <a:schemeClr val="dk1"/>
              </a:solidFill>
              <a:latin typeface="Open Sans"/>
              <a:ea typeface="Open Sans"/>
              <a:cs typeface="Open Sans"/>
              <a:sym typeface="Open Sans"/>
            </a:endParaRPr>
          </a:p>
        </p:txBody>
      </p:sp>
      <p:pic>
        <p:nvPicPr>
          <p:cNvPr id="133" name="Google Shape;133;p17"/>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8"/>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3</a:t>
            </a:r>
            <a:endParaRPr sz="1400" b="0" i="0" u="none" strike="noStrike" cap="none">
              <a:solidFill>
                <a:srgbClr val="000000"/>
              </a:solidFill>
              <a:latin typeface="Arial"/>
              <a:ea typeface="Arial"/>
              <a:cs typeface="Arial"/>
              <a:sym typeface="Arial"/>
            </a:endParaRPr>
          </a:p>
        </p:txBody>
      </p:sp>
      <p:sp>
        <p:nvSpPr>
          <p:cNvPr id="140" name="Google Shape;140;p18"/>
          <p:cNvSpPr txBox="1"/>
          <p:nvPr/>
        </p:nvSpPr>
        <p:spPr>
          <a:xfrm>
            <a:off x="262890" y="741640"/>
            <a:ext cx="7628100"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Die Verschwörung ist komplex und ihre erfolgreiche Vollendung erfordert eine große Anzahl von Elementen.</a:t>
            </a:r>
            <a:endParaRPr sz="1800" b="0" i="0" u="none" strike="noStrike" cap="none">
              <a:solidFill>
                <a:schemeClr val="dk1"/>
              </a:solidFill>
              <a:latin typeface="Open Sans"/>
              <a:ea typeface="Open Sans"/>
              <a:cs typeface="Open Sans"/>
              <a:sym typeface="Open Sans"/>
            </a:endParaRPr>
          </a:p>
        </p:txBody>
      </p:sp>
      <p:sp>
        <p:nvSpPr>
          <p:cNvPr id="141" name="Google Shape;141;p18"/>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6</a:t>
            </a:fld>
            <a:endParaRPr sz="1100" b="0" i="0" u="none" strike="noStrike" cap="none">
              <a:solidFill>
                <a:schemeClr val="dk1"/>
              </a:solidFill>
              <a:latin typeface="Calibri"/>
              <a:ea typeface="Calibri"/>
              <a:cs typeface="Calibri"/>
              <a:sym typeface="Calibri"/>
            </a:endParaRPr>
          </a:p>
        </p:txBody>
      </p:sp>
      <p:sp>
        <p:nvSpPr>
          <p:cNvPr id="142" name="Google Shape;142;p18"/>
          <p:cNvSpPr txBox="1"/>
          <p:nvPr/>
        </p:nvSpPr>
        <p:spPr>
          <a:xfrm>
            <a:off x="236220" y="3429000"/>
            <a:ext cx="86448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Was würde Gates benötigen, um dies zu erreichen?</a:t>
            </a:r>
            <a:endParaRPr sz="1400" b="0" i="0" u="none" strike="noStrike" cap="none">
              <a:solidFill>
                <a:srgbClr val="000000"/>
              </a:solidFill>
              <a:latin typeface="Arial"/>
              <a:ea typeface="Arial"/>
              <a:cs typeface="Arial"/>
              <a:sym typeface="Arial"/>
            </a:endParaRPr>
          </a:p>
        </p:txBody>
      </p:sp>
      <p:sp>
        <p:nvSpPr>
          <p:cNvPr id="143" name="Google Shape;143;p18"/>
          <p:cNvSpPr txBox="1"/>
          <p:nvPr/>
        </p:nvSpPr>
        <p:spPr>
          <a:xfrm>
            <a:off x="262890" y="4077365"/>
            <a:ext cx="7045658" cy="21697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Kontrolle über alle Impfstoffanbieter und Wissenschaftler*innen dieser Branche.</a:t>
            </a:r>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Kontrolle über alle Länder und ihre Regierungschef*innen.</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Es muss gelingen, den Plan vor allen geheim zu halten.</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Haben Sie weitere Vorschläge?</a:t>
            </a:r>
            <a:endParaRPr sz="1400" b="0" i="0" u="none" strike="noStrike" cap="none">
              <a:solidFill>
                <a:srgbClr val="000000"/>
              </a:solidFill>
              <a:latin typeface="Arial"/>
              <a:ea typeface="Arial"/>
              <a:cs typeface="Arial"/>
              <a:sym typeface="Arial"/>
            </a:endParaRPr>
          </a:p>
        </p:txBody>
      </p:sp>
      <p:pic>
        <p:nvPicPr>
          <p:cNvPr id="144" name="Google Shape;144;p18"/>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9"/>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4</a:t>
            </a:r>
            <a:endParaRPr sz="1400" b="0" i="0" u="none" strike="noStrike" cap="none">
              <a:solidFill>
                <a:srgbClr val="000000"/>
              </a:solidFill>
              <a:latin typeface="Arial"/>
              <a:ea typeface="Arial"/>
              <a:cs typeface="Arial"/>
              <a:sym typeface="Arial"/>
            </a:endParaRPr>
          </a:p>
        </p:txBody>
      </p:sp>
      <p:sp>
        <p:nvSpPr>
          <p:cNvPr id="151" name="Google Shape;151;p19"/>
          <p:cNvSpPr txBox="1"/>
          <p:nvPr/>
        </p:nvSpPr>
        <p:spPr>
          <a:xfrm>
            <a:off x="262890" y="741640"/>
            <a:ext cx="7628100" cy="1338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An der Verschwörung ist eine große Anzahl von Personen beteiligt, die alle Stillschweigen bewahren müssten. Je mehr Personen beteiligt sind, desto unrealistischer wird es.</a:t>
            </a:r>
            <a:endParaRPr/>
          </a:p>
        </p:txBody>
      </p:sp>
      <p:sp>
        <p:nvSpPr>
          <p:cNvPr id="152" name="Google Shape;152;p19"/>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7</a:t>
            </a:fld>
            <a:endParaRPr sz="1100" b="0" i="0" u="none" strike="noStrike" cap="none">
              <a:solidFill>
                <a:schemeClr val="dk1"/>
              </a:solidFill>
              <a:latin typeface="Calibri"/>
              <a:ea typeface="Calibri"/>
              <a:cs typeface="Calibri"/>
              <a:sym typeface="Calibri"/>
            </a:endParaRPr>
          </a:p>
        </p:txBody>
      </p:sp>
      <p:sp>
        <p:nvSpPr>
          <p:cNvPr id="153" name="Google Shape;153;p19"/>
          <p:cNvSpPr txBox="1"/>
          <p:nvPr/>
        </p:nvSpPr>
        <p:spPr>
          <a:xfrm>
            <a:off x="236220" y="3324827"/>
            <a:ext cx="76281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800" b="1" i="0" u="none" strike="noStrike" cap="small">
                <a:solidFill>
                  <a:srgbClr val="154854"/>
                </a:solidFill>
                <a:latin typeface="Open Sans"/>
                <a:ea typeface="Open Sans"/>
                <a:cs typeface="Open Sans"/>
                <a:sym typeface="Open Sans"/>
              </a:rPr>
              <a:t>Was bräuchte Gates, um dies zu erreichen? </a:t>
            </a:r>
            <a:endParaRPr/>
          </a:p>
        </p:txBody>
      </p:sp>
      <p:sp>
        <p:nvSpPr>
          <p:cNvPr id="154" name="Google Shape;154;p19"/>
          <p:cNvSpPr txBox="1"/>
          <p:nvPr/>
        </p:nvSpPr>
        <p:spPr>
          <a:xfrm>
            <a:off x="262890" y="3848047"/>
            <a:ext cx="8773110" cy="258528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Kontrolle über alle Impfstoffanbieter und Wissenschaftler*innen in der Branche - wie viele Menschen sind das?</a:t>
            </a:r>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Kontrolle über alle Länder und ihre Regierungschef*innen, damit sie seiner Kontrolle folgen - wie viele Menschen sind das?</a:t>
            </a:r>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Es muss gelingen, den Plan vor allen geheim zu halten.</a:t>
            </a:r>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Haben Sie weitere Vorschläge?</a:t>
            </a:r>
            <a:endParaRPr sz="1400" b="0" i="0" u="none" strike="noStrike" cap="none">
              <a:solidFill>
                <a:srgbClr val="000000"/>
              </a:solidFill>
              <a:latin typeface="Arial"/>
              <a:ea typeface="Arial"/>
              <a:cs typeface="Arial"/>
              <a:sym typeface="Arial"/>
            </a:endParaRPr>
          </a:p>
        </p:txBody>
      </p:sp>
      <p:pic>
        <p:nvPicPr>
          <p:cNvPr id="155" name="Google Shape;155;p19"/>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0"/>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5</a:t>
            </a:r>
            <a:endParaRPr sz="1400" b="0" i="0" u="none" strike="noStrike" cap="none">
              <a:solidFill>
                <a:srgbClr val="000000"/>
              </a:solidFill>
              <a:latin typeface="Arial"/>
              <a:ea typeface="Arial"/>
              <a:cs typeface="Arial"/>
              <a:sym typeface="Arial"/>
            </a:endParaRPr>
          </a:p>
        </p:txBody>
      </p:sp>
      <p:sp>
        <p:nvSpPr>
          <p:cNvPr id="162" name="Google Shape;162;p20"/>
          <p:cNvSpPr txBox="1"/>
          <p:nvPr/>
        </p:nvSpPr>
        <p:spPr>
          <a:xfrm>
            <a:off x="262890" y="741640"/>
            <a:ext cx="7628135"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Die Inhalte der Verschwörungstheorie weisen ein großes Streben nach Kontrolle über eine Nation, eine Wirtschaft oder ein politisches System auf. Wenn sie auf die Weltherrschaft abzielt, ist es noch unwahrscheinlicher, dass die Theorie wahr ist.</a:t>
            </a:r>
            <a:endParaRPr sz="1800" b="0" i="0" u="none" strike="noStrike" cap="none">
              <a:solidFill>
                <a:schemeClr val="dk1"/>
              </a:solidFill>
              <a:latin typeface="Open Sans"/>
              <a:ea typeface="Open Sans"/>
              <a:cs typeface="Open Sans"/>
              <a:sym typeface="Open Sans"/>
            </a:endParaRPr>
          </a:p>
        </p:txBody>
      </p:sp>
      <p:sp>
        <p:nvSpPr>
          <p:cNvPr id="163" name="Google Shape;163;p20"/>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8</a:t>
            </a:fld>
            <a:endParaRPr sz="1100" b="0" i="0" u="none" strike="noStrike" cap="none">
              <a:solidFill>
                <a:schemeClr val="dk1"/>
              </a:solidFill>
              <a:latin typeface="Calibri"/>
              <a:ea typeface="Calibri"/>
              <a:cs typeface="Calibri"/>
              <a:sym typeface="Calibri"/>
            </a:endParaRPr>
          </a:p>
        </p:txBody>
      </p:sp>
      <p:sp>
        <p:nvSpPr>
          <p:cNvPr id="164" name="Google Shape;164;p20"/>
          <p:cNvSpPr txBox="1"/>
          <p:nvPr/>
        </p:nvSpPr>
        <p:spPr>
          <a:xfrm>
            <a:off x="236225" y="3324825"/>
            <a:ext cx="934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800" b="1" i="0" u="none" strike="noStrike" cap="small">
                <a:solidFill>
                  <a:srgbClr val="154854"/>
                </a:solidFill>
                <a:latin typeface="Open Sans"/>
                <a:ea typeface="Open Sans"/>
                <a:cs typeface="Open Sans"/>
                <a:sym typeface="Open Sans"/>
              </a:rPr>
              <a:t>Haben Sie großee Pläne Gates?</a:t>
            </a:r>
            <a:endParaRPr sz="200" b="0" i="0" u="none" strike="noStrike" cap="none">
              <a:solidFill>
                <a:srgbClr val="FF0000"/>
              </a:solidFill>
              <a:latin typeface="Arial"/>
              <a:ea typeface="Arial"/>
              <a:cs typeface="Arial"/>
              <a:sym typeface="Arial"/>
            </a:endParaRPr>
          </a:p>
        </p:txBody>
      </p:sp>
      <p:sp>
        <p:nvSpPr>
          <p:cNvPr id="165" name="Google Shape;165;p20"/>
          <p:cNvSpPr txBox="1"/>
          <p:nvPr/>
        </p:nvSpPr>
        <p:spPr>
          <a:xfrm>
            <a:off x="262890" y="3848047"/>
            <a:ext cx="7045800"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Nach dieser Theorie würde die gesamte Weltbevölkerung unter Gates' Kontrolle stehen.</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Selbst wenn dies nur auf die Bevölkerung der USA zuträfe, wäre es ein ziemlich ehrgeiziger Plan. </a:t>
            </a:r>
            <a:endParaRPr sz="1400" b="0" i="0" u="none" strike="noStrike" cap="none">
              <a:solidFill>
                <a:srgbClr val="000000"/>
              </a:solidFill>
              <a:latin typeface="Arial"/>
              <a:ea typeface="Arial"/>
              <a:cs typeface="Arial"/>
              <a:sym typeface="Arial"/>
            </a:endParaRPr>
          </a:p>
        </p:txBody>
      </p:sp>
      <p:pic>
        <p:nvPicPr>
          <p:cNvPr id="166" name="Google Shape;166;p20"/>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1"/>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6</a:t>
            </a:r>
            <a:endParaRPr sz="1400" b="0" i="0" u="none" strike="noStrike" cap="none">
              <a:solidFill>
                <a:srgbClr val="000000"/>
              </a:solidFill>
              <a:latin typeface="Arial"/>
              <a:ea typeface="Arial"/>
              <a:cs typeface="Arial"/>
              <a:sym typeface="Arial"/>
            </a:endParaRPr>
          </a:p>
        </p:txBody>
      </p:sp>
      <p:sp>
        <p:nvSpPr>
          <p:cNvPr id="173" name="Google Shape;173;p21"/>
          <p:cNvSpPr txBox="1"/>
          <p:nvPr/>
        </p:nvSpPr>
        <p:spPr>
          <a:xfrm>
            <a:off x="262890" y="793340"/>
            <a:ext cx="7628100"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Die Verschwörungstheorie steigert sich von kleinen Ereignissen, die wahr sein könnten, zu viel größeren, viel unwahrscheinlicheren Ereignissen.</a:t>
            </a:r>
            <a:endParaRPr/>
          </a:p>
        </p:txBody>
      </p:sp>
      <p:sp>
        <p:nvSpPr>
          <p:cNvPr id="174" name="Google Shape;174;p21"/>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9</a:t>
            </a:fld>
            <a:endParaRPr sz="1100" b="0" i="0" u="none" strike="noStrike" cap="none">
              <a:solidFill>
                <a:schemeClr val="dk1"/>
              </a:solidFill>
              <a:latin typeface="Calibri"/>
              <a:ea typeface="Calibri"/>
              <a:cs typeface="Calibri"/>
              <a:sym typeface="Calibri"/>
            </a:endParaRPr>
          </a:p>
        </p:txBody>
      </p:sp>
      <p:sp>
        <p:nvSpPr>
          <p:cNvPr id="175" name="Google Shape;175;p21"/>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Er sagte im Interview…</a:t>
            </a:r>
            <a:endParaRPr sz="1400" b="0" i="0" u="none" strike="noStrike" cap="none">
              <a:solidFill>
                <a:srgbClr val="000000"/>
              </a:solidFill>
              <a:latin typeface="Arial"/>
              <a:ea typeface="Arial"/>
              <a:cs typeface="Arial"/>
              <a:sym typeface="Arial"/>
            </a:endParaRPr>
          </a:p>
        </p:txBody>
      </p:sp>
      <p:sp>
        <p:nvSpPr>
          <p:cNvPr id="176" name="Google Shape;176;p21"/>
          <p:cNvSpPr txBox="1"/>
          <p:nvPr/>
        </p:nvSpPr>
        <p:spPr>
          <a:xfrm>
            <a:off x="262890" y="3848047"/>
            <a:ext cx="8290267"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Bill Gates hat einmal in einem Interview davon gesprochen, dass er digital aufzeichnet, wie die Menschen auf Impfungen reagieren (Das ist wahr).</a:t>
            </a:r>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Aber es damit zu verbinden, dass er der gesamten Weltbevölkerung Mikrochips injizieren will, ist ein ziemlicher Sprung.</a:t>
            </a:r>
            <a:endParaRPr sz="1400" b="0" i="0" u="none" strike="noStrike" cap="none">
              <a:solidFill>
                <a:srgbClr val="000000"/>
              </a:solidFill>
              <a:latin typeface="Arial"/>
              <a:ea typeface="Arial"/>
              <a:cs typeface="Arial"/>
              <a:sym typeface="Arial"/>
            </a:endParaRPr>
          </a:p>
        </p:txBody>
      </p:sp>
      <p:pic>
        <p:nvPicPr>
          <p:cNvPr id="177" name="Google Shape;177;p21"/>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1461</Words>
  <Application>Microsoft Office PowerPoint</Application>
  <PresentationFormat>Bildschirmpräsentation (4:3)</PresentationFormat>
  <Paragraphs>138</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Open Sans</vt:lpstr>
      <vt:lpstr>Arial</vt:lpstr>
      <vt:lpstr>Noto Sans Symbols</vt:lpstr>
      <vt:lpstr>Calibri</vt:lpstr>
      <vt:lpstr>Candara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Oscar Schmucker</cp:lastModifiedBy>
  <cp:revision>1</cp:revision>
  <dcterms:modified xsi:type="dcterms:W3CDTF">2022-03-22T12:19:50Z</dcterms:modified>
</cp:coreProperties>
</file>