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Noto Sans Symbols" pitchFamily="2" charset="0"/>
      <p:regular r:id="rId22"/>
    </p:embeddedFont>
    <p:embeddedFont>
      <p:font typeface="Open Sans" panose="020B060603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D8E49D-76BA-4117-8D7F-80A9DCCCC92F}">
  <a:tblStyle styleId="{99D8E49D-76BA-4117-8D7F-80A9DCCCC92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ientificamerican.com/author/michael-sherme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181" name="Google Shape;1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203" name="Google Shape;20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214" name="Google Shape;2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225" name="Google Shape;22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200" b="0" i="0">
                <a:solidFill>
                  <a:schemeClr val="dk1"/>
                </a:solidFill>
                <a:latin typeface="Calibri"/>
                <a:ea typeface="Calibri"/>
                <a:cs typeface="Calibri"/>
                <a:sym typeface="Calibri"/>
              </a:rPr>
              <a:t>Ask the participants what other premises would be needed for the conclusion to be true. Write up the suggestions on the whiteboard. Have a discussion on how likely it is that these premises would actually happen. </a:t>
            </a:r>
            <a:endParaRPr/>
          </a:p>
        </p:txBody>
      </p:sp>
      <p:sp>
        <p:nvSpPr>
          <p:cNvPr id="236" name="Google Shape;23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https://www.scientificamerican.com/article/the-conspiracy-theory-director/</a:t>
            </a:r>
            <a:endParaRPr/>
          </a:p>
          <a:p>
            <a:pPr marL="0" marR="0" lvl="0" indent="0" algn="l" rtl="0">
              <a:lnSpc>
                <a:spcPct val="100000"/>
              </a:lnSpc>
              <a:spcBef>
                <a:spcPts val="0"/>
              </a:spcBef>
              <a:spcAft>
                <a:spcPts val="0"/>
              </a:spcAft>
              <a:buClr>
                <a:schemeClr val="dk1"/>
              </a:buClr>
              <a:buSzPts val="1200"/>
              <a:buFont typeface="Calibri"/>
              <a:buNone/>
            </a:pPr>
            <a:r>
              <a:rPr lang="de-DE" sz="1200" b="0" i="0">
                <a:solidFill>
                  <a:schemeClr val="dk1"/>
                </a:solidFill>
                <a:latin typeface="Calibri"/>
                <a:ea typeface="Calibri"/>
                <a:cs typeface="Calibri"/>
                <a:sym typeface="Calibri"/>
              </a:rPr>
              <a:t>By </a:t>
            </a:r>
            <a:r>
              <a:rPr lang="de-DE" sz="1200" b="0" i="0" u="sng" strike="noStrike">
                <a:solidFill>
                  <a:schemeClr val="hlink"/>
                </a:solidFill>
                <a:latin typeface="Calibri"/>
                <a:ea typeface="Calibri"/>
                <a:cs typeface="Calibri"/>
                <a:sym typeface="Calibri"/>
                <a:hlinkClick r:id="rId3"/>
              </a:rPr>
              <a:t>Michael Shermer</a:t>
            </a:r>
            <a:r>
              <a:rPr lang="de-DE" sz="1200" b="0" i="0">
                <a:solidFill>
                  <a:schemeClr val="dk1"/>
                </a:solidFill>
                <a:latin typeface="Calibri"/>
                <a:ea typeface="Calibri"/>
                <a:cs typeface="Calibri"/>
                <a:sym typeface="Calibri"/>
              </a:rPr>
              <a:t> on December 1, 2010</a:t>
            </a:r>
            <a:endParaRPr/>
          </a:p>
          <a:p>
            <a:pPr marL="0" lvl="0" indent="0" algn="l" rtl="0">
              <a:lnSpc>
                <a:spcPct val="100000"/>
              </a:lnSpc>
              <a:spcBef>
                <a:spcPts val="0"/>
              </a:spcBef>
              <a:spcAft>
                <a:spcPts val="0"/>
              </a:spcAft>
              <a:buSzPts val="1400"/>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200" b="0" i="0">
                <a:solidFill>
                  <a:schemeClr val="dk1"/>
                </a:solidFill>
                <a:latin typeface="Calibri"/>
                <a:ea typeface="Calibri"/>
                <a:cs typeface="Calibri"/>
                <a:sym typeface="Calibri"/>
              </a:rPr>
              <a:t>The question to ask regarding connecting these events to the conspiracy theory – is this the most plausible explanation? Are these connections casual (does it mean that because Bill Gates is a billionaire and support vaccine programs world wide he will use microchips to control the entire population?)</a:t>
            </a:r>
            <a:endParaRPr/>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126" name="Google Shape;12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137" name="Google Shape;13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148" name="Google Shape;14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a:t>
            </a:r>
            <a:endParaRPr/>
          </a:p>
        </p:txBody>
      </p:sp>
      <p:sp>
        <p:nvSpPr>
          <p:cNvPr id="170" name="Google Shape;17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aphicFrame>
        <p:nvGraphicFramePr>
          <p:cNvPr id="89" name="Google Shape;89;p13"/>
          <p:cNvGraphicFramePr/>
          <p:nvPr/>
        </p:nvGraphicFramePr>
        <p:xfrm>
          <a:off x="0" y="1981200"/>
          <a:ext cx="9144000" cy="2180500"/>
        </p:xfrm>
        <a:graphic>
          <a:graphicData uri="http://schemas.openxmlformats.org/drawingml/2006/table">
            <a:tbl>
              <a:tblPr firstRow="1" bandRow="1">
                <a:noFill/>
                <a:tableStyleId>{99D8E49D-76BA-4117-8D7F-80A9DCCCC92F}</a:tableStyleId>
              </a:tblPr>
              <a:tblGrid>
                <a:gridCol w="9144000">
                  <a:extLst>
                    <a:ext uri="{9D8B030D-6E8A-4147-A177-3AD203B41FA5}">
                      <a16:colId xmlns:a16="http://schemas.microsoft.com/office/drawing/2014/main" val="20000"/>
                    </a:ext>
                  </a:extLst>
                </a:gridCol>
              </a:tblGrid>
              <a:tr h="2180500">
                <a:tc>
                  <a:txBody>
                    <a:bodyPr/>
                    <a:lstStyle/>
                    <a:p>
                      <a:pPr marL="0" marR="0" lvl="0" indent="0" algn="ctr" rtl="0">
                        <a:lnSpc>
                          <a:spcPct val="100000"/>
                        </a:lnSpc>
                        <a:spcBef>
                          <a:spcPts val="0"/>
                        </a:spcBef>
                        <a:spcAft>
                          <a:spcPts val="0"/>
                        </a:spcAft>
                        <a:buClr>
                          <a:srgbClr val="000000"/>
                        </a:buClr>
                        <a:buSzPts val="3200"/>
                        <a:buFont typeface="Arial"/>
                        <a:buNone/>
                      </a:pPr>
                      <a:r>
                        <a:rPr lang="de-DE" sz="3200" u="none" strike="noStrike" cap="none">
                          <a:solidFill>
                            <a:srgbClr val="154854"/>
                          </a:solidFill>
                          <a:latin typeface="Open Sans"/>
                          <a:ea typeface="Open Sans"/>
                          <a:cs typeface="Open Sans"/>
                          <a:sym typeface="Open Sans"/>
                        </a:rPr>
                        <a:t>The Conspiracy Theory Detector</a:t>
                      </a:r>
                      <a:endParaRPr sz="3200" u="none" strike="noStrike" cap="none">
                        <a:solidFill>
                          <a:srgbClr val="154854"/>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endParaRPr sz="1600" u="none" strike="noStrike" cap="none">
                        <a:solidFill>
                          <a:srgbClr val="154854"/>
                        </a:solidFill>
                        <a:latin typeface="Open Sans"/>
                        <a:ea typeface="Open Sans"/>
                        <a:cs typeface="Open Sans"/>
                        <a:sym typeface="Open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154854"/>
                      </a:solidFill>
                      <a:prstDash val="solid"/>
                      <a:round/>
                      <a:headEnd type="none" w="sm" len="sm"/>
                      <a:tailEnd type="none" w="sm" len="sm"/>
                    </a:lnT>
                    <a:lnB w="28575" cap="flat" cmpd="sng">
                      <a:solidFill>
                        <a:srgbClr val="154854"/>
                      </a:solidFill>
                      <a:prstDash val="solid"/>
                      <a:round/>
                      <a:headEnd type="none" w="sm" len="sm"/>
                      <a:tailEnd type="none" w="sm" len="sm"/>
                    </a:lnB>
                    <a:solidFill>
                      <a:srgbClr val="FFFFFF">
                        <a:alpha val="80000"/>
                      </a:srgbClr>
                    </a:solidFill>
                  </a:tcPr>
                </a:tc>
                <a:extLst>
                  <a:ext uri="{0D108BD9-81ED-4DB2-BD59-A6C34878D82A}">
                    <a16:rowId xmlns:a16="http://schemas.microsoft.com/office/drawing/2014/main" val="10000"/>
                  </a:ext>
                </a:extLst>
              </a:tr>
            </a:tbl>
          </a:graphicData>
        </a:graphic>
      </p:graphicFrame>
      <p:graphicFrame>
        <p:nvGraphicFramePr>
          <p:cNvPr id="90" name="Google Shape;90;p13"/>
          <p:cNvGraphicFramePr/>
          <p:nvPr/>
        </p:nvGraphicFramePr>
        <p:xfrm>
          <a:off x="0" y="4307141"/>
          <a:ext cx="9144000" cy="601750"/>
        </p:xfrm>
        <a:graphic>
          <a:graphicData uri="http://schemas.openxmlformats.org/drawingml/2006/table">
            <a:tbl>
              <a:tblPr firstRow="1" bandRow="1">
                <a:noFill/>
                <a:tableStyleId>{99D8E49D-76BA-4117-8D7F-80A9DCCCC92F}</a:tableStyleId>
              </a:tblPr>
              <a:tblGrid>
                <a:gridCol w="9144000">
                  <a:extLst>
                    <a:ext uri="{9D8B030D-6E8A-4147-A177-3AD203B41FA5}">
                      <a16:colId xmlns:a16="http://schemas.microsoft.com/office/drawing/2014/main" val="20000"/>
                    </a:ext>
                  </a:extLst>
                </a:gridCol>
              </a:tblGrid>
              <a:tr h="601750">
                <a:tc>
                  <a:txBody>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154854"/>
                        </a:solidFill>
                        <a:latin typeface="Open Sans"/>
                        <a:ea typeface="Open Sans"/>
                        <a:cs typeface="Open Sans"/>
                        <a:sym typeface="Open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154854"/>
                      </a:solidFill>
                      <a:prstDash val="solid"/>
                      <a:round/>
                      <a:headEnd type="none" w="sm" len="sm"/>
                      <a:tailEnd type="none" w="sm" len="sm"/>
                    </a:lnT>
                    <a:lnB w="28575" cap="flat" cmpd="sng">
                      <a:solidFill>
                        <a:srgbClr val="154854"/>
                      </a:solidFill>
                      <a:prstDash val="solid"/>
                      <a:round/>
                      <a:headEnd type="none" w="sm" len="sm"/>
                      <a:tailEnd type="none" w="sm" len="sm"/>
                    </a:lnB>
                    <a:solidFill>
                      <a:srgbClr val="FFFFFF">
                        <a:alpha val="80000"/>
                      </a:srgbClr>
                    </a:solidFill>
                  </a:tcPr>
                </a:tc>
                <a:extLst>
                  <a:ext uri="{0D108BD9-81ED-4DB2-BD59-A6C34878D82A}">
                    <a16:rowId xmlns:a16="http://schemas.microsoft.com/office/drawing/2014/main" val="10000"/>
                  </a:ext>
                </a:extLst>
              </a:tr>
            </a:tbl>
          </a:graphicData>
        </a:graphic>
      </p:graphicFrame>
      <p:pic>
        <p:nvPicPr>
          <p:cNvPr id="91" name="Google Shape;91;p13"/>
          <p:cNvPicPr preferRelativeResize="0"/>
          <p:nvPr/>
        </p:nvPicPr>
        <p:blipFill rotWithShape="1">
          <a:blip r:embed="rId3">
            <a:alphaModFix/>
          </a:blip>
          <a:srcRect/>
          <a:stretch/>
        </p:blipFill>
        <p:spPr>
          <a:xfrm>
            <a:off x="6782735" y="6237514"/>
            <a:ext cx="2361265" cy="526743"/>
          </a:xfrm>
          <a:prstGeom prst="rect">
            <a:avLst/>
          </a:prstGeom>
          <a:noFill/>
          <a:ln>
            <a:noFill/>
          </a:ln>
        </p:spPr>
      </p:pic>
      <p:pic>
        <p:nvPicPr>
          <p:cNvPr id="93" name="Google Shape;93;p13"/>
          <p:cNvPicPr preferRelativeResize="0"/>
          <p:nvPr/>
        </p:nvPicPr>
        <p:blipFill rotWithShape="1">
          <a:blip r:embed="rId4">
            <a:alphaModFix/>
          </a:blip>
          <a:srcRect/>
          <a:stretch/>
        </p:blipFill>
        <p:spPr>
          <a:xfrm>
            <a:off x="131564" y="144020"/>
            <a:ext cx="1829230" cy="1691739"/>
          </a:xfrm>
          <a:prstGeom prst="rect">
            <a:avLst/>
          </a:prstGeom>
          <a:noFill/>
          <a:ln>
            <a:noFill/>
          </a:ln>
        </p:spPr>
      </p:pic>
      <p:sp>
        <p:nvSpPr>
          <p:cNvPr id="7" name="Google Shape;92;p13">
            <a:extLst>
              <a:ext uri="{FF2B5EF4-FFF2-40B4-BE49-F238E27FC236}">
                <a16:creationId xmlns:a16="http://schemas.microsoft.com/office/drawing/2014/main" id="{B29F6D92-FD24-4BA3-8315-2BA5582184DA}"/>
              </a:ext>
            </a:extLst>
          </p:cNvPr>
          <p:cNvSpPr txBox="1"/>
          <p:nvPr/>
        </p:nvSpPr>
        <p:spPr>
          <a:xfrm>
            <a:off x="2424897" y="5580768"/>
            <a:ext cx="5538470" cy="12772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100"/>
              <a:buFont typeface="Arial"/>
              <a:buNone/>
            </a:pPr>
            <a:r>
              <a:rPr lang="de-DE" sz="1100" b="0" i="1" u="none" strike="noStrike" cap="none" dirty="0">
                <a:solidFill>
                  <a:schemeClr val="lt1"/>
                </a:solidFill>
                <a:latin typeface="Open Sans"/>
                <a:ea typeface="Open Sans"/>
                <a:cs typeface="Open Sans"/>
                <a:sym typeface="Open Sans"/>
              </a:rPr>
              <a:t>This </a:t>
            </a:r>
            <a:r>
              <a:rPr lang="de-DE" sz="1100" b="0" i="1" u="none" strike="noStrike" cap="none" dirty="0" err="1">
                <a:solidFill>
                  <a:schemeClr val="lt1"/>
                </a:solidFill>
                <a:latin typeface="Open Sans"/>
                <a:ea typeface="Open Sans"/>
                <a:cs typeface="Open Sans"/>
                <a:sym typeface="Open Sans"/>
              </a:rPr>
              <a:t>project</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has</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been</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funded</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with</a:t>
            </a:r>
            <a:r>
              <a:rPr lang="de-DE" sz="1100" b="0" i="1" u="none" strike="noStrike" cap="none" dirty="0">
                <a:solidFill>
                  <a:schemeClr val="lt1"/>
                </a:solidFill>
                <a:latin typeface="Open Sans"/>
                <a:ea typeface="Open Sans"/>
                <a:cs typeface="Open Sans"/>
                <a:sym typeface="Open Sans"/>
              </a:rPr>
              <a:t> support </a:t>
            </a:r>
            <a:r>
              <a:rPr lang="de-DE" sz="1100" b="0" i="1" u="none" strike="noStrike" cap="none" dirty="0" err="1">
                <a:solidFill>
                  <a:schemeClr val="lt1"/>
                </a:solidFill>
                <a:latin typeface="Open Sans"/>
                <a:ea typeface="Open Sans"/>
                <a:cs typeface="Open Sans"/>
                <a:sym typeface="Open Sans"/>
              </a:rPr>
              <a:t>from</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the</a:t>
            </a:r>
            <a:r>
              <a:rPr lang="de-DE" sz="1100" b="0" i="1" u="none" strike="noStrike" cap="none" dirty="0">
                <a:solidFill>
                  <a:schemeClr val="lt1"/>
                </a:solidFill>
                <a:latin typeface="Open Sans"/>
                <a:ea typeface="Open Sans"/>
                <a:cs typeface="Open Sans"/>
                <a:sym typeface="Open Sans"/>
              </a:rPr>
              <a:t> European </a:t>
            </a:r>
            <a:r>
              <a:rPr lang="de-DE" sz="1100" b="0" i="1" u="none" strike="noStrike" cap="none" dirty="0" err="1">
                <a:solidFill>
                  <a:schemeClr val="lt1"/>
                </a:solidFill>
                <a:latin typeface="Open Sans"/>
                <a:ea typeface="Open Sans"/>
                <a:cs typeface="Open Sans"/>
                <a:sym typeface="Open Sans"/>
              </a:rPr>
              <a:t>Commission</a:t>
            </a:r>
            <a:r>
              <a:rPr lang="de-DE" sz="1100" b="0" i="1" u="none" strike="noStrike" cap="none" dirty="0">
                <a:solidFill>
                  <a:schemeClr val="lt1"/>
                </a:solidFill>
                <a:latin typeface="Open Sans"/>
                <a:ea typeface="Open Sans"/>
                <a:cs typeface="Open Sans"/>
                <a:sym typeface="Open Sans"/>
              </a:rPr>
              <a:t>. This </a:t>
            </a:r>
            <a:r>
              <a:rPr lang="de-DE" sz="1100" b="0" i="1" u="none" strike="noStrike" cap="none" dirty="0" err="1">
                <a:solidFill>
                  <a:schemeClr val="lt1"/>
                </a:solidFill>
                <a:latin typeface="Open Sans"/>
                <a:ea typeface="Open Sans"/>
                <a:cs typeface="Open Sans"/>
                <a:sym typeface="Open Sans"/>
              </a:rPr>
              <a:t>communication</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reflects</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the</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views</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only</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of</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the</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author</a:t>
            </a:r>
            <a:r>
              <a:rPr lang="de-DE" sz="1100" b="0" i="1" u="none" strike="noStrike" cap="none" dirty="0">
                <a:solidFill>
                  <a:schemeClr val="lt1"/>
                </a:solidFill>
                <a:latin typeface="Open Sans"/>
                <a:ea typeface="Open Sans"/>
                <a:cs typeface="Open Sans"/>
                <a:sym typeface="Open Sans"/>
              </a:rPr>
              <a:t>, and </a:t>
            </a:r>
            <a:r>
              <a:rPr lang="de-DE" sz="1100" b="0" i="1" u="none" strike="noStrike" cap="none" dirty="0" err="1">
                <a:solidFill>
                  <a:schemeClr val="lt1"/>
                </a:solidFill>
                <a:latin typeface="Open Sans"/>
                <a:ea typeface="Open Sans"/>
                <a:cs typeface="Open Sans"/>
                <a:sym typeface="Open Sans"/>
              </a:rPr>
              <a:t>the</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Commission</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cannot</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be</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held</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responsible</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for</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any</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use</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whichmay</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be</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made</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of</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the</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information</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contained</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therein</a:t>
            </a:r>
            <a:r>
              <a:rPr lang="de-DE" sz="1100" b="0" i="1" u="none" strike="noStrike" cap="none" dirty="0">
                <a:solidFill>
                  <a:schemeClr val="lt1"/>
                </a:solidFill>
                <a:latin typeface="Open Sans"/>
                <a:ea typeface="Open Sans"/>
                <a:cs typeface="Open Sans"/>
                <a:sym typeface="Open Sans"/>
              </a:rPr>
              <a:t>. Submission </a:t>
            </a:r>
            <a:r>
              <a:rPr lang="de-DE" sz="1100" b="0" i="1" u="none" strike="noStrike" cap="none" dirty="0" err="1">
                <a:solidFill>
                  <a:schemeClr val="lt1"/>
                </a:solidFill>
                <a:latin typeface="Open Sans"/>
                <a:ea typeface="Open Sans"/>
                <a:cs typeface="Open Sans"/>
                <a:sym typeface="Open Sans"/>
              </a:rPr>
              <a:t>Number</a:t>
            </a:r>
            <a:r>
              <a:rPr lang="de-DE" sz="1100" b="0" i="1" u="none" strike="noStrike" cap="none" dirty="0">
                <a:solidFill>
                  <a:schemeClr val="lt1"/>
                </a:solidFill>
                <a:latin typeface="Open Sans"/>
                <a:ea typeface="Open Sans"/>
                <a:cs typeface="Open Sans"/>
                <a:sym typeface="Open Sans"/>
              </a:rPr>
              <a:t>: 2019-1-DE02-KA204-006167.</a:t>
            </a:r>
          </a:p>
          <a:p>
            <a:r>
              <a:rPr lang="en-US" sz="1100" b="0" i="1"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document by TEACH is licensed under CC BY-SA 4.0. </a:t>
            </a:r>
          </a:p>
          <a:p>
            <a:r>
              <a:rPr lang="en-US" sz="1100" b="0" i="1"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To view a copy of this license, visit</a:t>
            </a:r>
          </a:p>
          <a:p>
            <a:r>
              <a:rPr lang="en-US" sz="1100" b="0" i="1" u="none" strike="noStrik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https://creativecommons.org/licenses/by-sa/4.0 </a:t>
            </a:r>
            <a:endParaRPr sz="1100" b="0" i="1"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8" name="Grafik 7">
            <a:extLst>
              <a:ext uri="{FF2B5EF4-FFF2-40B4-BE49-F238E27FC236}">
                <a16:creationId xmlns:a16="http://schemas.microsoft.com/office/drawing/2014/main" id="{8CC04A59-2BEB-4634-9AAD-3125A2BF2B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001670"/>
            <a:ext cx="2406650" cy="838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22"/>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7</a:t>
            </a:r>
            <a:endParaRPr sz="1400" b="0" i="0" u="none" strike="noStrike" cap="none">
              <a:solidFill>
                <a:srgbClr val="000000"/>
              </a:solidFill>
              <a:latin typeface="Arial"/>
              <a:ea typeface="Arial"/>
              <a:cs typeface="Arial"/>
              <a:sym typeface="Arial"/>
            </a:endParaRPr>
          </a:p>
        </p:txBody>
      </p:sp>
      <p:sp>
        <p:nvSpPr>
          <p:cNvPr id="184" name="Google Shape;184;p22"/>
          <p:cNvSpPr txBox="1"/>
          <p:nvPr/>
        </p:nvSpPr>
        <p:spPr>
          <a:xfrm>
            <a:off x="262890" y="793340"/>
            <a:ext cx="7628135" cy="128721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The conspiracy theory assigns portentous, sinister meanings to what are most likely harmless or insignificant events.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85" name="Google Shape;185;p22"/>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10</a:t>
            </a:fld>
            <a:endParaRPr sz="1100" b="0" i="0" u="none" strike="noStrike" cap="none">
              <a:solidFill>
                <a:schemeClr val="dk1"/>
              </a:solidFill>
              <a:latin typeface="Calibri"/>
              <a:ea typeface="Calibri"/>
              <a:cs typeface="Calibri"/>
              <a:sym typeface="Calibri"/>
            </a:endParaRPr>
          </a:p>
        </p:txBody>
      </p:sp>
      <p:sp>
        <p:nvSpPr>
          <p:cNvPr id="186" name="Google Shape;186;p22"/>
          <p:cNvSpPr txBox="1"/>
          <p:nvPr/>
        </p:nvSpPr>
        <p:spPr>
          <a:xfrm>
            <a:off x="236220" y="3324827"/>
            <a:ext cx="704565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Giving money to developing countries, strange, very strange…</a:t>
            </a:r>
            <a:endParaRPr sz="1400" b="0" i="0" u="none" strike="noStrike" cap="none">
              <a:solidFill>
                <a:srgbClr val="000000"/>
              </a:solidFill>
              <a:latin typeface="Arial"/>
              <a:ea typeface="Arial"/>
              <a:cs typeface="Arial"/>
              <a:sym typeface="Arial"/>
            </a:endParaRPr>
          </a:p>
        </p:txBody>
      </p:sp>
      <p:sp>
        <p:nvSpPr>
          <p:cNvPr id="187" name="Google Shape;187;p22"/>
          <p:cNvSpPr txBox="1"/>
          <p:nvPr/>
        </p:nvSpPr>
        <p:spPr>
          <a:xfrm>
            <a:off x="236220" y="4148988"/>
            <a:ext cx="7045800" cy="1616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Many conspiracy theorists claim that Gates’ donations to public health efforts in developing countries are secret mind-control efforts.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Or… it is donations to countries who struggles with nation-wide vaccinations?</a:t>
            </a:r>
            <a:endParaRPr sz="1800" b="0" i="0" u="none" strike="noStrike" cap="none">
              <a:solidFill>
                <a:schemeClr val="dk1"/>
              </a:solidFill>
              <a:latin typeface="Calibri"/>
              <a:ea typeface="Calibri"/>
              <a:cs typeface="Calibri"/>
              <a:sym typeface="Calibri"/>
            </a:endParaRPr>
          </a:p>
        </p:txBody>
      </p:sp>
      <p:pic>
        <p:nvPicPr>
          <p:cNvPr id="188" name="Google Shape;188;p22"/>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p23"/>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8</a:t>
            </a:r>
            <a:endParaRPr sz="1400" b="0" i="0" u="none" strike="noStrike" cap="none">
              <a:solidFill>
                <a:srgbClr val="000000"/>
              </a:solidFill>
              <a:latin typeface="Arial"/>
              <a:ea typeface="Arial"/>
              <a:cs typeface="Arial"/>
              <a:sym typeface="Arial"/>
            </a:endParaRPr>
          </a:p>
        </p:txBody>
      </p:sp>
      <p:sp>
        <p:nvSpPr>
          <p:cNvPr id="195" name="Google Shape;195;p23"/>
          <p:cNvSpPr txBox="1"/>
          <p:nvPr/>
        </p:nvSpPr>
        <p:spPr>
          <a:xfrm>
            <a:off x="236220" y="882571"/>
            <a:ext cx="7628135" cy="170271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The theory tends to commingle facts and speculations without distinguishing between the two and without assigning degrees of probability or of factuality.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96" name="Google Shape;196;p23"/>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11</a:t>
            </a:fld>
            <a:endParaRPr sz="1100" b="0" i="0" u="none" strike="noStrike" cap="none">
              <a:solidFill>
                <a:schemeClr val="dk1"/>
              </a:solidFill>
              <a:latin typeface="Calibri"/>
              <a:ea typeface="Calibri"/>
              <a:cs typeface="Calibri"/>
              <a:sym typeface="Calibri"/>
            </a:endParaRPr>
          </a:p>
        </p:txBody>
      </p:sp>
      <p:sp>
        <p:nvSpPr>
          <p:cNvPr id="197" name="Google Shape;197;p23"/>
          <p:cNvSpPr txBox="1"/>
          <p:nvPr/>
        </p:nvSpPr>
        <p:spPr>
          <a:xfrm>
            <a:off x="236220" y="3324827"/>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Clearly he is trying to…</a:t>
            </a:r>
            <a:endParaRPr sz="1400" b="0" i="0" u="none" strike="noStrike" cap="none">
              <a:solidFill>
                <a:srgbClr val="000000"/>
              </a:solidFill>
              <a:latin typeface="Arial"/>
              <a:ea typeface="Arial"/>
              <a:cs typeface="Arial"/>
              <a:sym typeface="Arial"/>
            </a:endParaRPr>
          </a:p>
        </p:txBody>
      </p:sp>
      <p:sp>
        <p:nvSpPr>
          <p:cNvPr id="198" name="Google Shape;198;p23"/>
          <p:cNvSpPr txBox="1"/>
          <p:nvPr/>
        </p:nvSpPr>
        <p:spPr>
          <a:xfrm>
            <a:off x="236220" y="4079540"/>
            <a:ext cx="7045658" cy="21268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Fact – Bill Gates donates large sums to vaccinations programs in developing countries.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Fact – Bill Gates funds med-tech companies.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Speculations – he must have control over all of them and is secretly trying to microchip everyone.</a:t>
            </a:r>
            <a:endParaRPr sz="1800" b="0" i="0" u="none" strike="noStrike" cap="none">
              <a:solidFill>
                <a:schemeClr val="dk1"/>
              </a:solidFill>
              <a:latin typeface="Calibri"/>
              <a:ea typeface="Calibri"/>
              <a:cs typeface="Calibri"/>
              <a:sym typeface="Calibri"/>
            </a:endParaRPr>
          </a:p>
        </p:txBody>
      </p:sp>
      <p:pic>
        <p:nvPicPr>
          <p:cNvPr id="199" name="Google Shape;199;p23"/>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sp>
        <p:nvSpPr>
          <p:cNvPr id="205" name="Google Shape;205;p24"/>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9</a:t>
            </a:r>
            <a:endParaRPr sz="1400" b="0" i="0" u="none" strike="noStrike" cap="none">
              <a:solidFill>
                <a:srgbClr val="000000"/>
              </a:solidFill>
              <a:latin typeface="Arial"/>
              <a:ea typeface="Arial"/>
              <a:cs typeface="Arial"/>
              <a:sym typeface="Arial"/>
            </a:endParaRPr>
          </a:p>
        </p:txBody>
      </p:sp>
      <p:sp>
        <p:nvSpPr>
          <p:cNvPr id="206" name="Google Shape;206;p24"/>
          <p:cNvSpPr txBox="1"/>
          <p:nvPr/>
        </p:nvSpPr>
        <p:spPr>
          <a:xfrm>
            <a:off x="236220" y="882571"/>
            <a:ext cx="7628135" cy="129586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The theorist is indiscriminately suspicious of all government agencies or private groups, which suggests an inability to nuance differences between true and false conspiracies.</a:t>
            </a:r>
            <a:endParaRPr sz="1400" b="0" i="0" u="none" strike="noStrike" cap="none">
              <a:solidFill>
                <a:srgbClr val="000000"/>
              </a:solidFill>
              <a:latin typeface="Arial"/>
              <a:ea typeface="Arial"/>
              <a:cs typeface="Arial"/>
              <a:sym typeface="Arial"/>
            </a:endParaRPr>
          </a:p>
        </p:txBody>
      </p:sp>
      <p:sp>
        <p:nvSpPr>
          <p:cNvPr id="207" name="Google Shape;207;p24"/>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12</a:t>
            </a:fld>
            <a:endParaRPr sz="1100" b="0" i="0" u="none" strike="noStrike" cap="none">
              <a:solidFill>
                <a:schemeClr val="dk1"/>
              </a:solidFill>
              <a:latin typeface="Calibri"/>
              <a:ea typeface="Calibri"/>
              <a:cs typeface="Calibri"/>
              <a:sym typeface="Calibri"/>
            </a:endParaRPr>
          </a:p>
        </p:txBody>
      </p:sp>
      <p:sp>
        <p:nvSpPr>
          <p:cNvPr id="208" name="Google Shape;208;p24"/>
          <p:cNvSpPr txBox="1"/>
          <p:nvPr/>
        </p:nvSpPr>
        <p:spPr>
          <a:xfrm>
            <a:off x="236220" y="3324827"/>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They must be part of it…</a:t>
            </a:r>
            <a:endParaRPr sz="1400" b="0" i="0" u="none" strike="noStrike" cap="none">
              <a:solidFill>
                <a:srgbClr val="000000"/>
              </a:solidFill>
              <a:latin typeface="Arial"/>
              <a:ea typeface="Arial"/>
              <a:cs typeface="Arial"/>
              <a:sym typeface="Arial"/>
            </a:endParaRPr>
          </a:p>
        </p:txBody>
      </p:sp>
      <p:sp>
        <p:nvSpPr>
          <p:cNvPr id="209" name="Google Shape;209;p24"/>
          <p:cNvSpPr txBox="1"/>
          <p:nvPr/>
        </p:nvSpPr>
        <p:spPr>
          <a:xfrm>
            <a:off x="236220" y="4079540"/>
            <a:ext cx="7045658" cy="171136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To pull this off a lot of government agencies and people would have to be part of it. If the answer to that question is that they can’t be trusted either (part of the conspiracy) then most likely the conspiracy theory is not true. </a:t>
            </a:r>
            <a:endParaRPr sz="1400" b="0" i="0" u="none" strike="noStrike" cap="none">
              <a:solidFill>
                <a:srgbClr val="000000"/>
              </a:solidFill>
              <a:latin typeface="Arial"/>
              <a:ea typeface="Arial"/>
              <a:cs typeface="Arial"/>
              <a:sym typeface="Arial"/>
            </a:endParaRPr>
          </a:p>
        </p:txBody>
      </p:sp>
      <p:pic>
        <p:nvPicPr>
          <p:cNvPr id="210" name="Google Shape;210;p24"/>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25"/>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10</a:t>
            </a:r>
            <a:endParaRPr sz="1400" b="0" i="0" u="none" strike="noStrike" cap="none">
              <a:solidFill>
                <a:srgbClr val="000000"/>
              </a:solidFill>
              <a:latin typeface="Arial"/>
              <a:ea typeface="Arial"/>
              <a:cs typeface="Arial"/>
              <a:sym typeface="Arial"/>
            </a:endParaRPr>
          </a:p>
        </p:txBody>
      </p:sp>
      <p:sp>
        <p:nvSpPr>
          <p:cNvPr id="217" name="Google Shape;217;p25"/>
          <p:cNvSpPr txBox="1"/>
          <p:nvPr/>
        </p:nvSpPr>
        <p:spPr>
          <a:xfrm>
            <a:off x="236220" y="882571"/>
            <a:ext cx="7628100" cy="1616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The conspiracy theorist refuses to consider alternative explanations, rejecting all disconfirming evidence and blatantly seeking only confirmatory evidence to support what he or she has a priori determined to be the truth.</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25"/>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13</a:t>
            </a:fld>
            <a:endParaRPr sz="1100" b="0" i="0" u="none" strike="noStrike" cap="none">
              <a:solidFill>
                <a:schemeClr val="dk1"/>
              </a:solidFill>
              <a:latin typeface="Calibri"/>
              <a:ea typeface="Calibri"/>
              <a:cs typeface="Calibri"/>
              <a:sym typeface="Calibri"/>
            </a:endParaRPr>
          </a:p>
        </p:txBody>
      </p:sp>
      <p:sp>
        <p:nvSpPr>
          <p:cNvPr id="219" name="Google Shape;219;p25"/>
          <p:cNvSpPr txBox="1"/>
          <p:nvPr/>
        </p:nvSpPr>
        <p:spPr>
          <a:xfrm>
            <a:off x="236220" y="3324827"/>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There is no other way…</a:t>
            </a:r>
            <a:endParaRPr sz="1400" b="0" i="0" u="none" strike="noStrike" cap="none">
              <a:solidFill>
                <a:srgbClr val="000000"/>
              </a:solidFill>
              <a:latin typeface="Arial"/>
              <a:ea typeface="Arial"/>
              <a:cs typeface="Arial"/>
              <a:sym typeface="Arial"/>
            </a:endParaRPr>
          </a:p>
        </p:txBody>
      </p:sp>
      <p:sp>
        <p:nvSpPr>
          <p:cNvPr id="220" name="Google Shape;220;p25"/>
          <p:cNvSpPr txBox="1"/>
          <p:nvPr/>
        </p:nvSpPr>
        <p:spPr>
          <a:xfrm>
            <a:off x="236220" y="4138752"/>
            <a:ext cx="7045800" cy="2031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There are tons of articles, scientists and Bill Gates himself that offer alternative explanation and debunk this conspiracy theory as untrue. If you do an internet search for “Bill Gates microchip”, most hits will be articles and people offering proof and explanation to why this conspiracy theory is untrue.</a:t>
            </a:r>
            <a:endParaRPr sz="1400" b="0" i="0" u="none" strike="noStrike" cap="none">
              <a:solidFill>
                <a:srgbClr val="000000"/>
              </a:solidFill>
              <a:latin typeface="Arial"/>
              <a:ea typeface="Arial"/>
              <a:cs typeface="Arial"/>
              <a:sym typeface="Arial"/>
            </a:endParaRPr>
          </a:p>
        </p:txBody>
      </p:sp>
      <p:pic>
        <p:nvPicPr>
          <p:cNvPr id="221" name="Google Shape;221;p25"/>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27" name="Google Shape;227;p26"/>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So what do you think?</a:t>
            </a:r>
            <a:endParaRPr sz="1400" b="0" i="0" u="none" strike="noStrike" cap="none">
              <a:solidFill>
                <a:srgbClr val="000000"/>
              </a:solidFill>
              <a:latin typeface="Arial"/>
              <a:ea typeface="Arial"/>
              <a:cs typeface="Arial"/>
              <a:sym typeface="Arial"/>
            </a:endParaRPr>
          </a:p>
        </p:txBody>
      </p:sp>
      <p:sp>
        <p:nvSpPr>
          <p:cNvPr id="228" name="Google Shape;228;p26"/>
          <p:cNvSpPr txBox="1"/>
          <p:nvPr/>
        </p:nvSpPr>
        <p:spPr>
          <a:xfrm>
            <a:off x="236220" y="910838"/>
            <a:ext cx="7628135" cy="254236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Is Bill Gates an evil powerful genius trying to extort control over the entire human population?</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Or…</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 Is he a billionaire donating a lot of money to public health around the world with no sinister intent behind it?</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26"/>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14</a:t>
            </a:fld>
            <a:endParaRPr sz="1100" b="0" i="0" u="none" strike="noStrike" cap="none">
              <a:solidFill>
                <a:schemeClr val="dk1"/>
              </a:solidFill>
              <a:latin typeface="Calibri"/>
              <a:ea typeface="Calibri"/>
              <a:cs typeface="Calibri"/>
              <a:sym typeface="Calibri"/>
            </a:endParaRPr>
          </a:p>
        </p:txBody>
      </p:sp>
      <p:sp>
        <p:nvSpPr>
          <p:cNvPr id="230" name="Google Shape;230;p26"/>
          <p:cNvSpPr txBox="1"/>
          <p:nvPr/>
        </p:nvSpPr>
        <p:spPr>
          <a:xfrm>
            <a:off x="236220" y="3324827"/>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Now try for yourself</a:t>
            </a:r>
            <a:endParaRPr sz="1400" b="0" i="0" u="none" strike="noStrike" cap="none">
              <a:solidFill>
                <a:srgbClr val="000000"/>
              </a:solidFill>
              <a:latin typeface="Arial"/>
              <a:ea typeface="Arial"/>
              <a:cs typeface="Arial"/>
              <a:sym typeface="Arial"/>
            </a:endParaRPr>
          </a:p>
        </p:txBody>
      </p:sp>
      <p:sp>
        <p:nvSpPr>
          <p:cNvPr id="231" name="Google Shape;231;p26"/>
          <p:cNvSpPr txBox="1"/>
          <p:nvPr/>
        </p:nvSpPr>
        <p:spPr>
          <a:xfrm>
            <a:off x="236220" y="4138752"/>
            <a:ext cx="7045800" cy="1200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Use the conspiracy theory your group researched.</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Go through the 10 check-points in the conspiracy detector.</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Does your conspiracy theory seem true or false?</a:t>
            </a:r>
            <a:endParaRPr sz="1400" b="0" i="0" u="none" strike="noStrike" cap="none">
              <a:solidFill>
                <a:srgbClr val="000000"/>
              </a:solidFill>
              <a:latin typeface="Arial"/>
              <a:ea typeface="Arial"/>
              <a:cs typeface="Arial"/>
              <a:sym typeface="Arial"/>
            </a:endParaRPr>
          </a:p>
        </p:txBody>
      </p:sp>
      <p:pic>
        <p:nvPicPr>
          <p:cNvPr id="232" name="Google Shape;232;p26"/>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Google Shape;238;p27"/>
          <p:cNvSpPr txBox="1"/>
          <p:nvPr/>
        </p:nvSpPr>
        <p:spPr>
          <a:xfrm>
            <a:off x="545171" y="116125"/>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What is missing?</a:t>
            </a:r>
            <a:endParaRPr sz="1400" b="0" i="0" u="none" strike="noStrike" cap="none">
              <a:solidFill>
                <a:srgbClr val="000000"/>
              </a:solidFill>
              <a:latin typeface="Arial"/>
              <a:ea typeface="Arial"/>
              <a:cs typeface="Arial"/>
              <a:sym typeface="Arial"/>
            </a:endParaRPr>
          </a:p>
        </p:txBody>
      </p:sp>
      <p:sp>
        <p:nvSpPr>
          <p:cNvPr id="239" name="Google Shape;239;p27"/>
          <p:cNvSpPr txBox="1"/>
          <p:nvPr/>
        </p:nvSpPr>
        <p:spPr>
          <a:xfrm>
            <a:off x="487293" y="639345"/>
            <a:ext cx="7391400" cy="4833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de-DE" sz="1800" b="1" i="0" u="none" strike="noStrike" cap="none">
                <a:solidFill>
                  <a:schemeClr val="dk1"/>
                </a:solidFill>
                <a:latin typeface="Open Sans"/>
                <a:ea typeface="Open Sans"/>
                <a:cs typeface="Open Sans"/>
                <a:sym typeface="Open Sans"/>
              </a:rPr>
              <a:t>Premises: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is a billionaire </a:t>
            </a:r>
            <a:endParaRPr sz="1800" b="1" i="0" u="none" strike="noStrike" cap="none">
              <a:solidFill>
                <a:schemeClr val="dk1"/>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has made the claim that “there could be some digital certificates" which would be used to show who'd recovered, been tested and ultimately who received a vaccine.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funds a new technology that could store someone's vaccine records in a special ink administered at the same time as an injection.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funds public health projects in developing countries, including vaccination programs.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Open Sans"/>
                <a:ea typeface="Open Sans"/>
                <a:cs typeface="Open Sans"/>
                <a:sym typeface="Open Sans"/>
              </a:rPr>
              <a:t>Conclusion: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Calibri"/>
                <a:ea typeface="Calibri"/>
                <a:cs typeface="Calibri"/>
                <a:sym typeface="Calibri"/>
              </a:rPr>
              <a:t>Bill Gates wants to microchip the entire population through vaccinations to control them. </a:t>
            </a: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What is missing?</a:t>
            </a:r>
            <a:endParaRPr sz="1400" b="0" i="0" u="none" strike="noStrike" cap="none">
              <a:solidFill>
                <a:srgbClr val="000000"/>
              </a:solidFill>
              <a:latin typeface="Arial"/>
              <a:ea typeface="Arial"/>
              <a:cs typeface="Arial"/>
              <a:sym typeface="Arial"/>
            </a:endParaRPr>
          </a:p>
        </p:txBody>
      </p:sp>
      <p:sp>
        <p:nvSpPr>
          <p:cNvPr id="240" name="Google Shape;240;p27"/>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15</a:t>
            </a:fld>
            <a:endParaRPr sz="1100" b="0" i="0" u="none" strike="noStrike" cap="none">
              <a:solidFill>
                <a:schemeClr val="dk1"/>
              </a:solidFill>
              <a:latin typeface="Calibri"/>
              <a:ea typeface="Calibri"/>
              <a:cs typeface="Calibri"/>
              <a:sym typeface="Calibri"/>
            </a:endParaRPr>
          </a:p>
        </p:txBody>
      </p:sp>
      <p:pic>
        <p:nvPicPr>
          <p:cNvPr id="241" name="Google Shape;241;p27"/>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4"/>
          <p:cNvSpPr txBox="1"/>
          <p:nvPr/>
        </p:nvSpPr>
        <p:spPr>
          <a:xfrm>
            <a:off x="387140" y="377735"/>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Dismiss with certainty</a:t>
            </a:r>
            <a:endParaRPr sz="1400" b="0" i="0" u="none" strike="noStrike" cap="none">
              <a:solidFill>
                <a:srgbClr val="000000"/>
              </a:solidFill>
              <a:latin typeface="Arial"/>
              <a:ea typeface="Arial"/>
              <a:cs typeface="Arial"/>
              <a:sym typeface="Arial"/>
            </a:endParaRPr>
          </a:p>
        </p:txBody>
      </p:sp>
      <p:sp>
        <p:nvSpPr>
          <p:cNvPr id="100" name="Google Shape;100;p14"/>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2</a:t>
            </a:fld>
            <a:endParaRPr sz="1100" b="0" i="0" u="none" strike="noStrike" cap="none">
              <a:solidFill>
                <a:schemeClr val="dk1"/>
              </a:solidFill>
              <a:latin typeface="Calibri"/>
              <a:ea typeface="Calibri"/>
              <a:cs typeface="Calibri"/>
              <a:sym typeface="Calibri"/>
            </a:endParaRPr>
          </a:p>
        </p:txBody>
      </p:sp>
      <p:pic>
        <p:nvPicPr>
          <p:cNvPr id="101" name="Google Shape;101;p14"/>
          <p:cNvPicPr preferRelativeResize="0"/>
          <p:nvPr/>
        </p:nvPicPr>
        <p:blipFill rotWithShape="1">
          <a:blip r:embed="rId4">
            <a:alphaModFix/>
          </a:blip>
          <a:srcRect/>
          <a:stretch/>
        </p:blipFill>
        <p:spPr>
          <a:xfrm>
            <a:off x="8166556" y="639345"/>
            <a:ext cx="802186" cy="716620"/>
          </a:xfrm>
          <a:prstGeom prst="rect">
            <a:avLst/>
          </a:prstGeom>
          <a:noFill/>
          <a:ln>
            <a:noFill/>
          </a:ln>
        </p:spPr>
      </p:pic>
      <p:sp>
        <p:nvSpPr>
          <p:cNvPr id="102" name="Google Shape;102;p14"/>
          <p:cNvSpPr txBox="1"/>
          <p:nvPr/>
        </p:nvSpPr>
        <p:spPr>
          <a:xfrm>
            <a:off x="484796" y="1168023"/>
            <a:ext cx="7391400" cy="5356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We can not dismiss all theories out of hand. Sometimes real conspiracies do happen. </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Instead we need to look for signs that indicate a conspiracy theory is likely to be untrue. </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The following slides will go through 10 check points </a:t>
            </a:r>
            <a:r>
              <a:rPr lang="de-DE" sz="1400" b="0" i="0" u="none" strike="noStrike" cap="none">
                <a:solidFill>
                  <a:schemeClr val="dk1"/>
                </a:solidFill>
                <a:latin typeface="Open Sans"/>
                <a:ea typeface="Open Sans"/>
                <a:cs typeface="Open Sans"/>
                <a:sym typeface="Open Sans"/>
              </a:rPr>
              <a:t>(by Scientific American)</a:t>
            </a:r>
            <a:r>
              <a:rPr lang="de-DE" sz="1800" b="0" i="0" u="none" strike="noStrike" cap="none">
                <a:solidFill>
                  <a:schemeClr val="dk1"/>
                </a:solidFill>
                <a:latin typeface="Open Sans"/>
                <a:ea typeface="Open Sans"/>
                <a:cs typeface="Open Sans"/>
                <a:sym typeface="Open Sans"/>
              </a:rPr>
              <a:t> for you to keep in mind when encountering a conspiracy theory. </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The more the theory shows the following 10 characteristics, the less probably it is grounded in reality.</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I will illustrate the check points by using the conspiracy theory about Bill Gates microchipping the entire population through Covid-19 vaccinations.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15"/>
          <p:cNvSpPr txBox="1"/>
          <p:nvPr/>
        </p:nvSpPr>
        <p:spPr>
          <a:xfrm>
            <a:off x="545171" y="372913"/>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1</a:t>
            </a:r>
            <a:endParaRPr sz="1400" b="0" i="0" u="none" strike="noStrike" cap="none">
              <a:solidFill>
                <a:srgbClr val="000000"/>
              </a:solidFill>
              <a:latin typeface="Arial"/>
              <a:ea typeface="Arial"/>
              <a:cs typeface="Arial"/>
              <a:sym typeface="Arial"/>
            </a:endParaRPr>
          </a:p>
        </p:txBody>
      </p:sp>
      <p:sp>
        <p:nvSpPr>
          <p:cNvPr id="109" name="Google Shape;109;p15"/>
          <p:cNvSpPr txBox="1"/>
          <p:nvPr/>
        </p:nvSpPr>
        <p:spPr>
          <a:xfrm>
            <a:off x="876300" y="1337538"/>
            <a:ext cx="7391400" cy="294920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Calibri"/>
                <a:ea typeface="Calibri"/>
                <a:cs typeface="Calibri"/>
                <a:sym typeface="Calibri"/>
              </a:rPr>
              <a:t>Proof of the conspiracy supposedly emerges from a pattern of “connecting the dots” between events that need not be causally connected. When no evidence supports these connections except the allegation of the conspiracy or when the evidence fits equally well to other causal connections—or to randomness—the conspiracy theory is likely to be false.</a:t>
            </a:r>
            <a:endParaRPr sz="1400" b="0" i="0" u="none" strike="noStrike" cap="none">
              <a:solidFill>
                <a:srgbClr val="000000"/>
              </a:solidFill>
              <a:latin typeface="Arial"/>
              <a:ea typeface="Arial"/>
              <a:cs typeface="Arial"/>
              <a:sym typeface="Arial"/>
            </a:endParaRPr>
          </a:p>
          <a:p>
            <a:pPr marL="342900" marR="0" lvl="0" indent="-228600" algn="l" rtl="0">
              <a:lnSpc>
                <a:spcPct val="150000"/>
              </a:lnSpc>
              <a:spcBef>
                <a:spcPts val="0"/>
              </a:spcBef>
              <a:spcAft>
                <a:spcPts val="0"/>
              </a:spcAft>
              <a:buClr>
                <a:srgbClr val="154854"/>
              </a:buClr>
              <a:buSzPts val="1800"/>
              <a:buFont typeface="Noto Sans Symbols"/>
              <a:buNone/>
            </a:pPr>
            <a:endParaRPr sz="1800" b="0" i="0" u="none" strike="noStrike" cap="none">
              <a:solidFill>
                <a:schemeClr val="dk1"/>
              </a:solidFill>
              <a:latin typeface="Open Sans"/>
              <a:ea typeface="Open Sans"/>
              <a:cs typeface="Open Sans"/>
              <a:sym typeface="Open Sans"/>
            </a:endParaRPr>
          </a:p>
        </p:txBody>
      </p:sp>
      <p:sp>
        <p:nvSpPr>
          <p:cNvPr id="110" name="Google Shape;110;p15"/>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3</a:t>
            </a:fld>
            <a:endParaRPr sz="1100" b="0" i="0" u="none" strike="noStrike" cap="none">
              <a:solidFill>
                <a:schemeClr val="dk1"/>
              </a:solidFill>
              <a:latin typeface="Calibri"/>
              <a:ea typeface="Calibri"/>
              <a:cs typeface="Calibri"/>
              <a:sym typeface="Calibri"/>
            </a:endParaRPr>
          </a:p>
        </p:txBody>
      </p:sp>
      <p:sp>
        <p:nvSpPr>
          <p:cNvPr id="111" name="Google Shape;111;p15"/>
          <p:cNvSpPr txBox="1"/>
          <p:nvPr/>
        </p:nvSpPr>
        <p:spPr>
          <a:xfrm>
            <a:off x="2552080" y="4111335"/>
            <a:ext cx="4461280" cy="120032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154854"/>
                </a:solidFill>
                <a:latin typeface="Open Sans"/>
                <a:ea typeface="Open Sans"/>
                <a:cs typeface="Open Sans"/>
                <a:sym typeface="Open Sans"/>
              </a:rPr>
              <a:t>Bill Gates microchips the entire population through Covid-19 vaccine</a:t>
            </a:r>
            <a:endParaRPr sz="1400" b="0" i="0" u="none" strike="noStrike" cap="none">
              <a:solidFill>
                <a:srgbClr val="000000"/>
              </a:solidFill>
              <a:latin typeface="Arial"/>
              <a:ea typeface="Arial"/>
              <a:cs typeface="Arial"/>
              <a:sym typeface="Arial"/>
            </a:endParaRPr>
          </a:p>
        </p:txBody>
      </p:sp>
      <p:sp>
        <p:nvSpPr>
          <p:cNvPr id="112" name="Google Shape;112;p15"/>
          <p:cNvSpPr/>
          <p:nvPr/>
        </p:nvSpPr>
        <p:spPr>
          <a:xfrm>
            <a:off x="1600595" y="4445635"/>
            <a:ext cx="753871" cy="508080"/>
          </a:xfrm>
          <a:prstGeom prst="rightArrow">
            <a:avLst>
              <a:gd name="adj1" fmla="val 31314"/>
              <a:gd name="adj2" fmla="val 59143"/>
            </a:avLst>
          </a:prstGeom>
          <a:solidFill>
            <a:srgbClr val="15485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3" name="Google Shape;113;p15"/>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16"/>
          <p:cNvSpPr txBox="1"/>
          <p:nvPr/>
        </p:nvSpPr>
        <p:spPr>
          <a:xfrm>
            <a:off x="468971" y="116125"/>
            <a:ext cx="70458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Bill gates microchipping everyone</a:t>
            </a:r>
            <a:endParaRPr sz="2800" b="1" i="0" u="none" strike="noStrike" cap="small">
              <a:solidFill>
                <a:srgbClr val="154854"/>
              </a:solidFill>
              <a:latin typeface="Open Sans"/>
              <a:ea typeface="Open Sans"/>
              <a:cs typeface="Open Sans"/>
              <a:sym typeface="Open Sans"/>
            </a:endParaRPr>
          </a:p>
        </p:txBody>
      </p:sp>
      <p:sp>
        <p:nvSpPr>
          <p:cNvPr id="120" name="Google Shape;120;p16"/>
          <p:cNvSpPr txBox="1"/>
          <p:nvPr/>
        </p:nvSpPr>
        <p:spPr>
          <a:xfrm>
            <a:off x="487293" y="438346"/>
            <a:ext cx="7391400" cy="63570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The dots that are being connected</a:t>
            </a:r>
            <a:r>
              <a:rPr lang="de-DE" sz="1800" b="1" i="0" u="none" strike="noStrike" cap="none">
                <a:solidFill>
                  <a:schemeClr val="dk1"/>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de-DE" sz="1800" b="1" i="0" u="none" strike="noStrike" cap="none">
                <a:solidFill>
                  <a:schemeClr val="dk1"/>
                </a:solidFill>
                <a:latin typeface="Open Sans"/>
                <a:ea typeface="Open Sans"/>
                <a:cs typeface="Open Sans"/>
                <a:sym typeface="Open Sans"/>
              </a:rPr>
              <a:t>Premises: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is a billionaire </a:t>
            </a:r>
            <a:endParaRPr sz="1800" b="1" i="0" u="none" strike="noStrike" cap="none">
              <a:solidFill>
                <a:schemeClr val="dk1"/>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has made the claim that “there could be some digital certificates" which could be used to show who had recovered, been tested and ultimately who received a vaccine.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funds a new technology that could store someone's vaccine records in a special ink administered at the same time as an injection.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funds public health projects in developing countries, including vaccination programmes.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Open Sans"/>
                <a:ea typeface="Open Sans"/>
                <a:cs typeface="Open Sans"/>
                <a:sym typeface="Open Sans"/>
              </a:rPr>
              <a:t>Conclusion: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Calibri"/>
                <a:ea typeface="Calibri"/>
                <a:cs typeface="Calibri"/>
                <a:sym typeface="Calibri"/>
              </a:rPr>
              <a:t>Bill Gates wants to microchip the entire population through vaccinations to control them. </a:t>
            </a: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154854"/>
              </a:buClr>
              <a:buSzPts val="1800"/>
              <a:buFont typeface="Noto Sans Symbols"/>
              <a:buChar char="▪"/>
            </a:pPr>
            <a:r>
              <a:rPr lang="de-DE" sz="1800" b="0" i="1" u="none" strike="noStrike" cap="none">
                <a:solidFill>
                  <a:schemeClr val="dk1"/>
                </a:solidFill>
                <a:latin typeface="Calibri"/>
                <a:ea typeface="Calibri"/>
                <a:cs typeface="Calibri"/>
                <a:sym typeface="Calibri"/>
              </a:rPr>
              <a:t>Are these premises enough to say that Bill Gates wants to microchip the entire population? (Is this the most plausible explanation for A-D)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54854"/>
              </a:buClr>
              <a:buSzPts val="1800"/>
              <a:buFont typeface="Noto Sans Symbols"/>
              <a:buChar char="▪"/>
            </a:pPr>
            <a:r>
              <a:rPr lang="de-DE" sz="1800" b="0" i="1" u="none" strike="noStrike" cap="none">
                <a:solidFill>
                  <a:schemeClr val="dk1"/>
                </a:solidFill>
                <a:latin typeface="Calibri"/>
                <a:ea typeface="Calibri"/>
                <a:cs typeface="Calibri"/>
                <a:sym typeface="Calibri"/>
              </a:rPr>
              <a:t>Is there any proof that these premises are causal to the conclusion more than the allegations made from the conspiracy theorist?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54854"/>
              </a:buClr>
              <a:buSzPts val="1800"/>
              <a:buFont typeface="Noto Sans Symbols"/>
              <a:buChar char="▪"/>
            </a:pPr>
            <a:r>
              <a:rPr lang="de-DE" sz="1800" b="0" i="1" u="none" strike="noStrike" cap="none">
                <a:solidFill>
                  <a:schemeClr val="dk1"/>
                </a:solidFill>
                <a:latin typeface="Calibri"/>
                <a:ea typeface="Calibri"/>
                <a:cs typeface="Calibri"/>
                <a:sym typeface="Calibri"/>
              </a:rPr>
              <a:t>What premises are missing to make this an irrefutable logical connection?</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154854"/>
              </a:buClr>
              <a:buSzPts val="1800"/>
              <a:buFont typeface="Noto Sans Symbols"/>
              <a:buNone/>
            </a:pPr>
            <a:endParaRPr sz="1800" b="0" i="1" u="none" strike="noStrike" cap="none">
              <a:solidFill>
                <a:schemeClr val="dk1"/>
              </a:solidFill>
              <a:latin typeface="Calibri"/>
              <a:ea typeface="Calibri"/>
              <a:cs typeface="Calibri"/>
              <a:sym typeface="Calibri"/>
            </a:endParaRPr>
          </a:p>
          <a:p>
            <a:pPr marL="342900" marR="0" lvl="0" indent="-228600" algn="l" rtl="0">
              <a:lnSpc>
                <a:spcPct val="150000"/>
              </a:lnSpc>
              <a:spcBef>
                <a:spcPts val="0"/>
              </a:spcBef>
              <a:spcAft>
                <a:spcPts val="0"/>
              </a:spcAft>
              <a:buClr>
                <a:srgbClr val="154854"/>
              </a:buClr>
              <a:buSzPts val="1800"/>
              <a:buFont typeface="Noto Sans Symbols"/>
              <a:buNone/>
            </a:pPr>
            <a:endParaRPr sz="1800" b="0" i="0" u="none" strike="noStrike" cap="none">
              <a:solidFill>
                <a:schemeClr val="dk1"/>
              </a:solidFill>
              <a:latin typeface="Open Sans"/>
              <a:ea typeface="Open Sans"/>
              <a:cs typeface="Open Sans"/>
              <a:sym typeface="Open Sans"/>
            </a:endParaRPr>
          </a:p>
        </p:txBody>
      </p:sp>
      <p:sp>
        <p:nvSpPr>
          <p:cNvPr id="121" name="Google Shape;121;p16"/>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4</a:t>
            </a:fld>
            <a:endParaRPr sz="1100" b="0" i="0" u="none" strike="noStrike" cap="none">
              <a:solidFill>
                <a:schemeClr val="dk1"/>
              </a:solidFill>
              <a:latin typeface="Calibri"/>
              <a:ea typeface="Calibri"/>
              <a:cs typeface="Calibri"/>
              <a:sym typeface="Calibri"/>
            </a:endParaRPr>
          </a:p>
        </p:txBody>
      </p:sp>
      <p:pic>
        <p:nvPicPr>
          <p:cNvPr id="122" name="Google Shape;122;p16"/>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17"/>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2</a:t>
            </a:r>
            <a:endParaRPr sz="1400" b="0" i="0" u="none" strike="noStrike" cap="none">
              <a:solidFill>
                <a:srgbClr val="000000"/>
              </a:solidFill>
              <a:latin typeface="Arial"/>
              <a:ea typeface="Arial"/>
              <a:cs typeface="Arial"/>
              <a:sym typeface="Arial"/>
            </a:endParaRPr>
          </a:p>
        </p:txBody>
      </p:sp>
      <p:sp>
        <p:nvSpPr>
          <p:cNvPr id="129" name="Google Shape;129;p17"/>
          <p:cNvSpPr txBox="1"/>
          <p:nvPr/>
        </p:nvSpPr>
        <p:spPr>
          <a:xfrm>
            <a:off x="262890" y="741640"/>
            <a:ext cx="7628135" cy="170271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The agents behind the pattern of the conspiracy would need nearly superhuman power to pull it off. People are usually not nearly so powerful as we think they are.</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30" name="Google Shape;130;p17"/>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5</a:t>
            </a:fld>
            <a:endParaRPr sz="1100" b="0" i="0" u="none" strike="noStrike" cap="none">
              <a:solidFill>
                <a:schemeClr val="dk1"/>
              </a:solidFill>
              <a:latin typeface="Calibri"/>
              <a:ea typeface="Calibri"/>
              <a:cs typeface="Calibri"/>
              <a:sym typeface="Calibri"/>
            </a:endParaRPr>
          </a:p>
        </p:txBody>
      </p:sp>
      <p:sp>
        <p:nvSpPr>
          <p:cNvPr id="131" name="Google Shape;131;p17"/>
          <p:cNvSpPr txBox="1"/>
          <p:nvPr/>
        </p:nvSpPr>
        <p:spPr>
          <a:xfrm>
            <a:off x="236220" y="342900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Bill Gates superhuman?</a:t>
            </a:r>
            <a:endParaRPr sz="1400" b="0" i="0" u="none" strike="noStrike" cap="none">
              <a:solidFill>
                <a:srgbClr val="000000"/>
              </a:solidFill>
              <a:latin typeface="Arial"/>
              <a:ea typeface="Arial"/>
              <a:cs typeface="Arial"/>
              <a:sym typeface="Arial"/>
            </a:endParaRPr>
          </a:p>
        </p:txBody>
      </p:sp>
      <p:sp>
        <p:nvSpPr>
          <p:cNvPr id="132" name="Google Shape;132;p17"/>
          <p:cNvSpPr txBox="1"/>
          <p:nvPr/>
        </p:nvSpPr>
        <p:spPr>
          <a:xfrm>
            <a:off x="236220" y="3822722"/>
            <a:ext cx="4874100" cy="1616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de-DE" sz="1800" b="0" i="0" u="none" strike="noStrike" cap="none">
                <a:solidFill>
                  <a:schemeClr val="dk1"/>
                </a:solidFill>
                <a:latin typeface="Open Sans"/>
                <a:ea typeface="Open Sans"/>
                <a:cs typeface="Open Sans"/>
                <a:sym typeface="Open Sans"/>
              </a:rPr>
              <a:t>Bill Gates is a billionaire and for sure has some power. – Does that mean he could manage to use that power to make world leaders microchip the entire population? </a:t>
            </a:r>
            <a:endParaRPr sz="1800" b="0" i="0" u="none" strike="noStrike" cap="none">
              <a:solidFill>
                <a:schemeClr val="dk1"/>
              </a:solidFill>
              <a:latin typeface="Open Sans"/>
              <a:ea typeface="Open Sans"/>
              <a:cs typeface="Open Sans"/>
              <a:sym typeface="Open Sans"/>
            </a:endParaRPr>
          </a:p>
        </p:txBody>
      </p:sp>
      <p:pic>
        <p:nvPicPr>
          <p:cNvPr id="133" name="Google Shape;133;p17"/>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18"/>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3</a:t>
            </a:r>
            <a:endParaRPr sz="1400" b="0" i="0" u="none" strike="noStrike" cap="none">
              <a:solidFill>
                <a:srgbClr val="000000"/>
              </a:solidFill>
              <a:latin typeface="Arial"/>
              <a:ea typeface="Arial"/>
              <a:cs typeface="Arial"/>
              <a:sym typeface="Arial"/>
            </a:endParaRPr>
          </a:p>
        </p:txBody>
      </p:sp>
      <p:sp>
        <p:nvSpPr>
          <p:cNvPr id="140" name="Google Shape;140;p18"/>
          <p:cNvSpPr txBox="1"/>
          <p:nvPr/>
        </p:nvSpPr>
        <p:spPr>
          <a:xfrm>
            <a:off x="262890" y="741640"/>
            <a:ext cx="7628100" cy="1200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The conspiracy is complex, and its successful completion demands a large number of elements.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41" name="Google Shape;141;p18"/>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6</a:t>
            </a:fld>
            <a:endParaRPr sz="1100" b="0" i="0" u="none" strike="noStrike" cap="none">
              <a:solidFill>
                <a:schemeClr val="dk1"/>
              </a:solidFill>
              <a:latin typeface="Calibri"/>
              <a:ea typeface="Calibri"/>
              <a:cs typeface="Calibri"/>
              <a:sym typeface="Calibri"/>
            </a:endParaRPr>
          </a:p>
        </p:txBody>
      </p:sp>
      <p:sp>
        <p:nvSpPr>
          <p:cNvPr id="142" name="Google Shape;142;p18"/>
          <p:cNvSpPr txBox="1"/>
          <p:nvPr/>
        </p:nvSpPr>
        <p:spPr>
          <a:xfrm>
            <a:off x="236220" y="342900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What would Gates need to pull this off? </a:t>
            </a:r>
            <a:endParaRPr sz="1400" b="0" i="0" u="none" strike="noStrike" cap="none">
              <a:solidFill>
                <a:srgbClr val="000000"/>
              </a:solidFill>
              <a:latin typeface="Arial"/>
              <a:ea typeface="Arial"/>
              <a:cs typeface="Arial"/>
              <a:sym typeface="Arial"/>
            </a:endParaRPr>
          </a:p>
        </p:txBody>
      </p:sp>
      <p:sp>
        <p:nvSpPr>
          <p:cNvPr id="143" name="Google Shape;143;p18"/>
          <p:cNvSpPr txBox="1"/>
          <p:nvPr/>
        </p:nvSpPr>
        <p:spPr>
          <a:xfrm>
            <a:off x="262890" y="4077365"/>
            <a:ext cx="7045658" cy="170271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1800"/>
              <a:buFont typeface="Open Sans"/>
              <a:buAutoNum type="arabicPeriod"/>
            </a:pPr>
            <a:r>
              <a:rPr lang="de-DE" sz="1800" b="0" i="0" u="none" strike="noStrike" cap="none">
                <a:solidFill>
                  <a:schemeClr val="dk1"/>
                </a:solidFill>
                <a:latin typeface="Open Sans"/>
                <a:ea typeface="Open Sans"/>
                <a:cs typeface="Open Sans"/>
                <a:sym typeface="Open Sans"/>
              </a:rPr>
              <a:t>Control over all vaccine providers and scientist in the industry.</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800" b="0" i="0" u="none" strike="noStrike" cap="none">
                <a:solidFill>
                  <a:schemeClr val="dk1"/>
                </a:solidFill>
                <a:latin typeface="Open Sans"/>
                <a:ea typeface="Open Sans"/>
                <a:cs typeface="Open Sans"/>
                <a:sym typeface="Open Sans"/>
              </a:rPr>
              <a:t>Control over all states and their leaders to follow his control.</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800" b="0" i="0" u="none" strike="noStrike" cap="none">
                <a:solidFill>
                  <a:schemeClr val="dk1"/>
                </a:solidFill>
                <a:latin typeface="Open Sans"/>
                <a:ea typeface="Open Sans"/>
                <a:cs typeface="Open Sans"/>
                <a:sym typeface="Open Sans"/>
              </a:rPr>
              <a:t>Manage to keep the plan a secret from everyone.</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800" b="0" i="0" u="none" strike="noStrike" cap="none">
                <a:solidFill>
                  <a:schemeClr val="dk1"/>
                </a:solidFill>
                <a:latin typeface="Open Sans"/>
                <a:ea typeface="Open Sans"/>
                <a:cs typeface="Open Sans"/>
                <a:sym typeface="Open Sans"/>
              </a:rPr>
              <a:t>Any other suggestions?</a:t>
            </a:r>
            <a:endParaRPr sz="1400" b="0" i="0" u="none" strike="noStrike" cap="none">
              <a:solidFill>
                <a:srgbClr val="000000"/>
              </a:solidFill>
              <a:latin typeface="Arial"/>
              <a:ea typeface="Arial"/>
              <a:cs typeface="Arial"/>
              <a:sym typeface="Arial"/>
            </a:endParaRPr>
          </a:p>
        </p:txBody>
      </p:sp>
      <p:pic>
        <p:nvPicPr>
          <p:cNvPr id="144" name="Google Shape;144;p18"/>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19"/>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4</a:t>
            </a:r>
            <a:endParaRPr sz="1400" b="0" i="0" u="none" strike="noStrike" cap="none">
              <a:solidFill>
                <a:srgbClr val="000000"/>
              </a:solidFill>
              <a:latin typeface="Arial"/>
              <a:ea typeface="Arial"/>
              <a:cs typeface="Arial"/>
              <a:sym typeface="Arial"/>
            </a:endParaRPr>
          </a:p>
        </p:txBody>
      </p:sp>
      <p:sp>
        <p:nvSpPr>
          <p:cNvPr id="151" name="Google Shape;151;p19"/>
          <p:cNvSpPr txBox="1"/>
          <p:nvPr/>
        </p:nvSpPr>
        <p:spPr>
          <a:xfrm>
            <a:off x="262890" y="741640"/>
            <a:ext cx="7628100" cy="1616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The conspiracy involves large numbers of people who would all need to keep silent about their secrets. The more people involved, the less realistic it becomes.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52" name="Google Shape;152;p19"/>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7</a:t>
            </a:fld>
            <a:endParaRPr sz="1100" b="0" i="0" u="none" strike="noStrike" cap="none">
              <a:solidFill>
                <a:schemeClr val="dk1"/>
              </a:solidFill>
              <a:latin typeface="Calibri"/>
              <a:ea typeface="Calibri"/>
              <a:cs typeface="Calibri"/>
              <a:sym typeface="Calibri"/>
            </a:endParaRPr>
          </a:p>
        </p:txBody>
      </p:sp>
      <p:sp>
        <p:nvSpPr>
          <p:cNvPr id="153" name="Google Shape;153;p19"/>
          <p:cNvSpPr txBox="1"/>
          <p:nvPr/>
        </p:nvSpPr>
        <p:spPr>
          <a:xfrm>
            <a:off x="236220" y="3324827"/>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What would Gates need to pull this off? </a:t>
            </a:r>
            <a:endParaRPr sz="1400" b="0" i="0" u="none" strike="noStrike" cap="none">
              <a:solidFill>
                <a:srgbClr val="000000"/>
              </a:solidFill>
              <a:latin typeface="Arial"/>
              <a:ea typeface="Arial"/>
              <a:cs typeface="Arial"/>
              <a:sym typeface="Arial"/>
            </a:endParaRPr>
          </a:p>
        </p:txBody>
      </p:sp>
      <p:sp>
        <p:nvSpPr>
          <p:cNvPr id="154" name="Google Shape;154;p19"/>
          <p:cNvSpPr txBox="1"/>
          <p:nvPr/>
        </p:nvSpPr>
        <p:spPr>
          <a:xfrm>
            <a:off x="262890" y="3848047"/>
            <a:ext cx="7045658" cy="253370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1800"/>
              <a:buFont typeface="Open Sans"/>
              <a:buAutoNum type="arabicPeriod"/>
            </a:pPr>
            <a:r>
              <a:rPr lang="de-DE" sz="1800" b="0" i="0" u="none" strike="noStrike" cap="none">
                <a:solidFill>
                  <a:schemeClr val="dk1"/>
                </a:solidFill>
                <a:latin typeface="Open Sans"/>
                <a:ea typeface="Open Sans"/>
                <a:cs typeface="Open Sans"/>
                <a:sym typeface="Open Sans"/>
              </a:rPr>
              <a:t>Control over all vaccine providers and scientist in the industry – how many people is that?</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800" b="0" i="0" u="none" strike="noStrike" cap="none">
                <a:solidFill>
                  <a:schemeClr val="dk1"/>
                </a:solidFill>
                <a:latin typeface="Open Sans"/>
                <a:ea typeface="Open Sans"/>
                <a:cs typeface="Open Sans"/>
                <a:sym typeface="Open Sans"/>
              </a:rPr>
              <a:t>Control over all states and their leaders to follow his control – how many people is that?</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800" b="0" i="0" u="none" strike="noStrike" cap="none">
                <a:solidFill>
                  <a:schemeClr val="dk1"/>
                </a:solidFill>
                <a:latin typeface="Open Sans"/>
                <a:ea typeface="Open Sans"/>
                <a:cs typeface="Open Sans"/>
                <a:sym typeface="Open Sans"/>
              </a:rPr>
              <a:t>Manage to keep the plan a secret from everyone.</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800" b="0" i="0" u="none" strike="noStrike" cap="none">
                <a:solidFill>
                  <a:schemeClr val="dk1"/>
                </a:solidFill>
                <a:latin typeface="Open Sans"/>
                <a:ea typeface="Open Sans"/>
                <a:cs typeface="Open Sans"/>
                <a:sym typeface="Open Sans"/>
              </a:rPr>
              <a:t>Any other suggestions?</a:t>
            </a:r>
            <a:endParaRPr sz="1400" b="0" i="0" u="none" strike="noStrike" cap="none">
              <a:solidFill>
                <a:srgbClr val="000000"/>
              </a:solidFill>
              <a:latin typeface="Arial"/>
              <a:ea typeface="Arial"/>
              <a:cs typeface="Arial"/>
              <a:sym typeface="Arial"/>
            </a:endParaRPr>
          </a:p>
        </p:txBody>
      </p:sp>
      <p:pic>
        <p:nvPicPr>
          <p:cNvPr id="155" name="Google Shape;155;p19"/>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0"/>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5</a:t>
            </a:r>
            <a:endParaRPr sz="1400" b="0" i="0" u="none" strike="noStrike" cap="none">
              <a:solidFill>
                <a:srgbClr val="000000"/>
              </a:solidFill>
              <a:latin typeface="Arial"/>
              <a:ea typeface="Arial"/>
              <a:cs typeface="Arial"/>
              <a:sym typeface="Arial"/>
            </a:endParaRPr>
          </a:p>
        </p:txBody>
      </p:sp>
      <p:sp>
        <p:nvSpPr>
          <p:cNvPr id="162" name="Google Shape;162;p20"/>
          <p:cNvSpPr txBox="1"/>
          <p:nvPr/>
        </p:nvSpPr>
        <p:spPr>
          <a:xfrm>
            <a:off x="262890" y="741640"/>
            <a:ext cx="7628135" cy="170271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The conspiracy encompasses a grand ambition for control over a nation, economy or political system. If it suggests world domination, the theory is even less likely to be true.</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63" name="Google Shape;163;p20"/>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8</a:t>
            </a:fld>
            <a:endParaRPr sz="1100" b="0" i="0" u="none" strike="noStrike" cap="none">
              <a:solidFill>
                <a:schemeClr val="dk1"/>
              </a:solidFill>
              <a:latin typeface="Calibri"/>
              <a:ea typeface="Calibri"/>
              <a:cs typeface="Calibri"/>
              <a:sym typeface="Calibri"/>
            </a:endParaRPr>
          </a:p>
        </p:txBody>
      </p:sp>
      <p:sp>
        <p:nvSpPr>
          <p:cNvPr id="164" name="Google Shape;164;p20"/>
          <p:cNvSpPr txBox="1"/>
          <p:nvPr/>
        </p:nvSpPr>
        <p:spPr>
          <a:xfrm>
            <a:off x="236225" y="3324825"/>
            <a:ext cx="9348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Got grand plans Gates? </a:t>
            </a:r>
            <a:endParaRPr sz="200" b="0" i="0" u="none" strike="noStrike" cap="none">
              <a:solidFill>
                <a:srgbClr val="FF0000"/>
              </a:solidFill>
              <a:latin typeface="Arial"/>
              <a:ea typeface="Arial"/>
              <a:cs typeface="Arial"/>
              <a:sym typeface="Arial"/>
            </a:endParaRPr>
          </a:p>
        </p:txBody>
      </p:sp>
      <p:sp>
        <p:nvSpPr>
          <p:cNvPr id="165" name="Google Shape;165;p20"/>
          <p:cNvSpPr txBox="1"/>
          <p:nvPr/>
        </p:nvSpPr>
        <p:spPr>
          <a:xfrm>
            <a:off x="262890" y="3848047"/>
            <a:ext cx="7045800" cy="1616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Open Sans"/>
                <a:ea typeface="Open Sans"/>
                <a:cs typeface="Open Sans"/>
                <a:sym typeface="Open Sans"/>
              </a:rPr>
              <a:t>According to the theory, the entire world population would be under Gates’ control.</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Open Sans"/>
                <a:ea typeface="Open Sans"/>
                <a:cs typeface="Open Sans"/>
                <a:sym typeface="Open Sans"/>
              </a:rPr>
              <a:t>Even if only applied to the population of the US, it would be quite an ambitious plan. </a:t>
            </a:r>
            <a:endParaRPr sz="1400" b="0" i="0" u="none" strike="noStrike" cap="none">
              <a:solidFill>
                <a:srgbClr val="000000"/>
              </a:solidFill>
              <a:latin typeface="Arial"/>
              <a:ea typeface="Arial"/>
              <a:cs typeface="Arial"/>
              <a:sym typeface="Arial"/>
            </a:endParaRPr>
          </a:p>
        </p:txBody>
      </p:sp>
      <p:pic>
        <p:nvPicPr>
          <p:cNvPr id="166" name="Google Shape;166;p20"/>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21"/>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check-point 6</a:t>
            </a:r>
            <a:endParaRPr sz="1400" b="0" i="0" u="none" strike="noStrike" cap="none">
              <a:solidFill>
                <a:srgbClr val="000000"/>
              </a:solidFill>
              <a:latin typeface="Arial"/>
              <a:ea typeface="Arial"/>
              <a:cs typeface="Arial"/>
              <a:sym typeface="Arial"/>
            </a:endParaRPr>
          </a:p>
        </p:txBody>
      </p:sp>
      <p:sp>
        <p:nvSpPr>
          <p:cNvPr id="173" name="Google Shape;173;p21"/>
          <p:cNvSpPr txBox="1"/>
          <p:nvPr/>
        </p:nvSpPr>
        <p:spPr>
          <a:xfrm>
            <a:off x="262890" y="793340"/>
            <a:ext cx="7628100" cy="1200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The conspiracy theory ratchets up from small events that might be true</a:t>
            </a:r>
            <a:br>
              <a:rPr lang="de-DE" sz="1800" b="0" i="0" u="none" strike="noStrike" cap="none">
                <a:solidFill>
                  <a:schemeClr val="dk1"/>
                </a:solidFill>
                <a:latin typeface="Calibri"/>
                <a:ea typeface="Calibri"/>
                <a:cs typeface="Calibri"/>
                <a:sym typeface="Calibri"/>
              </a:rPr>
            </a:br>
            <a:r>
              <a:rPr lang="de-DE" sz="1800" b="0" i="0" u="none" strike="noStrike" cap="none">
                <a:solidFill>
                  <a:schemeClr val="dk1"/>
                </a:solidFill>
                <a:latin typeface="Calibri"/>
                <a:ea typeface="Calibri"/>
                <a:cs typeface="Calibri"/>
                <a:sym typeface="Calibri"/>
              </a:rPr>
              <a:t>to much larger, much less probable events.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74" name="Google Shape;174;p21"/>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Page </a:t>
            </a:r>
            <a:fld id="{00000000-1234-1234-1234-123412341234}" type="slidenum">
              <a:rPr lang="de-DE" sz="1100" b="1" i="0" u="none" strike="noStrike" cap="none">
                <a:solidFill>
                  <a:schemeClr val="lt1"/>
                </a:solidFill>
                <a:latin typeface="Open Sans"/>
                <a:ea typeface="Open Sans"/>
                <a:cs typeface="Open Sans"/>
                <a:sym typeface="Open Sans"/>
              </a:rPr>
              <a:t>9</a:t>
            </a:fld>
            <a:endParaRPr sz="1100" b="0" i="0" u="none" strike="noStrike" cap="none">
              <a:solidFill>
                <a:schemeClr val="dk1"/>
              </a:solidFill>
              <a:latin typeface="Calibri"/>
              <a:ea typeface="Calibri"/>
              <a:cs typeface="Calibri"/>
              <a:sym typeface="Calibri"/>
            </a:endParaRPr>
          </a:p>
        </p:txBody>
      </p:sp>
      <p:sp>
        <p:nvSpPr>
          <p:cNvPr id="175" name="Google Shape;175;p21"/>
          <p:cNvSpPr txBox="1"/>
          <p:nvPr/>
        </p:nvSpPr>
        <p:spPr>
          <a:xfrm>
            <a:off x="236220" y="3324827"/>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He said in the interview…</a:t>
            </a:r>
            <a:endParaRPr sz="1400" b="0" i="0" u="none" strike="noStrike" cap="none">
              <a:solidFill>
                <a:srgbClr val="000000"/>
              </a:solidFill>
              <a:latin typeface="Arial"/>
              <a:ea typeface="Arial"/>
              <a:cs typeface="Arial"/>
              <a:sym typeface="Arial"/>
            </a:endParaRPr>
          </a:p>
        </p:txBody>
      </p:sp>
      <p:sp>
        <p:nvSpPr>
          <p:cNvPr id="176" name="Google Shape;176;p21"/>
          <p:cNvSpPr txBox="1"/>
          <p:nvPr/>
        </p:nvSpPr>
        <p:spPr>
          <a:xfrm>
            <a:off x="262890" y="3848047"/>
            <a:ext cx="7045658" cy="170271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Open Sans"/>
                <a:ea typeface="Open Sans"/>
                <a:cs typeface="Open Sans"/>
                <a:sym typeface="Open Sans"/>
              </a:rPr>
              <a:t>Bill Gates spoke in a interview once about keeping a digital record over how people react to vaccinations. (This is true)</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Open Sans"/>
                <a:ea typeface="Open Sans"/>
                <a:cs typeface="Open Sans"/>
                <a:sym typeface="Open Sans"/>
              </a:rPr>
              <a:t>But connecting that to him wanting to microchip the entire global population – quite a leap.</a:t>
            </a:r>
            <a:endParaRPr sz="1400" b="0" i="0" u="none" strike="noStrike" cap="none">
              <a:solidFill>
                <a:srgbClr val="000000"/>
              </a:solidFill>
              <a:latin typeface="Arial"/>
              <a:ea typeface="Arial"/>
              <a:cs typeface="Arial"/>
              <a:sym typeface="Arial"/>
            </a:endParaRPr>
          </a:p>
        </p:txBody>
      </p:sp>
      <p:pic>
        <p:nvPicPr>
          <p:cNvPr id="177" name="Google Shape;177;p21"/>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1452</Words>
  <Application>Microsoft Office PowerPoint</Application>
  <PresentationFormat>Bildschirmpräsentation (4:3)</PresentationFormat>
  <Paragraphs>139</Paragraphs>
  <Slides>15</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Open Sans</vt:lpstr>
      <vt:lpstr>Noto Sans Symbols</vt:lpstr>
      <vt:lpstr>Calibri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Oscar Schmucker</cp:lastModifiedBy>
  <cp:revision>1</cp:revision>
  <dcterms:modified xsi:type="dcterms:W3CDTF">2022-03-22T12:23:01Z</dcterms:modified>
</cp:coreProperties>
</file>