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ndara" panose="020E050203030302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2B5EDE-16CC-4503-88B9-E2509E1D9318}">
  <a:tblStyle styleId="{292B5EDE-16CC-4503-88B9-E2509E1D931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Анализът на статии, които посочват теориите за участието на правителството в предполагаеми конспирации, показва, че най-често срещаната теория на конспирацията в Германия, Австрия и Швеция е идеята, че американското правителство е замесено в атентатите от 11 септември. В България (почти) половината от участниците в проучването съобщават, че много често или понякога се сблъскват с всички изложени конспиративни теории.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Легенда: 1) Американското правителство е инсценирало кацането на Луната; 2) Кемтрейлс се разпръсква от самолети, за да вреди на хората; 3) Американското правителство е замесено в атаките на 11 септември.</a:t>
            </a:r>
            <a:endParaRPr b="1"/>
          </a:p>
        </p:txBody>
      </p:sp>
      <p:sp>
        <p:nvSpPr>
          <p:cNvPr id="164" name="Google Shape;16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 скалата, в която се питаше за собствените вярвания на респондентите, стана ясно, че в Германия, Австрия и Швеция само малък процент (&lt; 5%) са съгласни с антифеминистски или антисемитски конспиративни теории. Малко по-високо есъгласието с недоверието към медиите (&lt; 8 %). Българските обучители на възрастни показаха по-високо съгласие с всички твърдения. Особено високо в България е съгласието със недоверието към медиите (57,5%) и ислямофобските нагласи. (48,1%).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Легенда: 1) Нашите медии умишлено заблуждават обществеността; 2) Настоящите политически усилия са насочени към активно отслабване на позициите на мъжете; 3) Евреите имат прекалено голяма власт в световната политика; 4) Политиците от западните държави помагат за ислямизацията на Европа.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Легенда (вертикална):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1) Провежда се жестока политика на геноцид спрямо българите;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2) Учебниците по история не отразяват реалните факти, насочени са към загуба на нашата национална идентичност;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3) Умишлено се премълчават фактите, че България е най-старата европейска държава с богата култура,  с цел на обезличаването на българите;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4) Българските политици умишлено прилагат план за нисък стандарт на живот, за да променят демографската картина.</a:t>
            </a:r>
            <a:endParaRPr/>
          </a:p>
        </p:txBody>
      </p:sp>
      <p:sp>
        <p:nvSpPr>
          <p:cNvPr id="176" name="Google Shape;17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Легенда (вертикална):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ru-RU"/>
              <a:t>Българските медии прикриват престъпленията на ромите;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2) Върху България се оказва натиск за запазване на ромите на нейна територия;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3) Ромите се радват на привилегии в България;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4) Политиката, насочена към интеграция и приобщаване на ромите, води до унищожаване на българите.</a:t>
            </a:r>
            <a:endParaRPr/>
          </a:p>
        </p:txBody>
      </p:sp>
      <p:sp>
        <p:nvSpPr>
          <p:cNvPr id="184" name="Google Shape;18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Много фактори могат да повлияят на развитието на конспиративните теории в обществото. Важно е да сте наясно с някои фактори, които могат да повлияят на разпространението на конспиративни теории. Очевидно е, че през 2020 г. пандемията от коронавирус послужи като катализатор не само на конспиративните теории, пряко свързани с коронавируса, но и на други антисемитски, антидържавни и антидемократични конспиративни теории.</a:t>
            </a:r>
            <a:endParaRPr/>
          </a:p>
        </p:txBody>
      </p:sp>
      <p:sp>
        <p:nvSpPr>
          <p:cNvPr id="192" name="Google Shape;19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/>
              <a:t>Не на последно място, не подценявайте влиянието на конспиративните теории върху участниците във вашите курсове!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/>
              <a:t>Дори и ако откриете, че само 1-2% от вашите обучители на възрастни редовно се сблъскват с конспиративни теории, не подценявайте влиянието, което такива становища могат да имат спрямо другите, особено по отношение на участниците в обученията, които редовно се сблъскват с такива изявления.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/>
              <a:t>Карти: 1) Оценка на правата на човека; 2) Индекс на възприятие на корупцията; 3) Световен индекс на свобода на пресата; 4) Индекс на щастие и удовлетворение от живота.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0"/>
              <a:t>Цветова скала: зелено – най-високо; червено – най-ниско.</a:t>
            </a:r>
            <a:endParaRPr b="0"/>
          </a:p>
        </p:txBody>
      </p:sp>
      <p:sp>
        <p:nvSpPr>
          <p:cNvPr id="205" name="Google Shape;20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bild</a:t>
            </a:r>
            <a:endParaRPr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Според резултатите от нашето проучване, обучителите на възрастни в Германия, Австрия и Швеция се сблъскват в своя професионален живот с конспиративни теории, които са антисемитски, ислямофобски, скептични или антифеминистски възгледи, и те се сблъскват с тези неща в трите страни на сравними нива. Само много малък процент се сблъскват с антисемитски конспиративни теории. По-малко от 9% от германските, австрийските и шведските преподаватели съобщават, че са срещнали антисемитски конспиративни теории от "много често" до "понякога". Антисемитската конспиративна теория, която основно присъства, е идеята, че евреите доминират в международните финансови институции. 6,2% от германските, 10,7% от австрийските и 9,1% от шведските педагози се сблъскаха миналата година с твърдението "много често" на "понякога".</a:t>
            </a:r>
            <a:endParaRPr/>
          </a:p>
        </p:txBody>
      </p:sp>
      <p:sp>
        <p:nvSpPr>
          <p:cNvPr id="139" name="Google Shape;13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Други конспиративни теории изглеждат по-често срещани в тези три страни. Между 11 и 22% от обучителите на възрастни в Германия, Австрия и Швеция редовно се сблъскват с три други области на конспиративни теории. Особено скептично настроени към медиите твърдение "Нашите медии умишлено мамят обществеността", изглежда, е доста разпространено в Германия (26,9%), Австрия (36,7%) и Швеция (17,6%). Учудващо, българските участници в проучването съобщават, че са се сблъскали с всичките четири конспиративни теории на много по-високо ниво. 49,9% съобщават, че "много често« или "понякога" се сблъскват с антисемитски конспиративни теории. Още по-висок процент съобщават, че са изправени пред изявления за недоверие към медиите (60,8%).</a:t>
            </a:r>
            <a:endParaRPr/>
          </a:p>
        </p:txBody>
      </p:sp>
      <p:sp>
        <p:nvSpPr>
          <p:cNvPr id="145" name="Google Shape;14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Графика 2 представя преглед на мащабите, обхващащи изявленията за изменението на климата, борбата с ваксинацията и конспиративните теории, свързани с COVID-19. Отново българските педагози съобщиха, че са се сблъскали с всички изявления в много по-висок мащаб, отколкото в другите три страни. Мащабът на конспиративните теории, свързани с Covid-19, е особено интересен. Въпреки че нашето проучване беше проведено само 4-6 месеца след като пандемията удари Европа, в Швеция 14,1% и в Германия 21,4% от възрастните педагози се сблъскаха с конспиративни теории, свързани с пандемията; докато в Австрия този процент е много по-висок (32,8%), а в България повече от 70% от възрастните педагози са срещнали подобни изявления.</a:t>
            </a:r>
            <a:endParaRPr/>
          </a:p>
        </p:txBody>
      </p:sp>
      <p:sp>
        <p:nvSpPr>
          <p:cNvPr id="151" name="Google Shape;15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Твърдението, с което най-често се сблъскват обучителите на възрастни, се отнася до теорията, че коронавирусът е създаден в лаборатория (Германия: 27,5%, Австрия: 43,8%, Швеция: 21,8%, България: 84,4%).</a:t>
            </a:r>
            <a:br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3"/>
          <p:cNvGraphicFramePr/>
          <p:nvPr/>
        </p:nvGraphicFramePr>
        <p:xfrm>
          <a:off x="590308" y="1981200"/>
          <a:ext cx="7928650" cy="2180500"/>
        </p:xfrm>
        <a:graphic>
          <a:graphicData uri="http://schemas.openxmlformats.org/drawingml/2006/table">
            <a:tbl>
              <a:tblPr firstRow="1" bandRow="1">
                <a:noFill/>
                <a:tableStyleId>{292B5EDE-16CC-4503-88B9-E2509E1D9318}</a:tableStyleId>
              </a:tblPr>
              <a:tblGrid>
                <a:gridCol w="792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0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u="none" strike="noStrike" cap="none">
                          <a:solidFill>
                            <a:srgbClr val="1F3864"/>
                          </a:solidFill>
                        </a:rPr>
                        <a:t>КАК ДА СЕ БОРИМ</a:t>
                      </a:r>
                      <a:endParaRPr sz="1600" u="none" strike="noStrike" cap="none">
                        <a:solidFill>
                          <a:srgbClr val="15485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rgbClr val="154854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0" name="Google Shape;90;p13"/>
          <p:cNvGraphicFramePr/>
          <p:nvPr/>
        </p:nvGraphicFramePr>
        <p:xfrm>
          <a:off x="0" y="0"/>
          <a:ext cx="1800000" cy="1800000"/>
        </p:xfrm>
        <a:graphic>
          <a:graphicData uri="http://schemas.openxmlformats.org/drawingml/2006/table">
            <a:tbl>
              <a:tblPr firstRow="1" bandRow="1">
                <a:noFill/>
                <a:tableStyleId>{292B5EDE-16CC-4503-88B9-E2509E1D9318}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49425" marR="49425" marT="24725" marB="24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1" name="Google Shape;91;p13"/>
          <p:cNvGraphicFramePr/>
          <p:nvPr/>
        </p:nvGraphicFramePr>
        <p:xfrm>
          <a:off x="0" y="4307141"/>
          <a:ext cx="9144000" cy="601750"/>
        </p:xfrm>
        <a:graphic>
          <a:graphicData uri="http://schemas.openxmlformats.org/drawingml/2006/table">
            <a:tbl>
              <a:tblPr firstRow="1" bandRow="1">
                <a:noFill/>
                <a:tableStyleId>{292B5EDE-16CC-4503-88B9-E2509E1D9318}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200" b="1" i="0">
                          <a:solidFill>
                            <a:srgbClr val="1F386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 КОНСПИРАТИВНИТЕ ТЕОРИИ</a:t>
                      </a:r>
                      <a:endParaRPr sz="3200" b="1" i="0">
                        <a:solidFill>
                          <a:srgbClr val="154854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15485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2735" y="6237514"/>
            <a:ext cx="2361265" cy="52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2;p13">
            <a:extLst>
              <a:ext uri="{FF2B5EF4-FFF2-40B4-BE49-F238E27FC236}">
                <a16:creationId xmlns:a16="http://schemas.microsoft.com/office/drawing/2014/main" id="{918A0789-EAF0-4ABA-B7D5-1F5777498EDC}"/>
              </a:ext>
            </a:extLst>
          </p:cNvPr>
          <p:cNvSpPr txBox="1"/>
          <p:nvPr/>
        </p:nvSpPr>
        <p:spPr>
          <a:xfrm>
            <a:off x="2042006" y="5454323"/>
            <a:ext cx="570992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Този проект е финансиран с подкрепата на Европейската комисия. Материалът</a:t>
            </a: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изразява единствено възгледите на автора и Комисията не носи отговорност за</a:t>
            </a: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използването на</a:t>
            </a: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ru-RU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съдържащата се в него информация. Номер на проекта: 2019-1-DE02-</a:t>
            </a:r>
            <a:r>
              <a:rPr lang="de-DE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KA204-006167</a:t>
            </a:r>
          </a:p>
          <a:p>
            <a:pPr algn="l"/>
            <a:r>
              <a:rPr lang="ru-RU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Този документ на TEACH е лицензиран по CC BY-SA 4.0.</a:t>
            </a:r>
          </a:p>
          <a:p>
            <a:pPr algn="l"/>
            <a:r>
              <a:rPr lang="ru-RU" sz="1200" b="0" i="1" u="none" strike="noStrike" baseline="0" dirty="0">
                <a:solidFill>
                  <a:schemeClr val="bg1"/>
                </a:solidFill>
                <a:latin typeface="Candara" panose="020E0502030303020204" pitchFamily="34" charset="0"/>
              </a:rPr>
              <a:t>За да видите копие от лиценза идете на visit https://creativecommons.org/licenses/by-sa/4.0</a:t>
            </a:r>
            <a:endParaRPr sz="1000" b="0" i="1" u="none" strike="noStrike" cap="none" dirty="0">
              <a:solidFill>
                <a:schemeClr val="bg1"/>
              </a:solidFill>
              <a:latin typeface="Candara" panose="020E0502030303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2305C36-F15F-4B42-9DDA-5120E10B5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800"/>
            <a:ext cx="2042006" cy="7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889" y="819807"/>
            <a:ext cx="8812923" cy="5391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779" y="977462"/>
            <a:ext cx="8671035" cy="5044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157655" y="365126"/>
            <a:ext cx="8781393" cy="6596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None/>
            </a:pPr>
            <a:r>
              <a:rPr lang="ru-RU" sz="2000" b="1">
                <a:solidFill>
                  <a:srgbClr val="1F3864"/>
                </a:solidFill>
              </a:rPr>
              <a:t>Национална скала - България</a:t>
            </a:r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1"/>
          </p:nvPr>
        </p:nvSpPr>
        <p:spPr>
          <a:xfrm>
            <a:off x="157655" y="1292772"/>
            <a:ext cx="8781393" cy="51710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180" name="Google Shape;18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669" y="1749973"/>
            <a:ext cx="8292662" cy="4540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173421" y="365126"/>
            <a:ext cx="8765627" cy="5965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None/>
            </a:pPr>
            <a:r>
              <a:rPr lang="ru-RU" sz="2000" b="1">
                <a:solidFill>
                  <a:srgbClr val="1F3864"/>
                </a:solidFill>
              </a:rPr>
              <a:t>Национални скали</a:t>
            </a:r>
            <a:endParaRPr sz="2000"/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173421" y="1150882"/>
            <a:ext cx="8765627" cy="54548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669" y="1324303"/>
            <a:ext cx="8261131" cy="4934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alibri"/>
              <a:buNone/>
            </a:pPr>
            <a:r>
              <a:rPr lang="ru-RU" b="1">
                <a:solidFill>
                  <a:srgbClr val="1F3864"/>
                </a:solidFill>
              </a:rPr>
              <a:t>Как да интерпретирате данните?</a:t>
            </a:r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1"/>
          </p:nvPr>
        </p:nvSpPr>
        <p:spPr>
          <a:xfrm>
            <a:off x="628649" y="1825625"/>
            <a:ext cx="8109833" cy="4811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Char char="•"/>
            </a:pPr>
            <a:r>
              <a:rPr lang="ru-RU">
                <a:solidFill>
                  <a:srgbClr val="1F3864"/>
                </a:solidFill>
              </a:rPr>
              <a:t>Приведете резултатите си в съответствие с националния и международния контекст и настоящите доминиращи ситуационни фактори (напр. COVID-19)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•"/>
            </a:pPr>
            <a:r>
              <a:rPr lang="ru-RU">
                <a:solidFill>
                  <a:srgbClr val="1F3864"/>
                </a:solidFill>
              </a:rPr>
              <a:t>Кои конспиративни теории са най-често срещани?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•"/>
            </a:pPr>
            <a:r>
              <a:rPr lang="ru-RU">
                <a:solidFill>
                  <a:srgbClr val="1F3864"/>
                </a:solidFill>
              </a:rPr>
              <a:t>Помислете за регионалната специфика и профила на поддръжниците!</a:t>
            </a:r>
            <a:endParaRPr>
              <a:solidFill>
                <a:srgbClr val="1F3864"/>
              </a:solidFill>
            </a:endParaRPr>
          </a:p>
        </p:txBody>
      </p:sp>
      <p:grpSp>
        <p:nvGrpSpPr>
          <p:cNvPr id="196" name="Google Shape;196;p26"/>
          <p:cNvGrpSpPr/>
          <p:nvPr/>
        </p:nvGrpSpPr>
        <p:grpSpPr>
          <a:xfrm>
            <a:off x="740216" y="4761185"/>
            <a:ext cx="7886697" cy="2096815"/>
            <a:chOff x="1" y="0"/>
            <a:chExt cx="7886697" cy="2096815"/>
          </a:xfrm>
        </p:grpSpPr>
        <p:sp>
          <p:nvSpPr>
            <p:cNvPr id="197" name="Google Shape;197;p26"/>
            <p:cNvSpPr/>
            <p:nvPr/>
          </p:nvSpPr>
          <p:spPr>
            <a:xfrm>
              <a:off x="1" y="0"/>
              <a:ext cx="7886697" cy="209681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15952" y="0"/>
                  </a:lnTo>
                  <a:lnTo>
                    <a:pt x="15952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104048" y="40000"/>
                  </a:lnTo>
                  <a:lnTo>
                    <a:pt x="104048" y="20000"/>
                  </a:lnTo>
                  <a:lnTo>
                    <a:pt x="120000" y="70000"/>
                  </a:lnTo>
                  <a:lnTo>
                    <a:pt x="104048" y="120000"/>
                  </a:lnTo>
                  <a:lnTo>
                    <a:pt x="104048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15952" y="80000"/>
                  </a:lnTo>
                  <a:lnTo>
                    <a:pt x="15952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15952" y="0"/>
                  </a:lnTo>
                  <a:lnTo>
                    <a:pt x="15952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104048" y="40000"/>
                  </a:lnTo>
                  <a:lnTo>
                    <a:pt x="104048" y="20000"/>
                  </a:lnTo>
                  <a:lnTo>
                    <a:pt x="120000" y="70000"/>
                  </a:lnTo>
                  <a:lnTo>
                    <a:pt x="104048" y="120000"/>
                  </a:lnTo>
                  <a:lnTo>
                    <a:pt x="104048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15952" y="80000"/>
                  </a:lnTo>
                  <a:lnTo>
                    <a:pt x="15952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2E538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128129" y="350904"/>
              <a:ext cx="2815228" cy="1027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6"/>
            <p:cNvSpPr txBox="1"/>
            <p:nvPr/>
          </p:nvSpPr>
          <p:spPr>
            <a:xfrm>
              <a:off x="1128129" y="350904"/>
              <a:ext cx="2815228" cy="1027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1100" rIns="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Когнитивен дискурс: (липса на) доверие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6"/>
            <p:cNvSpPr/>
            <p:nvPr/>
          </p:nvSpPr>
          <p:spPr>
            <a:xfrm>
              <a:off x="4151898" y="733420"/>
              <a:ext cx="2044394" cy="1027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6"/>
            <p:cNvSpPr txBox="1"/>
            <p:nvPr/>
          </p:nvSpPr>
          <p:spPr>
            <a:xfrm>
              <a:off x="4151898" y="733420"/>
              <a:ext cx="2044394" cy="1027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71100" rIns="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Емоционален дискурс: несигурност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248" y="283779"/>
            <a:ext cx="8671035" cy="6404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>
            <a:spLocks noGrp="1"/>
          </p:cNvSpPr>
          <p:nvPr>
            <p:ph type="title"/>
          </p:nvPr>
        </p:nvSpPr>
        <p:spPr>
          <a:xfrm>
            <a:off x="196084" y="365126"/>
            <a:ext cx="8751832" cy="13255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alibri"/>
              <a:buNone/>
            </a:pPr>
            <a:r>
              <a:rPr lang="ru-RU" b="1">
                <a:solidFill>
                  <a:srgbClr val="1F3864"/>
                </a:solidFill>
              </a:rPr>
              <a:t>Стабилност</a:t>
            </a:r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196084" y="1904452"/>
            <a:ext cx="8751832" cy="46382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  </a:t>
            </a:r>
            <a:endParaRPr/>
          </a:p>
        </p:txBody>
      </p:sp>
      <p:grpSp>
        <p:nvGrpSpPr>
          <p:cNvPr id="215" name="Google Shape;215;p28"/>
          <p:cNvGrpSpPr/>
          <p:nvPr/>
        </p:nvGrpSpPr>
        <p:grpSpPr>
          <a:xfrm>
            <a:off x="2457942" y="4503550"/>
            <a:ext cx="5508318" cy="1941368"/>
            <a:chOff x="1951477" y="10378"/>
            <a:chExt cx="5508318" cy="1941369"/>
          </a:xfrm>
        </p:grpSpPr>
        <p:sp>
          <p:nvSpPr>
            <p:cNvPr id="216" name="Google Shape;216;p28"/>
            <p:cNvSpPr/>
            <p:nvPr/>
          </p:nvSpPr>
          <p:spPr>
            <a:xfrm rot="-5400000">
              <a:off x="1956359" y="5496"/>
              <a:ext cx="1941368" cy="1951133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 txBox="1"/>
            <p:nvPr/>
          </p:nvSpPr>
          <p:spPr>
            <a:xfrm>
              <a:off x="2291216" y="495721"/>
              <a:ext cx="1611394" cy="970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ru-RU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ДА СЕ БОРЯ  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 rot="5400000">
              <a:off x="5515378" y="7330"/>
              <a:ext cx="1941368" cy="1947464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 txBox="1"/>
            <p:nvPr/>
          </p:nvSpPr>
          <p:spPr>
            <a:xfrm>
              <a:off x="5512331" y="495720"/>
              <a:ext cx="1607725" cy="970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550" tIns="99550" rIns="99550" bIns="99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ru-RU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ДА ПРЕДОТВРАТЯВАМ</a:t>
              </a:r>
              <a:endParaRPr/>
            </a:p>
          </p:txBody>
        </p:sp>
      </p:grpSp>
      <p:grpSp>
        <p:nvGrpSpPr>
          <p:cNvPr id="220" name="Google Shape;220;p28"/>
          <p:cNvGrpSpPr/>
          <p:nvPr/>
        </p:nvGrpSpPr>
        <p:grpSpPr>
          <a:xfrm>
            <a:off x="2490741" y="2336857"/>
            <a:ext cx="5370033" cy="1886703"/>
            <a:chOff x="2294657" y="3561"/>
            <a:chExt cx="5370033" cy="1886703"/>
          </a:xfrm>
        </p:grpSpPr>
        <p:sp>
          <p:nvSpPr>
            <p:cNvPr id="221" name="Google Shape;221;p28"/>
            <p:cNvSpPr/>
            <p:nvPr/>
          </p:nvSpPr>
          <p:spPr>
            <a:xfrm rot="-5400000">
              <a:off x="2296449" y="1785"/>
              <a:ext cx="1886686" cy="1890271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 txBox="1"/>
            <p:nvPr/>
          </p:nvSpPr>
          <p:spPr>
            <a:xfrm>
              <a:off x="2624827" y="475248"/>
              <a:ext cx="1560101" cy="943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ru-RU" sz="1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ДА ИЗКОРЕНЯ </a:t>
              </a:r>
              <a:endParaRPr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 rot="5400000">
              <a:off x="5776815" y="2372"/>
              <a:ext cx="1886686" cy="1889063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1F386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 txBox="1"/>
            <p:nvPr/>
          </p:nvSpPr>
          <p:spPr>
            <a:xfrm>
              <a:off x="5775627" y="475233"/>
              <a:ext cx="1558893" cy="9433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alibri"/>
                <a:buNone/>
              </a:pPr>
              <a:r>
                <a:rPr lang="ru-RU" sz="17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ДА УПРАВЛЯВАМ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/>
          <p:nvPr/>
        </p:nvSpPr>
        <p:spPr>
          <a:xfrm>
            <a:off x="350520" y="1890187"/>
            <a:ext cx="4328160" cy="276389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45000" sy="145000" algn="ctr" rotWithShape="0">
              <a:schemeClr val="lt1">
                <a:alpha val="85882"/>
              </a:scheme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cap="small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Благодаря за вниманието!</a:t>
            </a:r>
            <a:endParaRPr sz="4000" b="1" cap="small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cap="small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/>
          </a:p>
        </p:txBody>
      </p:sp>
      <p:pic>
        <p:nvPicPr>
          <p:cNvPr id="230" name="Google Shape;23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6971" y="5191517"/>
            <a:ext cx="1807029" cy="1666483"/>
          </a:xfrm>
          <a:prstGeom prst="rect">
            <a:avLst/>
          </a:prstGeom>
          <a:noFill/>
          <a:ln w="19050" cap="flat" cmpd="sng">
            <a:solidFill>
              <a:srgbClr val="15485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1" name="Google Shape;23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5191517"/>
            <a:ext cx="7336971" cy="166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/>
        </p:nvSpPr>
        <p:spPr>
          <a:xfrm>
            <a:off x="236220" y="243840"/>
            <a:ext cx="7045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Определяне на конспиративните теории</a:t>
            </a:r>
            <a:endParaRPr sz="2800" b="1" cap="small">
              <a:solidFill>
                <a:srgbClr val="1F38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236220" y="1386563"/>
            <a:ext cx="8618220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Конспиративните теории – обикновено дефинирани като твърдения, че влиятелни хора или организации тайно заговорничат, за да постигнат обществен контрол. Те отдавна са важен елемент от дискурса на нашето общество.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Чрез изучаване на данните от изследвания през последните десетилетия, може ясно да се каже, че конспиративни теории има във всички модерни общества и че те стават все по-влиятелни в продължение на години, не на последно място, с появата на интернет комуникацията.</a:t>
            </a:r>
            <a:endParaRPr sz="2800">
              <a:solidFill>
                <a:srgbClr val="1F38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08000" y="6475195"/>
            <a:ext cx="7920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Author, Author | Presentation Headline | 01.01.2020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8136000" y="6475195"/>
            <a:ext cx="9000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Page </a:t>
            </a:r>
            <a:fld id="{00000000-1234-1234-1234-123412341234}" type="slidenum">
              <a:rPr lang="ru-RU" sz="11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6556" y="639345"/>
            <a:ext cx="802186" cy="71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252247" y="220718"/>
            <a:ext cx="8655269" cy="12770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Calibri"/>
              <a:buNone/>
            </a:pPr>
            <a:r>
              <a:rPr lang="ru-RU" sz="2800" b="1">
                <a:solidFill>
                  <a:srgbClr val="1F3864"/>
                </a:solidFill>
              </a:rPr>
              <a:t>Същност</a:t>
            </a:r>
            <a:r>
              <a:rPr lang="ru-RU" sz="2800" b="1"/>
              <a:t> </a:t>
            </a:r>
            <a:endParaRPr sz="2800" b="1"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252248" y="1633120"/>
            <a:ext cx="8655268" cy="47958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Char char="•"/>
            </a:pPr>
            <a:r>
              <a:rPr lang="ru-RU">
                <a:solidFill>
                  <a:srgbClr val="1F3864"/>
                </a:solidFill>
              </a:rPr>
              <a:t>Конспиративните теории твърдят, че група хора или организации тайно заговорничат заедно, за да заблудят и евентуално да навредят на "невежата" общественост, а предполагаемият заговор има някакво политическо или обществено значение.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2800"/>
              <a:buChar char="•"/>
            </a:pPr>
            <a:r>
              <a:rPr lang="ru-RU">
                <a:solidFill>
                  <a:srgbClr val="1F3864"/>
                </a:solidFill>
              </a:rPr>
              <a:t>Трите основни елемента на съвременните конспиративни теории</a:t>
            </a:r>
            <a:endParaRPr>
              <a:solidFill>
                <a:srgbClr val="1F3864"/>
              </a:solidFill>
            </a:endParaRPr>
          </a:p>
        </p:txBody>
      </p:sp>
      <p:grpSp>
        <p:nvGrpSpPr>
          <p:cNvPr id="110" name="Google Shape;110;p15"/>
          <p:cNvGrpSpPr/>
          <p:nvPr/>
        </p:nvGrpSpPr>
        <p:grpSpPr>
          <a:xfrm>
            <a:off x="719062" y="3973250"/>
            <a:ext cx="7577858" cy="3266928"/>
            <a:chOff x="719062" y="398535"/>
            <a:chExt cx="7577858" cy="3266928"/>
          </a:xfrm>
        </p:grpSpPr>
        <p:sp>
          <p:nvSpPr>
            <p:cNvPr id="111" name="Google Shape;111;p15"/>
            <p:cNvSpPr/>
            <p:nvPr/>
          </p:nvSpPr>
          <p:spPr>
            <a:xfrm>
              <a:off x="5981275" y="874166"/>
              <a:ext cx="2315645" cy="2316073"/>
            </a:xfrm>
            <a:prstGeom prst="ellipse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6058162" y="951382"/>
              <a:ext cx="2161871" cy="2161641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 txBox="1"/>
            <p:nvPr/>
          </p:nvSpPr>
          <p:spPr>
            <a:xfrm>
              <a:off x="6367216" y="1260246"/>
              <a:ext cx="1543763" cy="154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33000" rIns="33000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864"/>
                </a:buClr>
                <a:buSzPts val="2600"/>
                <a:buFont typeface="Calibri"/>
                <a:buNone/>
              </a:pPr>
              <a:r>
                <a:rPr lang="ru-RU" sz="2600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всичко е свързано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 rot="2700000">
              <a:off x="3590779" y="876966"/>
              <a:ext cx="2310067" cy="2310067"/>
            </a:xfrm>
            <a:prstGeom prst="teardrop">
              <a:avLst>
                <a:gd name="adj" fmla="val 10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3664877" y="951382"/>
              <a:ext cx="2161871" cy="2161641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 txBox="1"/>
            <p:nvPr/>
          </p:nvSpPr>
          <p:spPr>
            <a:xfrm>
              <a:off x="3973931" y="1260246"/>
              <a:ext cx="1543763" cy="154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33000" rIns="33000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864"/>
                </a:buClr>
                <a:buSzPts val="2600"/>
                <a:buFont typeface="Calibri"/>
                <a:buNone/>
              </a:pPr>
              <a:r>
                <a:rPr lang="ru-RU" sz="2600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нищо не е това, което изглежда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 rot="2700000">
              <a:off x="1197493" y="876966"/>
              <a:ext cx="2310067" cy="2310067"/>
            </a:xfrm>
            <a:prstGeom prst="teardrop">
              <a:avLst>
                <a:gd name="adj" fmla="val 10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271591" y="951382"/>
              <a:ext cx="2161871" cy="2161641"/>
            </a:xfrm>
            <a:prstGeom prst="ellipse">
              <a:avLst/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 txBox="1"/>
            <p:nvPr/>
          </p:nvSpPr>
          <p:spPr>
            <a:xfrm>
              <a:off x="1580645" y="1260246"/>
              <a:ext cx="1543763" cy="15439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000" tIns="33000" rIns="33000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F3864"/>
                </a:buClr>
                <a:buSzPts val="2600"/>
                <a:buFont typeface="Calibri"/>
                <a:buNone/>
              </a:pPr>
              <a:r>
                <a:rPr lang="ru-RU" sz="2600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нищо не е случайно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Calibri"/>
              <a:buNone/>
            </a:pPr>
            <a:r>
              <a:rPr lang="ru-RU" sz="2800" b="1">
                <a:solidFill>
                  <a:srgbClr val="1F3864"/>
                </a:solidFill>
              </a:rPr>
              <a:t>Защо</a:t>
            </a:r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550329" y="1802279"/>
            <a:ext cx="3868340" cy="5816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None/>
            </a:pPr>
            <a:r>
              <a:rPr lang="ru-RU" sz="2800">
                <a:solidFill>
                  <a:srgbClr val="1F3864"/>
                </a:solidFill>
              </a:rPr>
              <a:t>познание</a:t>
            </a:r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2"/>
          </p:nvPr>
        </p:nvSpPr>
        <p:spPr>
          <a:xfrm>
            <a:off x="629842" y="2505074"/>
            <a:ext cx="3868340" cy="36845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Char char="•"/>
            </a:pPr>
            <a:r>
              <a:rPr lang="ru-RU">
                <a:solidFill>
                  <a:srgbClr val="1F3864"/>
                </a:solidFill>
              </a:rPr>
              <a:t>Конспиративните теории предлагат просто решение в трудни времена и задоволяват необходимостта от достъпен модел на обяснение: фактът, че те могат привидно да обяснят събития и връзки, които са неразбираеми или трудни за разбиране, и по този начин да им дадат смисъл.</a:t>
            </a:r>
            <a:endParaRPr>
              <a:solidFill>
                <a:srgbClr val="1F3864"/>
              </a:solidFill>
            </a:endParaRPr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3"/>
          </p:nvPr>
        </p:nvSpPr>
        <p:spPr>
          <a:xfrm>
            <a:off x="4645820" y="1802278"/>
            <a:ext cx="3887391" cy="5816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None/>
            </a:pPr>
            <a:r>
              <a:rPr lang="ru-RU" sz="2800">
                <a:solidFill>
                  <a:srgbClr val="1F3864"/>
                </a:solidFill>
              </a:rPr>
              <a:t>емоции</a:t>
            </a:r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600"/>
              <a:buChar char="•"/>
            </a:pPr>
            <a:r>
              <a:rPr lang="ru-RU" sz="2600">
                <a:solidFill>
                  <a:srgbClr val="1F3864"/>
                </a:solidFill>
              </a:rPr>
              <a:t>Усещането, че сте видели това, което е скрито, и сега принадлежите към кръга на "знаещите", води до преоценка на собствената личност и осигурява на индивида предполагаемо чувство за сигурност.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252249" y="365126"/>
            <a:ext cx="8607972" cy="13255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400"/>
              <a:buFont typeface="Calibri"/>
              <a:buNone/>
            </a:pPr>
            <a:r>
              <a:rPr lang="ru-RU">
                <a:solidFill>
                  <a:srgbClr val="1F3864"/>
                </a:solidFill>
              </a:rPr>
              <a:t>Резултат</a:t>
            </a: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>
            <a:off x="252249" y="1825625"/>
            <a:ext cx="8607972" cy="4874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Char char="•"/>
            </a:pPr>
            <a:r>
              <a:rPr lang="ru-RU">
                <a:solidFill>
                  <a:srgbClr val="1F3864"/>
                </a:solidFill>
              </a:rPr>
              <a:t>Вече сте попълнили въпросника за себе си.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Char char="•"/>
            </a:pPr>
            <a:r>
              <a:rPr lang="ru-RU">
                <a:solidFill>
                  <a:srgbClr val="1F3864"/>
                </a:solidFill>
              </a:rPr>
              <a:t>Сега можем да се запознаем с резултатите, изведени за Германия, Австрия, Швеция и България.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Char char="•"/>
            </a:pPr>
            <a:r>
              <a:rPr lang="ru-RU">
                <a:solidFill>
                  <a:srgbClr val="1F3864"/>
                </a:solidFill>
              </a:rPr>
              <a:t>Окончателната извадка съдържа отговорите на 498 немски, 169 австрийски, 165 шведски и 160 български респонденти.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Char char="•"/>
            </a:pPr>
            <a:r>
              <a:rPr lang="ru-RU">
                <a:solidFill>
                  <a:srgbClr val="1F3864"/>
                </a:solidFill>
              </a:rPr>
              <a:t>Графиките показват процента на респондентите, които заявяват, че са имали възгледи, представени от твърдения (точки) "много често", "често" или "понякога".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ru-RU" b="1">
                <a:solidFill>
                  <a:srgbClr val="FF0000"/>
                </a:solidFill>
              </a:rPr>
              <a:t>Предполагаме? 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ct val="100000"/>
              <a:buNone/>
            </a:pPr>
            <a:r>
              <a:rPr lang="ru-RU">
                <a:solidFill>
                  <a:srgbClr val="1F3864"/>
                </a:solidFill>
              </a:rPr>
              <a:t>Първо, имате ли някакви предложения за един / няколко елемента, които смятате, че ще бъдат популярни?</a:t>
            </a:r>
            <a:endParaRPr>
              <a:solidFill>
                <a:srgbClr val="1F386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45931"/>
            <a:ext cx="9144000" cy="536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16632"/>
            <a:ext cx="9144000" cy="5205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0718"/>
            <a:ext cx="9144000" cy="5801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157655" y="1056290"/>
            <a:ext cx="8781394" cy="49819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 </a:t>
            </a:r>
            <a:endParaRPr/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028" y="1292772"/>
            <a:ext cx="8008882" cy="4177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1477</Words>
  <Application>Microsoft Office PowerPoint</Application>
  <PresentationFormat>Bildschirmpräsentation (4:3)</PresentationFormat>
  <Paragraphs>85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Open Sans</vt:lpstr>
      <vt:lpstr>Calibri</vt:lpstr>
      <vt:lpstr>Candara</vt:lpstr>
      <vt:lpstr>Office</vt:lpstr>
      <vt:lpstr>PowerPoint-Präsentation</vt:lpstr>
      <vt:lpstr>PowerPoint-Präsentation</vt:lpstr>
      <vt:lpstr>Същност </vt:lpstr>
      <vt:lpstr>Защо</vt:lpstr>
      <vt:lpstr>Резултат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Национална скала - България</vt:lpstr>
      <vt:lpstr>Национални скали</vt:lpstr>
      <vt:lpstr>Как да интерпретирате данните?</vt:lpstr>
      <vt:lpstr>PowerPoint-Präsentation</vt:lpstr>
      <vt:lpstr>Стабилност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Oscar Schmucker</cp:lastModifiedBy>
  <cp:revision>2</cp:revision>
  <dcterms:modified xsi:type="dcterms:W3CDTF">2022-03-22T11:04:05Z</dcterms:modified>
</cp:coreProperties>
</file>