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ndara" panose="020E0502030303020204" pitchFamily="34" charset="0"/>
      <p:regular r:id="rId12"/>
      <p:bold r:id="rId13"/>
      <p:italic r:id="rId14"/>
      <p:boldItalic r:id="rId15"/>
    </p:embeddedFont>
    <p:embeddedFont>
      <p:font typeface="Noto Sans Symbols" pitchFamily="2" charset="0"/>
      <p:regular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822302-C503-402F-B936-C358BC82AB45}">
  <a:tblStyle styleId="{FA822302-C503-402F-B936-C358BC82AB4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3"/>
          <p:cNvGraphicFramePr/>
          <p:nvPr/>
        </p:nvGraphicFramePr>
        <p:xfrm>
          <a:off x="0" y="1981200"/>
          <a:ext cx="9144000" cy="2180500"/>
        </p:xfrm>
        <a:graphic>
          <a:graphicData uri="http://schemas.openxmlformats.org/drawingml/2006/table">
            <a:tbl>
              <a:tblPr firstRow="1" bandRow="1">
                <a:noFill/>
                <a:tableStyleId>{FA822302-C503-402F-B936-C358BC82AB45}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ru-RU" sz="4000" b="1" i="0" u="none" strike="noStrike" cap="none" dirty="0">
                          <a:solidFill>
                            <a:srgbClr val="04245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Анти-феминистки конспиративни теории</a:t>
                      </a:r>
                      <a:endParaRPr sz="4400" b="1" u="none" strike="noStrike" cap="none" dirty="0">
                        <a:solidFill>
                          <a:srgbClr val="04245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3"/>
          <p:cNvGraphicFramePr/>
          <p:nvPr>
            <p:extLst>
              <p:ext uri="{D42A27DB-BD31-4B8C-83A1-F6EECF244321}">
                <p14:modId xmlns:p14="http://schemas.microsoft.com/office/powerpoint/2010/main" val="2130750782"/>
              </p:ext>
            </p:extLst>
          </p:nvPr>
        </p:nvGraphicFramePr>
        <p:xfrm>
          <a:off x="0" y="4307141"/>
          <a:ext cx="9144000" cy="601750"/>
        </p:xfrm>
        <a:graphic>
          <a:graphicData uri="http://schemas.openxmlformats.org/drawingml/2006/table">
            <a:tbl>
              <a:tblPr firstRow="1" bandRow="1">
                <a:noFill/>
                <a:tableStyleId>{FA822302-C503-402F-B936-C358BC82AB45}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rgbClr val="154854"/>
                          </a:solidFill>
                          <a:latin typeface="Candara" panose="020E0502030303020204" pitchFamily="34" charset="0"/>
                          <a:ea typeface="Open Sans"/>
                          <a:cs typeface="Open Sans"/>
                          <a:sym typeface="Open Sans"/>
                        </a:rPr>
                        <a:t>Въведение и терминологията </a:t>
                      </a:r>
                      <a:endParaRPr sz="1600" b="1" i="0" u="none" strike="noStrike" cap="none" dirty="0">
                        <a:solidFill>
                          <a:srgbClr val="154854"/>
                        </a:solidFill>
                        <a:latin typeface="Candara" panose="020E0502030303020204" pitchFamily="3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2735" y="6237514"/>
            <a:ext cx="2361265" cy="52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2042006" y="5454323"/>
            <a:ext cx="570992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/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Този проект е финансиран с подкрепата на Европейската комисия. Материалът</a:t>
            </a: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изразява единствено възгледите на автора и Комисията не носи отговорност за</a:t>
            </a: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използването на</a:t>
            </a: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съдържащата се в него информация. Номер на проекта: 2019-1-DE02-</a:t>
            </a: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KA204-006167</a:t>
            </a:r>
          </a:p>
          <a:p>
            <a:pPr algn="l"/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Този документ на TEACH е лицензиран по CC BY-SA 4.0.</a:t>
            </a:r>
          </a:p>
          <a:p>
            <a:pPr algn="l"/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За да видите копие от лиценза идете на visit https://creativecommons.org/licenses/by-sa/4.0</a:t>
            </a:r>
            <a:endParaRPr sz="1000" b="0" i="1" u="none" strike="noStrike" cap="none" dirty="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564" y="123700"/>
            <a:ext cx="1829230" cy="169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2305C36-F15F-4B42-9DDA-5120E10B5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2042006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0157" y="3513762"/>
            <a:ext cx="3155843" cy="2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387140" y="318390"/>
            <a:ext cx="7045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small" dirty="0">
                <a:solidFill>
                  <a:srgbClr val="154854"/>
                </a:solidFill>
                <a:latin typeface="Candara" panose="020E0502030303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Феминизъм</a:t>
            </a:r>
            <a:endParaRPr sz="1400" b="0" i="0" u="none" strike="noStrike" cap="none" dirty="0">
              <a:solidFill>
                <a:srgbClr val="000000"/>
              </a:solidFill>
              <a:latin typeface="Candara" panose="020E0502030303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8136000" y="6475195"/>
            <a:ext cx="900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Page </a:t>
            </a:r>
            <a:fld id="{00000000-1234-1234-1234-123412341234}" type="slidenum">
              <a:rPr lang="ru-RU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4907" y="281035"/>
            <a:ext cx="802186" cy="71662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387140" y="1022319"/>
            <a:ext cx="7529824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социално движение, което защитава равенството между мъжете и жените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се стреми да разчупи полово-ролевите стереотипи и да противодейства на сексизма</a:t>
            </a:r>
            <a:endParaRPr dirty="0"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ru-RU" sz="1800" b="1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се фокусира основно на: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правото на аборт и на личен избор по отношение на собственото тяло,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правото на собственост,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равнопоставеността при заплащането,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трудовите права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е посветено на борбата срещу  всички форми на дискриминация на жените</a:t>
            </a:r>
            <a:endParaRPr sz="1800" b="0" i="0" u="none" strike="noStrike" cap="none" dirty="0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8136000" y="6475195"/>
            <a:ext cx="900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Page </a:t>
            </a:r>
            <a:fld id="{00000000-1234-1234-1234-123412341234}" type="slidenum">
              <a:rPr lang="ru-RU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4907" y="248175"/>
            <a:ext cx="802186" cy="71662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387140" y="1708112"/>
            <a:ext cx="6683339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политическо и социално контрадвижение, което се противопоставя  на феминизма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не признава равните права на жените и мъжете</a:t>
            </a:r>
            <a:endParaRPr sz="1800" b="0" i="0" u="none" strike="noStrike" cap="none" dirty="0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делегитимира феминисткото движение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счита усилията на феминизма за програма за превъзпитание, която репресира традициите</a:t>
            </a:r>
            <a:endParaRPr sz="1800" b="0" i="0" u="none" strike="noStrike" cap="none" dirty="0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387140" y="377735"/>
            <a:ext cx="7045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small" dirty="0">
                <a:solidFill>
                  <a:srgbClr val="154854"/>
                </a:solidFill>
                <a:latin typeface="Candara" panose="020E0502030303020204" pitchFamily="34" charset="0"/>
                <a:ea typeface="Open Sans"/>
                <a:cs typeface="Open Sans"/>
                <a:sym typeface="Open Sans"/>
              </a:rPr>
              <a:t>АНТИФЕМИНИЗЪМ</a:t>
            </a:r>
            <a:endParaRPr sz="1400" b="0" i="0" u="none" strike="noStrike" cap="none" dirty="0">
              <a:solidFill>
                <a:srgbClr val="000000"/>
              </a:solidFill>
              <a:latin typeface="Candara" panose="020E0502030303020204" pitchFamily="34" charset="0"/>
              <a:sym typeface="Arial"/>
            </a:endParaRPr>
          </a:p>
        </p:txBody>
      </p:sp>
      <p:pic>
        <p:nvPicPr>
          <p:cNvPr id="113" name="Google Shape;113;p15" descr="Verbotszeich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2982">
            <a:off x="6238338" y="3662600"/>
            <a:ext cx="2481991" cy="248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372862" y="474455"/>
            <a:ext cx="704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small" dirty="0">
                <a:solidFill>
                  <a:srgbClr val="154854"/>
                </a:solidFill>
                <a:latin typeface="Candara" panose="020E0502030303020204" pitchFamily="34" charset="0"/>
                <a:ea typeface="Open Sans"/>
                <a:cs typeface="Open Sans"/>
                <a:sym typeface="Open Sans"/>
              </a:rPr>
              <a:t>Антифеминистки</a:t>
            </a:r>
            <a:r>
              <a:rPr lang="ru-RU" sz="2800" b="1" i="0" u="none" strike="noStrike" cap="small" dirty="0">
                <a:solidFill>
                  <a:srgbClr val="154854"/>
                </a:solidFill>
                <a:latin typeface="Open Sans"/>
                <a:ea typeface="Open Sans"/>
                <a:cs typeface="Open Sans"/>
                <a:sym typeface="Open Sans"/>
              </a:rPr>
              <a:t> конспиративни теории</a:t>
            </a:r>
            <a:endParaRPr sz="2800" b="1" i="0" u="none" strike="noStrike" cap="small" dirty="0">
              <a:solidFill>
                <a:srgbClr val="1548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483359" y="1396922"/>
            <a:ext cx="73914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комбинация от конспиративни теории и антифеминистки аспекти 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предполагат таен заговор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често се припокриват с конспиративни теории за медиите и антисемитизма: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"феминизмът е измислен от евреите, които се стремят да доминират чрез жените«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в повечето случаи се приема, че феминизмът е таен заговор за унищожаване на традиционния начин на живот и действие, насочено  срещу мъжете.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атакува плурализма и разнообразието в обществото, както и демократичните ценности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антифеминистките конспиратори не са хомогенна група хора</a:t>
            </a:r>
            <a:br>
              <a:rPr lang="ru-RU" sz="1800" b="0" i="0" u="none" strike="noStrike" cap="none" dirty="0">
                <a:solidFill>
                  <a:srgbClr val="04245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rgbClr val="0424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4854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8136000" y="6475195"/>
            <a:ext cx="900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Page </a:t>
            </a:r>
            <a:fld id="{00000000-1234-1234-1234-123412341234}" type="slidenum">
              <a:rPr lang="ru-RU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000" y="281035"/>
            <a:ext cx="802186" cy="7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Netzwer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924245">
            <a:off x="6652083" y="4072738"/>
            <a:ext cx="2224355" cy="2224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/>
        </p:nvSpPr>
        <p:spPr>
          <a:xfrm>
            <a:off x="278600" y="3769400"/>
            <a:ext cx="8865400" cy="101562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45000" sy="145000" algn="ctr" rotWithShape="0">
              <a:schemeClr val="lt1">
                <a:alpha val="85882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small" dirty="0">
                <a:solidFill>
                  <a:schemeClr val="lt1"/>
                </a:solidFill>
                <a:latin typeface="Noto Sans Symbols"/>
                <a:ea typeface="Open Sans"/>
                <a:cs typeface="Open Sans"/>
                <a:sym typeface="Open Sans"/>
              </a:rPr>
              <a:t>Благодарим</a:t>
            </a:r>
            <a:r>
              <a:rPr lang="ru-RU" sz="4000" b="1" i="0" u="none" strike="noStrike" cap="small" dirty="0">
                <a:solidFill>
                  <a:schemeClr val="lt1"/>
                </a:solidFill>
                <a:latin typeface="Candara" panose="020E0502030303020204" pitchFamily="34" charset="0"/>
                <a:ea typeface="Open Sans"/>
                <a:cs typeface="Open Sans"/>
                <a:sym typeface="Open Sans"/>
              </a:rPr>
              <a:t> ви за вниманието</a:t>
            </a:r>
            <a:endParaRPr sz="4000" b="1" i="0" u="none" strike="noStrike" cap="small" dirty="0">
              <a:solidFill>
                <a:schemeClr val="lt1"/>
              </a:solidFill>
              <a:latin typeface="Candara" panose="020E0502030303020204" pitchFamily="34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971" y="5190559"/>
            <a:ext cx="1807029" cy="1666483"/>
          </a:xfrm>
          <a:prstGeom prst="rect">
            <a:avLst/>
          </a:prstGeom>
          <a:noFill/>
          <a:ln w="19050" cap="flat" cmpd="sng">
            <a:solidFill>
              <a:srgbClr val="15485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90559"/>
            <a:ext cx="7336971" cy="166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Bildschirmpräsentation (4:3)</PresentationFormat>
  <Paragraphs>38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Noto Sans Symbols</vt:lpstr>
      <vt:lpstr>Open Sans</vt:lpstr>
      <vt:lpstr>Calibri</vt:lpstr>
      <vt:lpstr>Candara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Oscar Schmucker</cp:lastModifiedBy>
  <cp:revision>7</cp:revision>
  <dcterms:modified xsi:type="dcterms:W3CDTF">2022-03-22T11:02:59Z</dcterms:modified>
</cp:coreProperties>
</file>