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5" r:id="rId3"/>
    <p:sldId id="303" r:id="rId4"/>
    <p:sldId id="304" r:id="rId5"/>
    <p:sldId id="301" r:id="rId6"/>
    <p:sldId id="312" r:id="rId7"/>
    <p:sldId id="311" r:id="rId8"/>
    <p:sldId id="306" r:id="rId9"/>
    <p:sldId id="307" r:id="rId10"/>
    <p:sldId id="308" r:id="rId11"/>
    <p:sldId id="309" r:id="rId12"/>
    <p:sldId id="310" r:id="rId13"/>
    <p:sldId id="302" r:id="rId14"/>
  </p:sldIdLst>
  <p:sldSz cx="9144000" cy="5715000" type="screen16x1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99CCFF"/>
    <a:srgbClr val="FFFF00"/>
    <a:srgbClr val="FFFF3F"/>
    <a:srgbClr val="FFFF99"/>
    <a:srgbClr val="3366FF"/>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29" autoAdjust="0"/>
  </p:normalViewPr>
  <p:slideViewPr>
    <p:cSldViewPr>
      <p:cViewPr varScale="1">
        <p:scale>
          <a:sx n="131" d="100"/>
          <a:sy n="131" d="100"/>
        </p:scale>
        <p:origin x="666" y="126"/>
      </p:cViewPr>
      <p:guideLst>
        <p:guide orient="horz" pos="18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223" name="Rectangle 127"/>
          <p:cNvSpPr>
            <a:spLocks noChangeArrowheads="1"/>
          </p:cNvSpPr>
          <p:nvPr/>
        </p:nvSpPr>
        <p:spPr bwMode="gray">
          <a:xfrm>
            <a:off x="0" y="0"/>
            <a:ext cx="9144000" cy="1524000"/>
          </a:xfrm>
          <a:prstGeom prst="rect">
            <a:avLst/>
          </a:prstGeom>
          <a:gradFill rotWithShape="1">
            <a:gsLst>
              <a:gs pos="0">
                <a:schemeClr val="accent1"/>
              </a:gs>
              <a:gs pos="100000">
                <a:schemeClr val="accent1">
                  <a:gamma/>
                  <a:tint val="0"/>
                  <a:invGamma/>
                  <a:alpha val="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4100" name="Rectangle 4"/>
          <p:cNvSpPr>
            <a:spLocks noGrp="1" noChangeArrowheads="1"/>
          </p:cNvSpPr>
          <p:nvPr>
            <p:ph type="dt" sz="half" idx="2"/>
          </p:nvPr>
        </p:nvSpPr>
        <p:spPr>
          <a:xfrm>
            <a:off x="304800" y="5397501"/>
            <a:ext cx="2133600" cy="140229"/>
          </a:xfrm>
        </p:spPr>
        <p:txBody>
          <a:bodyPr/>
          <a:lstStyle>
            <a:lvl1pPr>
              <a:defRPr/>
            </a:lvl1pPr>
          </a:lstStyle>
          <a:p>
            <a:endParaRPr lang="en-US"/>
          </a:p>
        </p:txBody>
      </p:sp>
      <p:sp>
        <p:nvSpPr>
          <p:cNvPr id="4101" name="Rectangle 5"/>
          <p:cNvSpPr>
            <a:spLocks noGrp="1" noChangeArrowheads="1"/>
          </p:cNvSpPr>
          <p:nvPr>
            <p:ph type="ftr" sz="quarter" idx="3"/>
          </p:nvPr>
        </p:nvSpPr>
        <p:spPr>
          <a:xfrm>
            <a:off x="6705600" y="5397501"/>
            <a:ext cx="2286000" cy="140229"/>
          </a:xfrm>
        </p:spPr>
        <p:txBody>
          <a:bodyPr/>
          <a:lstStyle>
            <a:lvl1pPr algn="r">
              <a:defRPr/>
            </a:lvl1pPr>
          </a:lstStyle>
          <a:p>
            <a:endParaRPr lang="en-US" dirty="0"/>
          </a:p>
        </p:txBody>
      </p:sp>
      <p:sp>
        <p:nvSpPr>
          <p:cNvPr id="4102" name="Rectangle 6"/>
          <p:cNvSpPr>
            <a:spLocks noGrp="1" noChangeArrowheads="1"/>
          </p:cNvSpPr>
          <p:nvPr>
            <p:ph type="sldNum" sz="quarter" idx="4"/>
          </p:nvPr>
        </p:nvSpPr>
        <p:spPr>
          <a:xfrm>
            <a:off x="3657600" y="5397501"/>
            <a:ext cx="2133600" cy="140229"/>
          </a:xfrm>
        </p:spPr>
        <p:txBody>
          <a:bodyPr/>
          <a:lstStyle>
            <a:lvl1pPr algn="ctr">
              <a:defRPr/>
            </a:lvl1pPr>
          </a:lstStyle>
          <a:p>
            <a:fld id="{0582FD43-8EC1-4183-9AF2-02288DAC87A4}" type="slidenum">
              <a:rPr lang="en-US"/>
              <a:pPr/>
              <a:t>‹Nr.›</a:t>
            </a:fld>
            <a:endParaRPr lang="en-US"/>
          </a:p>
        </p:txBody>
      </p:sp>
      <p:pic>
        <p:nvPicPr>
          <p:cNvPr id="4109" name="Picture 13" descr="artplus_nature_naturalcity42_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6608" y="2109665"/>
            <a:ext cx="5121748" cy="1295376"/>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ctrTitle"/>
          </p:nvPr>
        </p:nvSpPr>
        <p:spPr>
          <a:xfrm>
            <a:off x="304800" y="3683000"/>
            <a:ext cx="6400800" cy="952500"/>
          </a:xfrm>
        </p:spPr>
        <p:txBody>
          <a:bodyPr/>
          <a:lstStyle>
            <a:lvl1pPr algn="l">
              <a:defRPr sz="4300">
                <a:solidFill>
                  <a:schemeClr val="bg1"/>
                </a:solidFill>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304800" y="4762500"/>
            <a:ext cx="6400800" cy="317500"/>
          </a:xfrm>
        </p:spPr>
        <p:txBody>
          <a:bodyPr/>
          <a:lstStyle>
            <a:lvl1pPr marL="0" indent="0">
              <a:buFont typeface="Wingdings" pitchFamily="2" charset="2"/>
              <a:buNone/>
              <a:defRPr sz="1800" b="1" i="1">
                <a:solidFill>
                  <a:schemeClr val="bg1"/>
                </a:solidFill>
              </a:defRPr>
            </a:lvl1pPr>
          </a:lstStyle>
          <a:p>
            <a:pPr lvl="0"/>
            <a:r>
              <a:rPr lang="en-US" noProof="0" smtClean="0"/>
              <a:t>Click to edit Master subtitle style</a:t>
            </a:r>
          </a:p>
        </p:txBody>
      </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11938" y="107689"/>
            <a:ext cx="2424262" cy="746387"/>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505" y="913284"/>
            <a:ext cx="2388559" cy="1593168"/>
          </a:xfrm>
          <a:prstGeom prst="ellipse">
            <a:avLst/>
          </a:prstGeom>
          <a:ln>
            <a:noFill/>
          </a:ln>
          <a:effectLst>
            <a:softEdge rad="112500"/>
          </a:effectLst>
        </p:spPr>
      </p:pic>
      <p:pic>
        <p:nvPicPr>
          <p:cNvPr id="4" name="Picture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635896" y="3187581"/>
            <a:ext cx="2092522" cy="1160709"/>
          </a:xfrm>
          <a:prstGeom prst="ellipse">
            <a:avLst/>
          </a:prstGeom>
          <a:ln>
            <a:noFill/>
          </a:ln>
          <a:effectLst>
            <a:softEdge rad="112500"/>
          </a:effectLst>
        </p:spPr>
      </p:pic>
      <p:pic>
        <p:nvPicPr>
          <p:cNvPr id="5" name="Picture 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632647" y="1079797"/>
            <a:ext cx="2036913" cy="1370999"/>
          </a:xfrm>
          <a:prstGeom prst="ellipse">
            <a:avLst/>
          </a:prstGeom>
          <a:ln>
            <a:noFill/>
          </a:ln>
          <a:effectLst>
            <a:softEdge rad="112500"/>
          </a:effectLst>
        </p:spPr>
      </p:pic>
      <p:pic>
        <p:nvPicPr>
          <p:cNvPr id="14" name="Picture 2"/>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2158617" y="1921118"/>
            <a:ext cx="4431220" cy="1059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223"/>
                                        </p:tgtEl>
                                        <p:attrNameLst>
                                          <p:attrName>style.visibility</p:attrName>
                                        </p:attrNameLst>
                                      </p:cBhvr>
                                      <p:to>
                                        <p:strVal val="visible"/>
                                      </p:to>
                                    </p:set>
                                    <p:animEffect transition="in" filter="fade">
                                      <p:cBhvr>
                                        <p:cTn id="7" dur="2000"/>
                                        <p:tgtEl>
                                          <p:spTgt spid="4223"/>
                                        </p:tgtEl>
                                      </p:cBhvr>
                                    </p:animEffect>
                                  </p:childTnLst>
                                </p:cTn>
                              </p:par>
                            </p:childTnLst>
                          </p:cTn>
                        </p:par>
                        <p:par>
                          <p:cTn id="8" fill="hold" nodeType="afterGroup">
                            <p:stCondLst>
                              <p:cond delay="2000"/>
                            </p:stCondLst>
                            <p:childTnLst>
                              <p:par>
                                <p:cTn id="9" presetID="22" presetClass="entr" presetSubtype="4" fill="hold" nodeType="afterEffect">
                                  <p:stCondLst>
                                    <p:cond delay="0"/>
                                  </p:stCondLst>
                                  <p:childTnLst>
                                    <p:set>
                                      <p:cBhvr>
                                        <p:cTn id="10" dur="1" fill="hold">
                                          <p:stCondLst>
                                            <p:cond delay="0"/>
                                          </p:stCondLst>
                                        </p:cTn>
                                        <p:tgtEl>
                                          <p:spTgt spid="4109"/>
                                        </p:tgtEl>
                                        <p:attrNameLst>
                                          <p:attrName>style.visibility</p:attrName>
                                        </p:attrNameLst>
                                      </p:cBhvr>
                                      <p:to>
                                        <p:strVal val="visible"/>
                                      </p:to>
                                    </p:set>
                                    <p:animEffect transition="in" filter="wipe(down)">
                                      <p:cBhvr>
                                        <p:cTn id="11" dur="1000"/>
                                        <p:tgtEl>
                                          <p:spTgt spid="4109"/>
                                        </p:tgtEl>
                                      </p:cBhvr>
                                    </p:animEffect>
                                  </p:childTnLst>
                                </p:cTn>
                              </p:par>
                            </p:childTnLst>
                          </p:cTn>
                        </p:par>
                        <p:par>
                          <p:cTn id="12" fill="hold" nodeType="afterGroup">
                            <p:stCondLst>
                              <p:cond delay="3000"/>
                            </p:stCondLst>
                            <p:childTnLst>
                              <p:par>
                                <p:cTn id="13" presetID="22" presetClass="entr" presetSubtype="8" fill="hold" grpId="0" nodeType="after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wipe(left)">
                                      <p:cBhvr>
                                        <p:cTn id="15" dur="1000"/>
                                        <p:tgtEl>
                                          <p:spTgt spid="4098"/>
                                        </p:tgtEl>
                                      </p:cBhvr>
                                    </p:animEffect>
                                  </p:childTnLst>
                                </p:cTn>
                              </p:par>
                            </p:childTnLst>
                          </p:cTn>
                        </p:par>
                        <p:par>
                          <p:cTn id="16" fill="hold" nodeType="afterGroup">
                            <p:stCondLst>
                              <p:cond delay="4000"/>
                            </p:stCondLst>
                            <p:childTnLst>
                              <p:par>
                                <p:cTn id="17" presetID="22" presetClass="entr" presetSubtype="8" fill="hold" grpId="0" nodeType="afterEffect">
                                  <p:stCondLst>
                                    <p:cond delay="0"/>
                                  </p:stCondLst>
                                  <p:childTnLst>
                                    <p:set>
                                      <p:cBhvr>
                                        <p:cTn id="18" dur="1" fill="hold">
                                          <p:stCondLst>
                                            <p:cond delay="0"/>
                                          </p:stCondLst>
                                        </p:cTn>
                                        <p:tgtEl>
                                          <p:spTgt spid="4099">
                                            <p:txEl>
                                              <p:pRg st="0" end="0"/>
                                            </p:txEl>
                                          </p:spTgt>
                                        </p:tgtEl>
                                        <p:attrNameLst>
                                          <p:attrName>style.visibility</p:attrName>
                                        </p:attrNameLst>
                                      </p:cBhvr>
                                      <p:to>
                                        <p:strVal val="visible"/>
                                      </p:to>
                                    </p:set>
                                    <p:animEffect transition="in" filter="wipe(left)">
                                      <p:cBhvr>
                                        <p:cTn id="19" dur="1000"/>
                                        <p:tgtEl>
                                          <p:spTgt spid="4099">
                                            <p:txEl>
                                              <p:pRg st="0" end="0"/>
                                            </p:txEl>
                                          </p:spTgt>
                                        </p:tgtEl>
                                      </p:cBhvr>
                                    </p:animEffect>
                                  </p:childTnLst>
                                </p:cTn>
                              </p:par>
                              <p:par>
                                <p:cTn id="20" presetID="21" presetClass="entr" presetSubtype="1"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heel(1)">
                                      <p:cBhvr>
                                        <p:cTn id="22" dur="2000"/>
                                        <p:tgtEl>
                                          <p:spTgt spid="3"/>
                                        </p:tgtEl>
                                      </p:cBhvr>
                                    </p:animEffect>
                                  </p:childTnLst>
                                </p:cTn>
                              </p:par>
                              <p:par>
                                <p:cTn id="23" presetID="21" presetClass="entr" presetSubtype="1"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2000"/>
                                        <p:tgtEl>
                                          <p:spTgt spid="5"/>
                                        </p:tgtEl>
                                      </p:cBhvr>
                                    </p:animEffect>
                                  </p:childTnLst>
                                </p:cTn>
                              </p:par>
                              <p:par>
                                <p:cTn id="26" presetID="21" presetClass="entr" presetSubtype="1"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heel(1)">
                                      <p:cBhvr>
                                        <p:cTn id="2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23" grpId="0" animBg="1"/>
      <p:bldP spid="4098" grpId="0"/>
      <p:bldP spid="4099" grpId="0" build="p">
        <p:tmplLst>
          <p:tmpl lvl="1">
            <p:tnLst>
              <p:par>
                <p:cTn presetID="22" presetClass="entr" presetSubtype="8" fill="hold" nodeType="afterEffect">
                  <p:stCondLst>
                    <p:cond delay="0"/>
                  </p:stCondLst>
                  <p:childTnLst>
                    <p:set>
                      <p:cBhvr>
                        <p:cTn dur="1" fill="hold">
                          <p:stCondLst>
                            <p:cond delay="0"/>
                          </p:stCondLst>
                        </p:cTn>
                        <p:tgtEl>
                          <p:spTgt spid="4099"/>
                        </p:tgtEl>
                        <p:attrNameLst>
                          <p:attrName>style.visibility</p:attrName>
                        </p:attrNameLst>
                      </p:cBhvr>
                      <p:to>
                        <p:strVal val="visible"/>
                      </p:to>
                    </p:set>
                    <p:animEffect transition="in" filter="wipe(left)">
                      <p:cBhvr>
                        <p:cTn dur="1000"/>
                        <p:tgtEl>
                          <p:spTgt spid="4099"/>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45A06B-6E80-41FC-A1E1-4C21A0F81741}" type="slidenum">
              <a:rPr lang="en-US"/>
              <a:pPr/>
              <a:t>‹Nr.›</a:t>
            </a:fld>
            <a:endParaRPr lang="en-US"/>
          </a:p>
        </p:txBody>
      </p:sp>
    </p:spTree>
    <p:extLst>
      <p:ext uri="{BB962C8B-B14F-4D97-AF65-F5344CB8AC3E}">
        <p14:creationId xmlns:p14="http://schemas.microsoft.com/office/powerpoint/2010/main" val="3431346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080000"/>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190500"/>
            <a:ext cx="6019800" cy="5080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B477EB6-1DD1-4B10-A21F-858CFE7344B6}" type="slidenum">
              <a:rPr lang="en-US"/>
              <a:pPr/>
              <a:t>‹Nr.›</a:t>
            </a:fld>
            <a:endParaRPr lang="en-US"/>
          </a:p>
        </p:txBody>
      </p:sp>
    </p:spTree>
    <p:extLst>
      <p:ext uri="{BB962C8B-B14F-4D97-AF65-F5344CB8AC3E}">
        <p14:creationId xmlns:p14="http://schemas.microsoft.com/office/powerpoint/2010/main" val="4118124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1"/>
            <a:ext cx="8229600" cy="723636"/>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457200" y="1079500"/>
            <a:ext cx="8229600" cy="4191000"/>
          </a:xfrm>
        </p:spPr>
        <p:txBody>
          <a:bodyPr/>
          <a:lstStyle/>
          <a:p>
            <a:r>
              <a:rPr lang="en-US" smtClean="0"/>
              <a:t>Click icon to add table</a:t>
            </a:r>
            <a:endParaRPr lang="el-GR"/>
          </a:p>
        </p:txBody>
      </p:sp>
      <p:sp>
        <p:nvSpPr>
          <p:cNvPr id="4" name="Date Placeholder 3"/>
          <p:cNvSpPr>
            <a:spLocks noGrp="1"/>
          </p:cNvSpPr>
          <p:nvPr>
            <p:ph type="dt" sz="half" idx="10"/>
          </p:nvPr>
        </p:nvSpPr>
        <p:spPr>
          <a:xfrm>
            <a:off x="457200" y="5447771"/>
            <a:ext cx="2133600" cy="203729"/>
          </a:xfrm>
        </p:spPr>
        <p:txBody>
          <a:bodyPr/>
          <a:lstStyle>
            <a:lvl1pPr>
              <a:defRPr/>
            </a:lvl1pPr>
          </a:lstStyle>
          <a:p>
            <a:endParaRPr lang="en-US"/>
          </a:p>
        </p:txBody>
      </p:sp>
      <p:sp>
        <p:nvSpPr>
          <p:cNvPr id="5" name="Footer Placeholder 4"/>
          <p:cNvSpPr>
            <a:spLocks noGrp="1"/>
          </p:cNvSpPr>
          <p:nvPr>
            <p:ph type="ftr" sz="quarter" idx="11"/>
          </p:nvPr>
        </p:nvSpPr>
        <p:spPr>
          <a:xfrm>
            <a:off x="3124200" y="5447771"/>
            <a:ext cx="2895600" cy="203729"/>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5447771"/>
            <a:ext cx="2133600" cy="203729"/>
          </a:xfrm>
        </p:spPr>
        <p:txBody>
          <a:bodyPr/>
          <a:lstStyle>
            <a:lvl1pPr>
              <a:defRPr/>
            </a:lvl1pPr>
          </a:lstStyle>
          <a:p>
            <a:fld id="{85F8BB14-D485-4E6F-9C3A-E2D6054484E9}" type="slidenum">
              <a:rPr lang="en-US"/>
              <a:pPr/>
              <a:t>‹Nr.›</a:t>
            </a:fld>
            <a:endParaRPr lang="en-US"/>
          </a:p>
        </p:txBody>
      </p:sp>
    </p:spTree>
    <p:extLst>
      <p:ext uri="{BB962C8B-B14F-4D97-AF65-F5344CB8AC3E}">
        <p14:creationId xmlns:p14="http://schemas.microsoft.com/office/powerpoint/2010/main" val="6072678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solidFill>
                  <a:schemeClr val="accent5">
                    <a:lumMod val="50000"/>
                  </a:schemeClr>
                </a:solidFill>
              </a:defRPr>
            </a:lvl1pPr>
          </a:lstStyle>
          <a:p>
            <a:r>
              <a:rPr lang="en-US" dirty="0" smtClean="0"/>
              <a:t>Click to edit Master title style</a:t>
            </a:r>
            <a:endParaRPr lang="el-GR" dirty="0"/>
          </a:p>
        </p:txBody>
      </p:sp>
      <p:sp>
        <p:nvSpPr>
          <p:cNvPr id="3" name="Content Placeholder 2"/>
          <p:cNvSpPr>
            <a:spLocks noGrp="1"/>
          </p:cNvSpPr>
          <p:nvPr>
            <p:ph idx="1"/>
          </p:nvPr>
        </p:nvSpPr>
        <p:spPr/>
        <p:txBody>
          <a:bodyPr/>
          <a:lstStyle>
            <a:lvl1pPr marL="342900" indent="-342900">
              <a:buFontTx/>
              <a:buBlip>
                <a:blip r:embed="rId2"/>
              </a:buBlip>
              <a:defRPr sz="2400">
                <a:solidFill>
                  <a:schemeClr val="accent5">
                    <a:lumMod val="50000"/>
                  </a:schemeClr>
                </a:solidFill>
              </a:defRPr>
            </a:lvl1pPr>
            <a:lvl2pPr marL="742950" indent="-285750">
              <a:buFontTx/>
              <a:buBlip>
                <a:blip r:embed="rId2"/>
              </a:buBlip>
              <a:defRPr sz="2000">
                <a:solidFill>
                  <a:schemeClr val="accent5">
                    <a:lumMod val="50000"/>
                  </a:schemeClr>
                </a:solidFill>
              </a:defRPr>
            </a:lvl2pPr>
            <a:lvl3pPr marL="1143000" indent="-228600">
              <a:buFontTx/>
              <a:buBlip>
                <a:blip r:embed="rId2"/>
              </a:buBlip>
              <a:defRPr sz="1800">
                <a:solidFill>
                  <a:schemeClr val="accent5">
                    <a:lumMod val="50000"/>
                  </a:schemeClr>
                </a:solidFill>
              </a:defRPr>
            </a:lvl3pPr>
            <a:lvl4pPr marL="1600200" indent="-228600">
              <a:buFontTx/>
              <a:buBlip>
                <a:blip r:embed="rId2"/>
              </a:buBlip>
              <a:defRPr sz="1600">
                <a:solidFill>
                  <a:schemeClr val="accent5">
                    <a:lumMod val="50000"/>
                  </a:schemeClr>
                </a:solidFill>
              </a:defRPr>
            </a:lvl4pPr>
            <a:lvl5pPr marL="2057400" indent="-228600">
              <a:buFontTx/>
              <a:buBlip>
                <a:blip r:embed="rId2"/>
              </a:buBlip>
              <a:defRPr sz="1400">
                <a:solidFill>
                  <a:schemeClr val="accent5">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D03248D-CAC9-4494-B522-9E70704E2F20}" type="slidenum">
              <a:rPr lang="en-US"/>
              <a:pPr/>
              <a:t>‹Nr.›</a:t>
            </a:fld>
            <a:endParaRPr lang="en-US"/>
          </a:p>
        </p:txBody>
      </p:sp>
    </p:spTree>
    <p:extLst>
      <p:ext uri="{BB962C8B-B14F-4D97-AF65-F5344CB8AC3E}">
        <p14:creationId xmlns:p14="http://schemas.microsoft.com/office/powerpoint/2010/main" val="650587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2"/>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6EF5F0-932E-47CB-8A97-D6789FA0FB51}" type="slidenum">
              <a:rPr lang="en-US"/>
              <a:pPr/>
              <a:t>‹Nr.›</a:t>
            </a:fld>
            <a:endParaRPr lang="en-US"/>
          </a:p>
        </p:txBody>
      </p:sp>
    </p:spTree>
    <p:extLst>
      <p:ext uri="{BB962C8B-B14F-4D97-AF65-F5344CB8AC3E}">
        <p14:creationId xmlns:p14="http://schemas.microsoft.com/office/powerpoint/2010/main" val="230422252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l-GR" dirty="0"/>
          </a:p>
        </p:txBody>
      </p:sp>
      <p:sp>
        <p:nvSpPr>
          <p:cNvPr id="3" name="Content Placeholder 2"/>
          <p:cNvSpPr>
            <a:spLocks noGrp="1"/>
          </p:cNvSpPr>
          <p:nvPr>
            <p:ph sz="half" idx="1"/>
          </p:nvPr>
        </p:nvSpPr>
        <p:spPr>
          <a:xfrm>
            <a:off x="457200" y="10795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079500"/>
            <a:ext cx="40386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51551FB-71DF-4B88-9366-C535D5F78328}" type="slidenum">
              <a:rPr lang="en-US"/>
              <a:pPr/>
              <a:t>‹Nr.›</a:t>
            </a:fld>
            <a:endParaRPr lang="en-US"/>
          </a:p>
        </p:txBody>
      </p:sp>
    </p:spTree>
    <p:extLst>
      <p:ext uri="{BB962C8B-B14F-4D97-AF65-F5344CB8AC3E}">
        <p14:creationId xmlns:p14="http://schemas.microsoft.com/office/powerpoint/2010/main" val="19431949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6"/>
            <a:ext cx="8229600" cy="9525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95E5585-11F5-41C0-92C7-27C1138D66EF}" type="slidenum">
              <a:rPr lang="en-US"/>
              <a:pPr/>
              <a:t>‹Nr.›</a:t>
            </a:fld>
            <a:endParaRPr lang="en-US"/>
          </a:p>
        </p:txBody>
      </p:sp>
    </p:spTree>
    <p:extLst>
      <p:ext uri="{BB962C8B-B14F-4D97-AF65-F5344CB8AC3E}">
        <p14:creationId xmlns:p14="http://schemas.microsoft.com/office/powerpoint/2010/main" val="22882744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B5963E2-492C-42D8-95F9-C797B0978C1C}" type="slidenum">
              <a:rPr lang="en-US"/>
              <a:pPr/>
              <a:t>‹Nr.›</a:t>
            </a:fld>
            <a:endParaRPr lang="en-US"/>
          </a:p>
        </p:txBody>
      </p:sp>
    </p:spTree>
    <p:extLst>
      <p:ext uri="{BB962C8B-B14F-4D97-AF65-F5344CB8AC3E}">
        <p14:creationId xmlns:p14="http://schemas.microsoft.com/office/powerpoint/2010/main" val="974988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E3BCB87-6DF9-42FC-910E-2A6CCED12956}" type="slidenum">
              <a:rPr lang="en-US"/>
              <a:pPr/>
              <a:t>‹Nr.›</a:t>
            </a:fld>
            <a:endParaRPr lang="en-US"/>
          </a:p>
        </p:txBody>
      </p:sp>
    </p:spTree>
    <p:extLst>
      <p:ext uri="{BB962C8B-B14F-4D97-AF65-F5344CB8AC3E}">
        <p14:creationId xmlns:p14="http://schemas.microsoft.com/office/powerpoint/2010/main" val="35450950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6"/>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F210ACD-69A2-4DD1-A8AF-6F283B57D421}" type="slidenum">
              <a:rPr lang="en-US"/>
              <a:pPr/>
              <a:t>‹Nr.›</a:t>
            </a:fld>
            <a:endParaRPr lang="en-US"/>
          </a:p>
        </p:txBody>
      </p:sp>
    </p:spTree>
    <p:extLst>
      <p:ext uri="{BB962C8B-B14F-4D97-AF65-F5344CB8AC3E}">
        <p14:creationId xmlns:p14="http://schemas.microsoft.com/office/powerpoint/2010/main" val="1626718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161F4D2-F2C4-43C5-9F30-0F0D3E9937FD}" type="slidenum">
              <a:rPr lang="en-US"/>
              <a:pPr/>
              <a:t>‹Nr.›</a:t>
            </a:fld>
            <a:endParaRPr lang="en-US"/>
          </a:p>
        </p:txBody>
      </p:sp>
    </p:spTree>
    <p:extLst>
      <p:ext uri="{BB962C8B-B14F-4D97-AF65-F5344CB8AC3E}">
        <p14:creationId xmlns:p14="http://schemas.microsoft.com/office/powerpoint/2010/main" val="799981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p:cNvSpPr>
            <a:spLocks noChangeArrowheads="1"/>
          </p:cNvSpPr>
          <p:nvPr userDrawn="1"/>
        </p:nvSpPr>
        <p:spPr bwMode="gray">
          <a:xfrm rot="5400000" flipH="1">
            <a:off x="5829299" y="2400301"/>
            <a:ext cx="5715002" cy="914400"/>
          </a:xfrm>
          <a:prstGeom prst="rect">
            <a:avLst/>
          </a:prstGeom>
          <a:gradFill rotWithShape="1">
            <a:gsLst>
              <a:gs pos="0">
                <a:schemeClr val="accent1"/>
              </a:gs>
              <a:gs pos="100000">
                <a:schemeClr val="accent1">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041" name="Rectangle 17"/>
          <p:cNvSpPr>
            <a:spLocks noChangeArrowheads="1"/>
          </p:cNvSpPr>
          <p:nvPr/>
        </p:nvSpPr>
        <p:spPr bwMode="gray">
          <a:xfrm rot="16200000">
            <a:off x="-2400302" y="2400300"/>
            <a:ext cx="5715002" cy="914400"/>
          </a:xfrm>
          <a:prstGeom prst="rect">
            <a:avLst/>
          </a:prstGeom>
          <a:gradFill rotWithShape="1">
            <a:gsLst>
              <a:gs pos="0">
                <a:schemeClr val="accent1"/>
              </a:gs>
              <a:gs pos="100000">
                <a:schemeClr val="accent1">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1027" name="Rectangle 3"/>
          <p:cNvSpPr>
            <a:spLocks noGrp="1" noChangeArrowheads="1"/>
          </p:cNvSpPr>
          <p:nvPr>
            <p:ph type="body" idx="1"/>
          </p:nvPr>
        </p:nvSpPr>
        <p:spPr bwMode="auto">
          <a:xfrm>
            <a:off x="457200" y="1079500"/>
            <a:ext cx="8229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5447771"/>
            <a:ext cx="2133600" cy="203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bg1"/>
                </a:solidFill>
              </a:defRPr>
            </a:lvl1pPr>
          </a:lstStyle>
          <a:p>
            <a:endParaRPr lang="en-US"/>
          </a:p>
        </p:txBody>
      </p:sp>
      <p:sp>
        <p:nvSpPr>
          <p:cNvPr id="1029" name="Rectangle 5"/>
          <p:cNvSpPr>
            <a:spLocks noGrp="1" noChangeArrowheads="1"/>
          </p:cNvSpPr>
          <p:nvPr>
            <p:ph type="ftr" sz="quarter" idx="3"/>
          </p:nvPr>
        </p:nvSpPr>
        <p:spPr bwMode="auto">
          <a:xfrm>
            <a:off x="3124200" y="5447771"/>
            <a:ext cx="2895600" cy="203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chemeClr val="bg1"/>
                </a:solidFill>
              </a:defRPr>
            </a:lvl1pPr>
          </a:lstStyle>
          <a:p>
            <a:endParaRPr lang="en-US"/>
          </a:p>
        </p:txBody>
      </p:sp>
      <p:sp>
        <p:nvSpPr>
          <p:cNvPr id="1030" name="Rectangle 6"/>
          <p:cNvSpPr>
            <a:spLocks noGrp="1" noChangeArrowheads="1"/>
          </p:cNvSpPr>
          <p:nvPr>
            <p:ph type="sldNum" sz="quarter" idx="4"/>
          </p:nvPr>
        </p:nvSpPr>
        <p:spPr bwMode="auto">
          <a:xfrm>
            <a:off x="6553200" y="5447771"/>
            <a:ext cx="2133600" cy="203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bg1"/>
                </a:solidFill>
              </a:defRPr>
            </a:lvl1pPr>
          </a:lstStyle>
          <a:p>
            <a:fld id="{014DF421-E52F-4D2E-B0A1-DCDCEFB582D4}" type="slidenum">
              <a:rPr lang="en-US"/>
              <a:pPr/>
              <a:t>‹Nr.›</a:t>
            </a:fld>
            <a:endParaRPr lang="en-US"/>
          </a:p>
        </p:txBody>
      </p:sp>
      <p:pic>
        <p:nvPicPr>
          <p:cNvPr id="1039" name="Picture 15" descr="artplus_nature_naturalcity42_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26388" y="5278438"/>
            <a:ext cx="1370012" cy="436562"/>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190501"/>
            <a:ext cx="8229600" cy="723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pic>
        <p:nvPicPr>
          <p:cNvPr id="19" name="Picture 1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2245" y="1327549"/>
            <a:ext cx="587920" cy="587920"/>
          </a:xfrm>
          <a:prstGeom prst="ellipse">
            <a:avLst/>
          </a:prstGeom>
          <a:ln>
            <a:noFill/>
          </a:ln>
          <a:effectLst>
            <a:softEdge rad="112500"/>
          </a:effectLst>
        </p:spPr>
      </p:pic>
      <p:pic>
        <p:nvPicPr>
          <p:cNvPr id="20" name="Picture 19"/>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68778" y="673814"/>
            <a:ext cx="587920" cy="587920"/>
          </a:xfrm>
          <a:prstGeom prst="ellipse">
            <a:avLst/>
          </a:prstGeom>
          <a:ln>
            <a:noFill/>
          </a:ln>
          <a:effectLst>
            <a:softEdge rad="112500"/>
          </a:effectLst>
        </p:spPr>
      </p:pic>
      <p:pic>
        <p:nvPicPr>
          <p:cNvPr id="21" name="Picture 20"/>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2764" y="96580"/>
            <a:ext cx="652055" cy="434920"/>
          </a:xfrm>
          <a:prstGeom prst="ellipse">
            <a:avLst/>
          </a:prstGeom>
          <a:ln>
            <a:noFill/>
          </a:ln>
          <a:effectLst>
            <a:softEdge rad="112500"/>
          </a:effectLst>
        </p:spPr>
      </p:pic>
      <p:pic>
        <p:nvPicPr>
          <p:cNvPr id="23" name="Picture 22"/>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164000" y="2"/>
            <a:ext cx="1980000" cy="609611"/>
          </a:xfrm>
          <a:prstGeom prst="rect">
            <a:avLst/>
          </a:prstGeom>
        </p:spPr>
      </p:pic>
      <p:pic>
        <p:nvPicPr>
          <p:cNvPr id="15" name="Picture 2"/>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7329356" y="5255543"/>
            <a:ext cx="1800488" cy="43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039"/>
                                        </p:tgtEl>
                                        <p:attrNameLst>
                                          <p:attrName>style.visibility</p:attrName>
                                        </p:attrNameLst>
                                      </p:cBhvr>
                                      <p:to>
                                        <p:strVal val="visible"/>
                                      </p:to>
                                    </p:set>
                                    <p:animEffect transition="in" filter="wipe(down)">
                                      <p:cBhvr>
                                        <p:cTn id="7" dur="1000"/>
                                        <p:tgtEl>
                                          <p:spTgt spid="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1" fontAlgn="base" hangingPunct="1">
        <a:spcBef>
          <a:spcPct val="0"/>
        </a:spcBef>
        <a:spcAft>
          <a:spcPct val="0"/>
        </a:spcAft>
        <a:defRPr sz="3000" b="1" i="1">
          <a:solidFill>
            <a:schemeClr val="accent5">
              <a:lumMod val="50000"/>
            </a:schemeClr>
          </a:solidFill>
          <a:latin typeface="+mj-lt"/>
          <a:ea typeface="+mj-ea"/>
          <a:cs typeface="+mj-cs"/>
        </a:defRPr>
      </a:lvl1pPr>
      <a:lvl2pPr algn="ctr" rtl="0" eaLnBrk="1" fontAlgn="base" hangingPunct="1">
        <a:spcBef>
          <a:spcPct val="0"/>
        </a:spcBef>
        <a:spcAft>
          <a:spcPct val="0"/>
        </a:spcAft>
        <a:defRPr sz="4200" b="1" i="1">
          <a:solidFill>
            <a:schemeClr val="tx1"/>
          </a:solidFill>
          <a:latin typeface="Arial" charset="0"/>
        </a:defRPr>
      </a:lvl2pPr>
      <a:lvl3pPr algn="ctr" rtl="0" eaLnBrk="1" fontAlgn="base" hangingPunct="1">
        <a:spcBef>
          <a:spcPct val="0"/>
        </a:spcBef>
        <a:spcAft>
          <a:spcPct val="0"/>
        </a:spcAft>
        <a:defRPr sz="4200" b="1" i="1">
          <a:solidFill>
            <a:schemeClr val="tx1"/>
          </a:solidFill>
          <a:latin typeface="Arial" charset="0"/>
        </a:defRPr>
      </a:lvl3pPr>
      <a:lvl4pPr algn="ctr" rtl="0" eaLnBrk="1" fontAlgn="base" hangingPunct="1">
        <a:spcBef>
          <a:spcPct val="0"/>
        </a:spcBef>
        <a:spcAft>
          <a:spcPct val="0"/>
        </a:spcAft>
        <a:defRPr sz="4200" b="1" i="1">
          <a:solidFill>
            <a:schemeClr val="tx1"/>
          </a:solidFill>
          <a:latin typeface="Arial" charset="0"/>
        </a:defRPr>
      </a:lvl4pPr>
      <a:lvl5pPr algn="ctr" rtl="0" eaLnBrk="1" fontAlgn="base" hangingPunct="1">
        <a:spcBef>
          <a:spcPct val="0"/>
        </a:spcBef>
        <a:spcAft>
          <a:spcPct val="0"/>
        </a:spcAft>
        <a:defRPr sz="4200" b="1" i="1">
          <a:solidFill>
            <a:schemeClr val="tx1"/>
          </a:solidFill>
          <a:latin typeface="Arial" charset="0"/>
        </a:defRPr>
      </a:lvl5pPr>
      <a:lvl6pPr marL="457200" algn="ctr" rtl="0" eaLnBrk="1" fontAlgn="base" hangingPunct="1">
        <a:spcBef>
          <a:spcPct val="0"/>
        </a:spcBef>
        <a:spcAft>
          <a:spcPct val="0"/>
        </a:spcAft>
        <a:defRPr sz="4200" b="1" i="1">
          <a:solidFill>
            <a:schemeClr val="tx1"/>
          </a:solidFill>
          <a:latin typeface="Arial" charset="0"/>
        </a:defRPr>
      </a:lvl6pPr>
      <a:lvl7pPr marL="914400" algn="ctr" rtl="0" eaLnBrk="1" fontAlgn="base" hangingPunct="1">
        <a:spcBef>
          <a:spcPct val="0"/>
        </a:spcBef>
        <a:spcAft>
          <a:spcPct val="0"/>
        </a:spcAft>
        <a:defRPr sz="4200" b="1" i="1">
          <a:solidFill>
            <a:schemeClr val="tx1"/>
          </a:solidFill>
          <a:latin typeface="Arial" charset="0"/>
        </a:defRPr>
      </a:lvl7pPr>
      <a:lvl8pPr marL="1371600" algn="ctr" rtl="0" eaLnBrk="1" fontAlgn="base" hangingPunct="1">
        <a:spcBef>
          <a:spcPct val="0"/>
        </a:spcBef>
        <a:spcAft>
          <a:spcPct val="0"/>
        </a:spcAft>
        <a:defRPr sz="4200" b="1" i="1">
          <a:solidFill>
            <a:schemeClr val="tx1"/>
          </a:solidFill>
          <a:latin typeface="Arial" charset="0"/>
        </a:defRPr>
      </a:lvl8pPr>
      <a:lvl9pPr marL="1828800" algn="ctr" rtl="0" eaLnBrk="1" fontAlgn="base" hangingPunct="1">
        <a:spcBef>
          <a:spcPct val="0"/>
        </a:spcBef>
        <a:spcAft>
          <a:spcPct val="0"/>
        </a:spcAft>
        <a:defRPr sz="4200" b="1" i="1">
          <a:solidFill>
            <a:schemeClr val="tx1"/>
          </a:solidFill>
          <a:latin typeface="Arial" charset="0"/>
        </a:defRPr>
      </a:lvl9pPr>
    </p:titleStyle>
    <p:bodyStyle>
      <a:lvl1pPr marL="342900" indent="-342900" algn="l" rtl="0" eaLnBrk="1" fontAlgn="base" hangingPunct="1">
        <a:spcBef>
          <a:spcPct val="20000"/>
        </a:spcBef>
        <a:spcAft>
          <a:spcPct val="0"/>
        </a:spcAft>
        <a:buClr>
          <a:schemeClr val="folHlink"/>
        </a:buClr>
        <a:buFontTx/>
        <a:buBlip>
          <a:blip r:embed="rId20"/>
        </a:buBlip>
        <a:defRPr sz="2400">
          <a:solidFill>
            <a:schemeClr val="accent5">
              <a:lumMod val="50000"/>
            </a:schemeClr>
          </a:solidFill>
          <a:latin typeface="+mn-lt"/>
          <a:ea typeface="+mn-ea"/>
          <a:cs typeface="+mn-cs"/>
        </a:defRPr>
      </a:lvl1pPr>
      <a:lvl2pPr marL="742950" indent="-285750" algn="l" rtl="0" eaLnBrk="1" fontAlgn="base" hangingPunct="1">
        <a:spcBef>
          <a:spcPct val="20000"/>
        </a:spcBef>
        <a:spcAft>
          <a:spcPct val="0"/>
        </a:spcAft>
        <a:buClr>
          <a:schemeClr val="tx2"/>
        </a:buClr>
        <a:buFontTx/>
        <a:buBlip>
          <a:blip r:embed="rId20"/>
        </a:buBlip>
        <a:defRPr sz="2200">
          <a:solidFill>
            <a:schemeClr val="accent5">
              <a:lumMod val="50000"/>
            </a:schemeClr>
          </a:solidFill>
          <a:latin typeface="+mn-lt"/>
        </a:defRPr>
      </a:lvl2pPr>
      <a:lvl3pPr marL="1143000" indent="-228600" algn="l" rtl="0" eaLnBrk="1" fontAlgn="base" hangingPunct="1">
        <a:spcBef>
          <a:spcPct val="20000"/>
        </a:spcBef>
        <a:spcAft>
          <a:spcPct val="0"/>
        </a:spcAft>
        <a:buFontTx/>
        <a:buBlip>
          <a:blip r:embed="rId20"/>
        </a:buBlip>
        <a:defRPr sz="2000">
          <a:solidFill>
            <a:schemeClr val="accent5">
              <a:lumMod val="50000"/>
            </a:schemeClr>
          </a:solidFill>
          <a:latin typeface="+mn-lt"/>
        </a:defRPr>
      </a:lvl3pPr>
      <a:lvl4pPr marL="1600200" indent="-228600" algn="l" rtl="0" eaLnBrk="1" fontAlgn="base" hangingPunct="1">
        <a:spcBef>
          <a:spcPct val="20000"/>
        </a:spcBef>
        <a:spcAft>
          <a:spcPct val="0"/>
        </a:spcAft>
        <a:buFontTx/>
        <a:buBlip>
          <a:blip r:embed="rId20"/>
        </a:buBlip>
        <a:defRPr sz="1800">
          <a:solidFill>
            <a:schemeClr val="accent5">
              <a:lumMod val="50000"/>
            </a:schemeClr>
          </a:solidFill>
          <a:latin typeface="+mn-lt"/>
        </a:defRPr>
      </a:lvl4pPr>
      <a:lvl5pPr marL="2057400" indent="-228600" algn="l" rtl="0" eaLnBrk="1" fontAlgn="base" hangingPunct="1">
        <a:spcBef>
          <a:spcPct val="20000"/>
        </a:spcBef>
        <a:spcAft>
          <a:spcPct val="0"/>
        </a:spcAft>
        <a:buFontTx/>
        <a:buBlip>
          <a:blip r:embed="rId20"/>
        </a:buBlip>
        <a:defRPr sz="1600">
          <a:solidFill>
            <a:schemeClr val="accent5">
              <a:lumMod val="50000"/>
            </a:schemeClr>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courses.emphasyscentre.com/" TargetMode="External"/><Relationship Id="rId2" Type="http://schemas.openxmlformats.org/officeDocument/2006/relationships/hyperlink" Target="http://www.emphasyscentre.com/" TargetMode="Externa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23528" y="4153644"/>
            <a:ext cx="8496944" cy="952500"/>
          </a:xfrm>
        </p:spPr>
        <p:txBody>
          <a:bodyPr/>
          <a:lstStyle/>
          <a:p>
            <a:r>
              <a:rPr lang="en-US" sz="1600" dirty="0" smtClean="0">
                <a:solidFill>
                  <a:srgbClr val="99CCFF"/>
                </a:solidFill>
              </a:rPr>
              <a:t>Intellectual Output 1: </a:t>
            </a:r>
            <a:r>
              <a:rPr lang="en-US" sz="1600" dirty="0"/>
              <a:t>Comparative Study Analysis Report: Preventing Early School Leaving through the recognition and validation of non-formal learning within formal education: from theory to practice</a:t>
            </a:r>
            <a:endParaRPr lang="en-US" sz="1600" dirty="0">
              <a:solidFill>
                <a:srgbClr val="99CCFF"/>
              </a:solidFill>
            </a:endParaRPr>
          </a:p>
        </p:txBody>
      </p:sp>
      <p:sp>
        <p:nvSpPr>
          <p:cNvPr id="6" name="Rectangle 5"/>
          <p:cNvSpPr/>
          <p:nvPr/>
        </p:nvSpPr>
        <p:spPr>
          <a:xfrm>
            <a:off x="5724128" y="4888786"/>
            <a:ext cx="3216420" cy="707886"/>
          </a:xfrm>
          <a:prstGeom prst="rect">
            <a:avLst/>
          </a:prstGeom>
        </p:spPr>
        <p:txBody>
          <a:bodyPr wrap="square">
            <a:spAutoFit/>
          </a:bodyPr>
          <a:lstStyle/>
          <a:p>
            <a:r>
              <a:rPr lang="en-US" sz="800" dirty="0" smtClean="0"/>
              <a:t>This </a:t>
            </a:r>
            <a:r>
              <a:rPr lang="en-US" sz="800" dirty="0"/>
              <a:t>project has been funded with support from the European Commission. This communication reflects the views only of the author, and the Commission cannot be held responsible for any use which may be made of the information contained therein. Submission Number: </a:t>
            </a:r>
            <a:r>
              <a:rPr lang="ro-RO" sz="800" dirty="0"/>
              <a:t>NI-2014-1-DE03-KA201-001570</a:t>
            </a:r>
            <a:endParaRPr lang="el-GR" sz="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8790" y="4957553"/>
            <a:ext cx="1937042" cy="570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 1 - </a:t>
            </a:r>
            <a:r>
              <a:rPr lang="en-US" dirty="0" smtClean="0"/>
              <a:t>Conclusions (2)</a:t>
            </a:r>
            <a:endParaRPr lang="el-GR" dirty="0"/>
          </a:p>
        </p:txBody>
      </p:sp>
      <p:sp>
        <p:nvSpPr>
          <p:cNvPr id="3" name="Content Placeholder 2"/>
          <p:cNvSpPr>
            <a:spLocks noGrp="1"/>
          </p:cNvSpPr>
          <p:nvPr>
            <p:ph idx="1"/>
          </p:nvPr>
        </p:nvSpPr>
        <p:spPr/>
        <p:txBody>
          <a:bodyPr/>
          <a:lstStyle/>
          <a:p>
            <a:pPr lvl="0"/>
            <a:r>
              <a:rPr lang="en-US" b="1" dirty="0"/>
              <a:t>The benefits of the introduction of validation of non-formal learning in schools are</a:t>
            </a:r>
            <a:r>
              <a:rPr lang="en-US" dirty="0"/>
              <a:t>: increased motivation for students to come to school and to study harder, better image for the students at risk, assist students to complete schooling and better relationship between students and teachers. </a:t>
            </a:r>
            <a:endParaRPr lang="el-GR" dirty="0"/>
          </a:p>
          <a:p>
            <a:pPr lvl="0"/>
            <a:r>
              <a:rPr lang="en-US" b="1" dirty="0"/>
              <a:t>The measures taken by teachers to prevent ESL are</a:t>
            </a:r>
            <a:r>
              <a:rPr lang="en-US" dirty="0"/>
              <a:t>: student and family counseling, close communication with students and their families, increase motivation of students and differentiation with regards to students’ assessment so that they do not face school failure.</a:t>
            </a:r>
            <a:endParaRPr lang="el-GR" dirty="0"/>
          </a:p>
          <a:p>
            <a:endParaRPr lang="el-GR" dirty="0"/>
          </a:p>
        </p:txBody>
      </p:sp>
    </p:spTree>
    <p:extLst>
      <p:ext uri="{BB962C8B-B14F-4D97-AF65-F5344CB8AC3E}">
        <p14:creationId xmlns:p14="http://schemas.microsoft.com/office/powerpoint/2010/main" val="3452120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 1 - Conclusions </a:t>
            </a:r>
            <a:r>
              <a:rPr lang="en-US" dirty="0" smtClean="0"/>
              <a:t>(3)</a:t>
            </a:r>
            <a:endParaRPr lang="el-GR" dirty="0"/>
          </a:p>
        </p:txBody>
      </p:sp>
      <p:sp>
        <p:nvSpPr>
          <p:cNvPr id="3" name="Content Placeholder 2"/>
          <p:cNvSpPr>
            <a:spLocks noGrp="1"/>
          </p:cNvSpPr>
          <p:nvPr>
            <p:ph idx="1"/>
          </p:nvPr>
        </p:nvSpPr>
        <p:spPr/>
        <p:txBody>
          <a:bodyPr/>
          <a:lstStyle/>
          <a:p>
            <a:pPr lvl="0"/>
            <a:r>
              <a:rPr lang="en-US" sz="2000" b="1" dirty="0"/>
              <a:t>The problems identified within the educational system that influence students to leave school early</a:t>
            </a:r>
            <a:r>
              <a:rPr lang="en-US" sz="2000" dirty="0"/>
              <a:t>: overcrowded classrooms with large number of students, unavailability of support teachers in the classroom to offer additional help to students in need, limited financial resources, too many subjects in the national curriculum and inadequacy of formal assessment to record other types of learning other than the subjects taught at school.</a:t>
            </a:r>
            <a:endParaRPr lang="el-GR" sz="2000" dirty="0"/>
          </a:p>
          <a:p>
            <a:pPr lvl="0"/>
            <a:r>
              <a:rPr lang="en-US" sz="2000" b="1" dirty="0"/>
              <a:t>The problems identified within formal schooling that influence students to leave school early</a:t>
            </a:r>
            <a:r>
              <a:rPr lang="en-US" sz="2000" dirty="0"/>
              <a:t>: school assessment focuses on knowledge, teaching is theoretical with limited practical work due to time available, inappropriate communication channels, too many subjects and too much subject matter to cover.</a:t>
            </a:r>
            <a:endParaRPr lang="el-GR" sz="2000" dirty="0"/>
          </a:p>
          <a:p>
            <a:endParaRPr lang="el-GR" dirty="0"/>
          </a:p>
        </p:txBody>
      </p:sp>
    </p:spTree>
    <p:extLst>
      <p:ext uri="{BB962C8B-B14F-4D97-AF65-F5344CB8AC3E}">
        <p14:creationId xmlns:p14="http://schemas.microsoft.com/office/powerpoint/2010/main" val="2195149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7680"/>
            <a:ext cx="8229600" cy="723636"/>
          </a:xfrm>
        </p:spPr>
        <p:txBody>
          <a:bodyPr/>
          <a:lstStyle/>
          <a:p>
            <a:pPr lvl="0"/>
            <a:r>
              <a:rPr lang="en-US" sz="2400" dirty="0"/>
              <a:t>The way the validation of non-formal learning can be introduced into the school procedures are: </a:t>
            </a:r>
            <a:r>
              <a:rPr lang="el-GR" sz="2400" dirty="0"/>
              <a:t/>
            </a:r>
            <a:br>
              <a:rPr lang="el-GR" sz="2400" dirty="0"/>
            </a:br>
            <a:endParaRPr lang="el-GR" sz="2400" dirty="0"/>
          </a:p>
        </p:txBody>
      </p:sp>
      <p:sp>
        <p:nvSpPr>
          <p:cNvPr id="3" name="Content Placeholder 2"/>
          <p:cNvSpPr>
            <a:spLocks noGrp="1"/>
          </p:cNvSpPr>
          <p:nvPr>
            <p:ph idx="1"/>
          </p:nvPr>
        </p:nvSpPr>
        <p:spPr/>
        <p:txBody>
          <a:bodyPr/>
          <a:lstStyle/>
          <a:p>
            <a:pPr lvl="0"/>
            <a:r>
              <a:rPr lang="en-US" sz="2200" dirty="0" smtClean="0"/>
              <a:t>in </a:t>
            </a:r>
            <a:r>
              <a:rPr lang="en-US" sz="2200" dirty="0"/>
              <a:t>the form of additional evaluation through a certificate to be added to students’ portfolio which encourages the official recognition of students’ extra-curricular involvement and learning. Students will have to be asked for official proof of the acquisition of the non-formal learning acquired.</a:t>
            </a:r>
            <a:endParaRPr lang="el-GR" sz="2200" dirty="0"/>
          </a:p>
          <a:p>
            <a:pPr lvl="0"/>
            <a:r>
              <a:rPr lang="en-US" sz="2200" dirty="0"/>
              <a:t>in the form of partial evaluation, through credits which students can obtain and then be added on their overall assessment.</a:t>
            </a:r>
            <a:endParaRPr lang="el-GR" sz="2200" dirty="0"/>
          </a:p>
          <a:p>
            <a:pPr lvl="0"/>
            <a:r>
              <a:rPr lang="en-US" sz="2200" dirty="0"/>
              <a:t>in the form of internal evaluation within each school where students’ will be asked to perform in order to show their acquisition of skills and knowledge.</a:t>
            </a:r>
            <a:endParaRPr lang="el-GR" sz="2200" dirty="0"/>
          </a:p>
          <a:p>
            <a:endParaRPr lang="el-GR" dirty="0"/>
          </a:p>
        </p:txBody>
      </p:sp>
    </p:spTree>
    <p:extLst>
      <p:ext uri="{BB962C8B-B14F-4D97-AF65-F5344CB8AC3E}">
        <p14:creationId xmlns:p14="http://schemas.microsoft.com/office/powerpoint/2010/main" val="3659696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3664"/>
            <a:ext cx="8229600" cy="723636"/>
          </a:xfrm>
        </p:spPr>
        <p:txBody>
          <a:bodyPr/>
          <a:lstStyle/>
          <a:p>
            <a:r>
              <a:rPr lang="en-US" sz="2000" dirty="0"/>
              <a:t>NON-FOR-LESL : NON-FORMAL EDUCATION CAN PREVENT EARLY SCHOOL LEAVING </a:t>
            </a:r>
            <a:endParaRPr lang="el-GR" sz="2000"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2</a:t>
            </a:r>
            <a:r>
              <a:rPr lang="en-US" baseline="30000" dirty="0" smtClean="0"/>
              <a:t>nd</a:t>
            </a:r>
            <a:r>
              <a:rPr lang="en-US" dirty="0" smtClean="0"/>
              <a:t> Meeting 28-29 May 2015</a:t>
            </a:r>
            <a:endParaRPr lang="en-US" dirty="0"/>
          </a:p>
          <a:p>
            <a:pPr marL="0" indent="0" algn="ctr">
              <a:buNone/>
            </a:pPr>
            <a:r>
              <a:rPr lang="en-US" dirty="0" smtClean="0"/>
              <a:t>Iasi, Romania</a:t>
            </a:r>
          </a:p>
          <a:p>
            <a:pPr marL="0" indent="0" algn="ctr">
              <a:buNone/>
            </a:pPr>
            <a:r>
              <a:rPr lang="en-US" dirty="0" smtClean="0"/>
              <a:t>Presenter: </a:t>
            </a:r>
            <a:r>
              <a:rPr lang="en-US" dirty="0" err="1" smtClean="0"/>
              <a:t>Mr</a:t>
            </a:r>
            <a:r>
              <a:rPr lang="en-US" dirty="0" smtClean="0"/>
              <a:t> Nicholas Moudouros</a:t>
            </a:r>
          </a:p>
          <a:p>
            <a:pPr marL="0" indent="0" algn="ctr">
              <a:buNone/>
            </a:pPr>
            <a:r>
              <a:rPr lang="en-US" dirty="0" smtClean="0"/>
              <a:t>Contact </a:t>
            </a:r>
            <a:r>
              <a:rPr lang="en-US" dirty="0"/>
              <a:t>Person: </a:t>
            </a:r>
            <a:r>
              <a:rPr lang="en-US" dirty="0" err="1"/>
              <a:t>Mr</a:t>
            </a:r>
            <a:r>
              <a:rPr lang="en-US" dirty="0"/>
              <a:t> Athos </a:t>
            </a:r>
            <a:r>
              <a:rPr lang="en-US" dirty="0" err="1"/>
              <a:t>Charalambides</a:t>
            </a:r>
            <a:endParaRPr lang="en-US" dirty="0"/>
          </a:p>
          <a:p>
            <a:pPr marL="0" indent="0" algn="ctr">
              <a:buNone/>
            </a:pPr>
            <a:r>
              <a:rPr lang="en-US" dirty="0"/>
              <a:t>info@emphasyscentre.com</a:t>
            </a:r>
          </a:p>
          <a:p>
            <a:pPr marL="0" indent="0" algn="ctr">
              <a:buNone/>
            </a:pPr>
            <a:r>
              <a:rPr lang="en-US" dirty="0">
                <a:hlinkClick r:id="rId2"/>
              </a:rPr>
              <a:t>www.emphasyscentre.com </a:t>
            </a:r>
            <a:r>
              <a:rPr lang="en-US" dirty="0" smtClean="0">
                <a:hlinkClick r:id="rId3"/>
              </a:rPr>
              <a:t>www.courses.emphasyscentre.com </a:t>
            </a:r>
            <a:endParaRPr lang="en-US" dirty="0"/>
          </a:p>
          <a:p>
            <a:pPr marL="0" indent="0">
              <a:buNone/>
            </a:pPr>
            <a:endParaRPr lang="el-GR" dirty="0"/>
          </a:p>
        </p:txBody>
      </p:sp>
      <p:pic>
        <p:nvPicPr>
          <p:cNvPr id="4099" name="Picture 2" descr="EU flag-Erasmus+_vect_P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9952" y="4585692"/>
            <a:ext cx="17018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9902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53244"/>
            <a:ext cx="8229600" cy="723636"/>
          </a:xfrm>
        </p:spPr>
        <p:txBody>
          <a:bodyPr/>
          <a:lstStyle/>
          <a:p>
            <a:r>
              <a:rPr lang="en-US" dirty="0" smtClean="0"/>
              <a:t>Role of Intellectual Output Leader – P5</a:t>
            </a:r>
            <a:endParaRPr lang="el-GR" dirty="0"/>
          </a:p>
        </p:txBody>
      </p:sp>
      <p:sp>
        <p:nvSpPr>
          <p:cNvPr id="3" name="Content Placeholder 2"/>
          <p:cNvSpPr>
            <a:spLocks noGrp="1"/>
          </p:cNvSpPr>
          <p:nvPr>
            <p:ph idx="1"/>
          </p:nvPr>
        </p:nvSpPr>
        <p:spPr>
          <a:xfrm>
            <a:off x="539552" y="1531507"/>
            <a:ext cx="8229600" cy="3493120"/>
          </a:xfrm>
        </p:spPr>
        <p:txBody>
          <a:bodyPr/>
          <a:lstStyle/>
          <a:p>
            <a:r>
              <a:rPr lang="en-GB" sz="2200" dirty="0" smtClean="0"/>
              <a:t>P5 was the I.O. leader</a:t>
            </a:r>
          </a:p>
          <a:p>
            <a:r>
              <a:rPr lang="en-GB" sz="2200" dirty="0" smtClean="0"/>
              <a:t>Preparation of 2 questionnaires for the two main target groups: students and teachers</a:t>
            </a:r>
          </a:p>
          <a:p>
            <a:r>
              <a:rPr lang="en-GB" sz="2200" dirty="0" smtClean="0"/>
              <a:t>Preparation of structure and content of each national report based on the aims of I.O. 1 and the content of the questionnaires.</a:t>
            </a:r>
          </a:p>
          <a:p>
            <a:r>
              <a:rPr lang="en-GB" sz="2200" dirty="0" smtClean="0"/>
              <a:t>Provision of support material (EU Reports, literature etc.)</a:t>
            </a:r>
          </a:p>
          <a:p>
            <a:r>
              <a:rPr lang="en-GB" sz="2200" dirty="0" smtClean="0"/>
              <a:t>Collection and analysis of partners’ national reports.</a:t>
            </a:r>
          </a:p>
          <a:p>
            <a:r>
              <a:rPr lang="en-GB" sz="2200" dirty="0" smtClean="0"/>
              <a:t>Preparation of Overall Report for I.O. 1</a:t>
            </a:r>
          </a:p>
        </p:txBody>
      </p:sp>
    </p:spTree>
    <p:extLst>
      <p:ext uri="{BB962C8B-B14F-4D97-AF65-F5344CB8AC3E}">
        <p14:creationId xmlns:p14="http://schemas.microsoft.com/office/powerpoint/2010/main" val="23059777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5672"/>
            <a:ext cx="8229600" cy="723636"/>
          </a:xfrm>
        </p:spPr>
        <p:txBody>
          <a:bodyPr/>
          <a:lstStyle/>
          <a:p>
            <a:r>
              <a:rPr lang="en-US" dirty="0" smtClean="0">
                <a:solidFill>
                  <a:schemeClr val="accent1">
                    <a:lumMod val="75000"/>
                  </a:schemeClr>
                </a:solidFill>
              </a:rPr>
              <a:t>Aims of Intellectual Output 1</a:t>
            </a:r>
            <a:endParaRPr lang="el-GR" dirty="0">
              <a:solidFill>
                <a:schemeClr val="accent1">
                  <a:lumMod val="75000"/>
                </a:schemeClr>
              </a:solidFill>
            </a:endParaRPr>
          </a:p>
        </p:txBody>
      </p:sp>
      <p:sp>
        <p:nvSpPr>
          <p:cNvPr id="3" name="Content Placeholder 2"/>
          <p:cNvSpPr>
            <a:spLocks noGrp="1"/>
          </p:cNvSpPr>
          <p:nvPr>
            <p:ph idx="1"/>
          </p:nvPr>
        </p:nvSpPr>
        <p:spPr>
          <a:xfrm>
            <a:off x="457200" y="1201316"/>
            <a:ext cx="8229600" cy="4069184"/>
          </a:xfrm>
        </p:spPr>
        <p:txBody>
          <a:bodyPr/>
          <a:lstStyle/>
          <a:p>
            <a:pPr>
              <a:buNone/>
            </a:pPr>
            <a:r>
              <a:rPr lang="en-US" sz="1600" b="1" u="sng" dirty="0">
                <a:solidFill>
                  <a:schemeClr val="accent1">
                    <a:lumMod val="75000"/>
                  </a:schemeClr>
                </a:solidFill>
                <a:cs typeface="Arial" pitchFamily="34" charset="0"/>
              </a:rPr>
              <a:t>Intellectual Output 1:</a:t>
            </a:r>
          </a:p>
          <a:p>
            <a:pPr>
              <a:spcBef>
                <a:spcPts val="0"/>
              </a:spcBef>
              <a:buNone/>
            </a:pPr>
            <a:r>
              <a:rPr lang="en-US" sz="1600" dirty="0">
                <a:cs typeface="Arial" pitchFamily="34" charset="0"/>
              </a:rPr>
              <a:t>Comparative Study Analysis Report: Preventing Early School Leaving through </a:t>
            </a:r>
          </a:p>
          <a:p>
            <a:pPr>
              <a:spcBef>
                <a:spcPts val="0"/>
              </a:spcBef>
              <a:buNone/>
            </a:pPr>
            <a:r>
              <a:rPr lang="en-US" sz="1600" dirty="0">
                <a:cs typeface="Arial" pitchFamily="34" charset="0"/>
              </a:rPr>
              <a:t>the recognition and validation of non-formal learning, within formal </a:t>
            </a:r>
          </a:p>
          <a:p>
            <a:pPr>
              <a:spcBef>
                <a:spcPts val="0"/>
              </a:spcBef>
              <a:buNone/>
            </a:pPr>
            <a:r>
              <a:rPr lang="en-US" sz="1600" dirty="0">
                <a:cs typeface="Arial" pitchFamily="34" charset="0"/>
              </a:rPr>
              <a:t>education – from theory to school practice </a:t>
            </a:r>
            <a:endParaRPr lang="en-US" sz="1600" b="1" u="sng" dirty="0">
              <a:cs typeface="Calibri" pitchFamily="34" charset="0"/>
            </a:endParaRPr>
          </a:p>
          <a:p>
            <a:pPr>
              <a:buNone/>
            </a:pPr>
            <a:r>
              <a:rPr lang="en-US" sz="1600" b="1" u="sng" dirty="0">
                <a:solidFill>
                  <a:schemeClr val="accent1">
                    <a:lumMod val="75000"/>
                  </a:schemeClr>
                </a:solidFill>
                <a:cs typeface="Calibri" pitchFamily="34" charset="0"/>
              </a:rPr>
              <a:t>Duration of the I.O.: </a:t>
            </a:r>
            <a:r>
              <a:rPr lang="en-US" sz="1600" dirty="0">
                <a:solidFill>
                  <a:schemeClr val="accent1">
                    <a:lumMod val="75000"/>
                  </a:schemeClr>
                </a:solidFill>
                <a:cs typeface="Calibri" pitchFamily="34" charset="0"/>
              </a:rPr>
              <a:t> </a:t>
            </a:r>
            <a:r>
              <a:rPr lang="en-US" sz="1600" dirty="0">
                <a:cs typeface="Calibri" pitchFamily="34" charset="0"/>
              </a:rPr>
              <a:t>4 months up to March 2015</a:t>
            </a:r>
          </a:p>
          <a:p>
            <a:pPr>
              <a:buNone/>
            </a:pPr>
            <a:r>
              <a:rPr lang="en-US" sz="1600" b="1" u="sng" dirty="0">
                <a:solidFill>
                  <a:schemeClr val="accent1">
                    <a:lumMod val="75000"/>
                  </a:schemeClr>
                </a:solidFill>
                <a:cs typeface="Calibri" pitchFamily="34" charset="0"/>
              </a:rPr>
              <a:t>Aims:</a:t>
            </a:r>
          </a:p>
          <a:p>
            <a:r>
              <a:rPr lang="en-US" sz="1600" dirty="0">
                <a:cs typeface="Calibri" pitchFamily="34" charset="0"/>
              </a:rPr>
              <a:t>To investigate the current scene among partners in relation to ESL, students’ assessment and the recognition and validation of non-formal learning in formal schooling.</a:t>
            </a:r>
          </a:p>
          <a:p>
            <a:r>
              <a:rPr lang="en-US" sz="1600" dirty="0">
                <a:cs typeface="Calibri" pitchFamily="34" charset="0"/>
              </a:rPr>
              <a:t>To identify the main areas in relation to teaching, learning and assessing students’ performance that need to be addressed for intervening at school level.</a:t>
            </a:r>
          </a:p>
          <a:p>
            <a:r>
              <a:rPr lang="en-US" sz="1600" dirty="0">
                <a:cs typeface="Calibri" pitchFamily="34" charset="0"/>
              </a:rPr>
              <a:t>To identify through survey the students’, parents’ and teachers’ views on the above issues.</a:t>
            </a:r>
          </a:p>
          <a:p>
            <a:pPr marL="0" indent="0">
              <a:buNone/>
            </a:pPr>
            <a:r>
              <a:rPr lang="en-US" sz="1600" b="1" u="sng" dirty="0">
                <a:solidFill>
                  <a:schemeClr val="accent1">
                    <a:lumMod val="75000"/>
                  </a:schemeClr>
                </a:solidFill>
                <a:cs typeface="Calibri" pitchFamily="34" charset="0"/>
              </a:rPr>
              <a:t>Output: </a:t>
            </a:r>
          </a:p>
          <a:p>
            <a:pPr marL="0" indent="0">
              <a:buNone/>
            </a:pPr>
            <a:r>
              <a:rPr lang="en-US" sz="1600" dirty="0">
                <a:cs typeface="Calibri" pitchFamily="34" charset="0"/>
              </a:rPr>
              <a:t>Working document for the project consortium</a:t>
            </a:r>
          </a:p>
          <a:p>
            <a:endParaRPr lang="el-GR" sz="1600" dirty="0"/>
          </a:p>
        </p:txBody>
      </p:sp>
    </p:spTree>
    <p:extLst>
      <p:ext uri="{BB962C8B-B14F-4D97-AF65-F5344CB8AC3E}">
        <p14:creationId xmlns:p14="http://schemas.microsoft.com/office/powerpoint/2010/main" val="3196992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Intellectual Activities</a:t>
            </a:r>
            <a:endParaRPr lang="el-GR" dirty="0"/>
          </a:p>
        </p:txBody>
      </p:sp>
      <p:sp>
        <p:nvSpPr>
          <p:cNvPr id="3" name="Content Placeholder 2"/>
          <p:cNvSpPr>
            <a:spLocks noGrp="1"/>
          </p:cNvSpPr>
          <p:nvPr>
            <p:ph idx="1"/>
          </p:nvPr>
        </p:nvSpPr>
        <p:spPr/>
        <p:txBody>
          <a:bodyPr/>
          <a:lstStyle/>
          <a:p>
            <a:r>
              <a:rPr lang="en-US" sz="1800" b="1" u="sng" dirty="0">
                <a:solidFill>
                  <a:schemeClr val="accent1">
                    <a:lumMod val="75000"/>
                  </a:schemeClr>
                </a:solidFill>
                <a:cs typeface="Calibri" pitchFamily="34" charset="0"/>
              </a:rPr>
              <a:t>Activity 1 (O1 A1): Quantitative survey study</a:t>
            </a:r>
          </a:p>
          <a:p>
            <a:pPr>
              <a:buFont typeface="Wingdings" pitchFamily="2" charset="2"/>
              <a:buChar char="§"/>
            </a:pPr>
            <a:r>
              <a:rPr lang="en-US" sz="1800" u="sng" dirty="0">
                <a:cs typeface="Calibri" pitchFamily="34" charset="0"/>
              </a:rPr>
              <a:t>Target group: </a:t>
            </a:r>
            <a:r>
              <a:rPr lang="en-US" sz="1800" dirty="0" smtClean="0">
                <a:cs typeface="Calibri" pitchFamily="34" charset="0"/>
              </a:rPr>
              <a:t>20 students </a:t>
            </a:r>
            <a:r>
              <a:rPr lang="en-US" sz="1800" dirty="0">
                <a:cs typeface="Calibri" pitchFamily="34" charset="0"/>
              </a:rPr>
              <a:t>of secondary education </a:t>
            </a:r>
            <a:r>
              <a:rPr lang="en-US" sz="1800" dirty="0" smtClean="0">
                <a:cs typeface="Calibri" pitchFamily="34" charset="0"/>
              </a:rPr>
              <a:t>and 10 teachers </a:t>
            </a:r>
            <a:endParaRPr lang="en-US" sz="1800" dirty="0">
              <a:cs typeface="Calibri" pitchFamily="34" charset="0"/>
            </a:endParaRPr>
          </a:p>
          <a:p>
            <a:pPr>
              <a:buFont typeface="Wingdings" pitchFamily="2" charset="2"/>
              <a:buChar char="§"/>
            </a:pPr>
            <a:r>
              <a:rPr lang="en-US" sz="1800" u="sng" dirty="0">
                <a:cs typeface="Calibri" pitchFamily="34" charset="0"/>
              </a:rPr>
              <a:t>Method</a:t>
            </a:r>
            <a:r>
              <a:rPr lang="en-US" sz="1800" dirty="0">
                <a:cs typeface="Calibri" pitchFamily="34" charset="0"/>
              </a:rPr>
              <a:t>: Use of 2 Questionnaires with </a:t>
            </a:r>
            <a:r>
              <a:rPr lang="en-US" sz="1800" dirty="0" smtClean="0">
                <a:cs typeface="Calibri" pitchFamily="34" charset="0"/>
              </a:rPr>
              <a:t>close and open ended </a:t>
            </a:r>
            <a:r>
              <a:rPr lang="en-US" sz="1800" dirty="0">
                <a:cs typeface="Calibri" pitchFamily="34" charset="0"/>
              </a:rPr>
              <a:t>questions</a:t>
            </a:r>
          </a:p>
          <a:p>
            <a:r>
              <a:rPr lang="en-US" sz="1800" b="1" u="sng" dirty="0">
                <a:solidFill>
                  <a:schemeClr val="accent1">
                    <a:lumMod val="75000"/>
                  </a:schemeClr>
                </a:solidFill>
                <a:cs typeface="Calibri" pitchFamily="34" charset="0"/>
              </a:rPr>
              <a:t>Activity 2 (O1 A2): Literature review – document analysis on main issues under investigation – procedure to be followed for implementation of project idea</a:t>
            </a:r>
          </a:p>
          <a:p>
            <a:r>
              <a:rPr lang="en-US" sz="1800" u="sng" dirty="0">
                <a:cs typeface="Calibri" pitchFamily="34" charset="0"/>
              </a:rPr>
              <a:t>Method</a:t>
            </a:r>
            <a:r>
              <a:rPr lang="en-US" sz="1800" dirty="0">
                <a:cs typeface="Calibri" pitchFamily="34" charset="0"/>
              </a:rPr>
              <a:t>: Qualitative Literature review of national policies, documents, current practice, figures etc</a:t>
            </a:r>
            <a:r>
              <a:rPr lang="en-US" sz="1800" dirty="0" smtClean="0">
                <a:cs typeface="Calibri" pitchFamily="34" charset="0"/>
              </a:rPr>
              <a:t>.</a:t>
            </a:r>
          </a:p>
          <a:p>
            <a:r>
              <a:rPr lang="en-US" sz="1600" b="1" u="sng" dirty="0">
                <a:solidFill>
                  <a:schemeClr val="accent1">
                    <a:lumMod val="75000"/>
                  </a:schemeClr>
                </a:solidFill>
                <a:cs typeface="Calibri" pitchFamily="34" charset="0"/>
              </a:rPr>
              <a:t>Activity 3 (O1 A3): Comparative report for all partners</a:t>
            </a:r>
          </a:p>
          <a:p>
            <a:r>
              <a:rPr lang="en-US" sz="1800" u="sng" dirty="0">
                <a:cs typeface="Calibri" pitchFamily="34" charset="0"/>
              </a:rPr>
              <a:t>End product: </a:t>
            </a:r>
            <a:r>
              <a:rPr lang="en-US" sz="1800" dirty="0">
                <a:cs typeface="Calibri" pitchFamily="34" charset="0"/>
              </a:rPr>
              <a:t>Country Current State Report – empirical study analysis and theoretical analysis on current state</a:t>
            </a:r>
          </a:p>
          <a:p>
            <a:pPr marL="0" indent="0">
              <a:buNone/>
            </a:pPr>
            <a:endParaRPr lang="en-US" sz="1800" dirty="0">
              <a:cs typeface="Calibri" pitchFamily="34" charset="0"/>
            </a:endParaRPr>
          </a:p>
          <a:p>
            <a:endParaRPr lang="el-GR" dirty="0"/>
          </a:p>
        </p:txBody>
      </p:sp>
      <p:pic>
        <p:nvPicPr>
          <p:cNvPr id="6" name="Picture 5" descr="E:\FAMILY ISSUES\FAMILY AFFAIRS EUROPEAN PROJECTS\2014 -2016 ERASMUS PLUS KA 2 PROJECT IMPLEMENTATION\NONFORLESL 2014-2016\INTELLECTUAL OUTPUTS\INTELLECTUAL OUTPUT 1 - COMPARATIVE REPORT\PHOTOS\questionnaire\K1024_2015-02-18 15.47.2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4516229"/>
            <a:ext cx="1800200" cy="936104"/>
          </a:xfrm>
          <a:prstGeom prst="rect">
            <a:avLst/>
          </a:prstGeom>
          <a:noFill/>
          <a:ln>
            <a:noFill/>
          </a:ln>
        </p:spPr>
      </p:pic>
    </p:spTree>
    <p:extLst>
      <p:ext uri="{BB962C8B-B14F-4D97-AF65-F5344CB8AC3E}">
        <p14:creationId xmlns:p14="http://schemas.microsoft.com/office/powerpoint/2010/main" val="1402066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7260"/>
            <a:ext cx="8229600" cy="723636"/>
          </a:xfrm>
        </p:spPr>
        <p:txBody>
          <a:bodyPr/>
          <a:lstStyle/>
          <a:p>
            <a:r>
              <a:rPr lang="en-US" sz="1800" dirty="0"/>
              <a:t>Intellectual Output 1: Comparative Study Analysis Report: Preventing Early School Leaving through the recognition and validation of non-formal learning within formal education: from theory to practice</a:t>
            </a:r>
            <a:endParaRPr lang="el-GR" sz="1800" dirty="0"/>
          </a:p>
        </p:txBody>
      </p:sp>
      <p:pic>
        <p:nvPicPr>
          <p:cNvPr id="4" name="Content Placeholder 3"/>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74035" y="1633364"/>
            <a:ext cx="6538325" cy="3637136"/>
          </a:xfrm>
          <a:prstGeom prst="rect">
            <a:avLst/>
          </a:prstGeom>
        </p:spPr>
      </p:pic>
    </p:spTree>
    <p:extLst>
      <p:ext uri="{BB962C8B-B14F-4D97-AF65-F5344CB8AC3E}">
        <p14:creationId xmlns:p14="http://schemas.microsoft.com/office/powerpoint/2010/main" val="24847446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Overall comments</a:t>
            </a:r>
            <a:endParaRPr lang="el-GR" dirty="0"/>
          </a:p>
        </p:txBody>
      </p:sp>
      <p:sp>
        <p:nvSpPr>
          <p:cNvPr id="3" name="Content Placeholder 2"/>
          <p:cNvSpPr>
            <a:spLocks noGrp="1"/>
          </p:cNvSpPr>
          <p:nvPr>
            <p:ph idx="1"/>
          </p:nvPr>
        </p:nvSpPr>
        <p:spPr/>
        <p:txBody>
          <a:bodyPr/>
          <a:lstStyle/>
          <a:p>
            <a:r>
              <a:rPr lang="en-US" sz="2000" dirty="0"/>
              <a:t>Early school leaving (ESL) is a multi-faceted and complex problem caused by a cumulative process of disengagement. </a:t>
            </a:r>
            <a:endParaRPr lang="en-US" sz="2000" dirty="0" smtClean="0"/>
          </a:p>
          <a:p>
            <a:r>
              <a:rPr lang="en-US" sz="2000" dirty="0" smtClean="0"/>
              <a:t>It </a:t>
            </a:r>
            <a:r>
              <a:rPr lang="en-US" sz="2000" dirty="0"/>
              <a:t>is a result of personal, social, economic, education or family-related reasons. </a:t>
            </a:r>
            <a:endParaRPr lang="en-US" sz="2000" dirty="0" smtClean="0"/>
          </a:p>
          <a:p>
            <a:r>
              <a:rPr lang="en-US" sz="2000" dirty="0" smtClean="0"/>
              <a:t>Schools </a:t>
            </a:r>
            <a:r>
              <a:rPr lang="en-US" sz="2000" dirty="0"/>
              <a:t>play an important role in addressing ESL but they cannot and should not work in </a:t>
            </a:r>
            <a:r>
              <a:rPr lang="en-US" sz="2000" dirty="0" smtClean="0"/>
              <a:t>isolation.</a:t>
            </a:r>
          </a:p>
          <a:p>
            <a:r>
              <a:rPr lang="en-US" sz="2000" dirty="0" smtClean="0"/>
              <a:t>Comprehensive </a:t>
            </a:r>
            <a:r>
              <a:rPr lang="en-US" sz="2000" dirty="0"/>
              <a:t>approaches that focus on the root causes of ESL are required to reduce ESL. </a:t>
            </a:r>
            <a:endParaRPr lang="en-US" sz="2000" dirty="0" smtClean="0"/>
          </a:p>
          <a:p>
            <a:r>
              <a:rPr lang="en-US" sz="2000" dirty="0" smtClean="0"/>
              <a:t>Reducing </a:t>
            </a:r>
            <a:r>
              <a:rPr lang="en-US" sz="2000" dirty="0"/>
              <a:t>ESL can help towards the integration of young people into the </a:t>
            </a:r>
            <a:r>
              <a:rPr lang="en-US" sz="2000" dirty="0" err="1"/>
              <a:t>labour</a:t>
            </a:r>
            <a:r>
              <a:rPr lang="en-US" sz="2000" dirty="0"/>
              <a:t> market, and contribute to breaking the cycle of deprivation that leads to the social exclusion of too many young people.</a:t>
            </a:r>
            <a:endParaRPr lang="el-GR" sz="2000" dirty="0"/>
          </a:p>
          <a:p>
            <a:endParaRPr lang="el-GR" dirty="0"/>
          </a:p>
        </p:txBody>
      </p:sp>
    </p:spTree>
    <p:extLst>
      <p:ext uri="{BB962C8B-B14F-4D97-AF65-F5344CB8AC3E}">
        <p14:creationId xmlns:p14="http://schemas.microsoft.com/office/powerpoint/2010/main" val="31650668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Rates for Early School Leaving</a:t>
            </a:r>
            <a:endParaRPr lang="el-GR" dirty="0"/>
          </a:p>
        </p:txBody>
      </p:sp>
      <p:sp>
        <p:nvSpPr>
          <p:cNvPr id="3" name="Content Placeholder 2"/>
          <p:cNvSpPr>
            <a:spLocks noGrp="1"/>
          </p:cNvSpPr>
          <p:nvPr>
            <p:ph idx="1"/>
          </p:nvPr>
        </p:nvSpPr>
        <p:spPr>
          <a:xfrm>
            <a:off x="457200" y="1079500"/>
            <a:ext cx="8229600" cy="4370288"/>
          </a:xfrm>
        </p:spPr>
        <p:txBody>
          <a:bodyPr/>
          <a:lstStyle/>
          <a:p>
            <a:endParaRPr lang="en-US" dirty="0" smtClean="0"/>
          </a:p>
          <a:p>
            <a:endParaRPr lang="en-US" dirty="0" smtClean="0"/>
          </a:p>
          <a:p>
            <a:endParaRPr lang="en-US" dirty="0"/>
          </a:p>
          <a:p>
            <a:endParaRPr lang="en-US" dirty="0" smtClean="0"/>
          </a:p>
          <a:p>
            <a:pPr marL="0" indent="0">
              <a:buNone/>
            </a:pPr>
            <a:endParaRPr lang="en-US" dirty="0" smtClean="0"/>
          </a:p>
          <a:p>
            <a:pPr marL="0" indent="0">
              <a:buNone/>
            </a:pPr>
            <a:endParaRPr lang="en-US" dirty="0"/>
          </a:p>
          <a:p>
            <a:pPr marL="0" indent="0">
              <a:buNone/>
            </a:pPr>
            <a:r>
              <a:rPr lang="en-US" sz="1600" b="1" u="sng" dirty="0" smtClean="0"/>
              <a:t>According </a:t>
            </a:r>
            <a:r>
              <a:rPr lang="en-US" sz="1600" b="1" u="sng" dirty="0"/>
              <a:t>to EUROSTAT 2014 the scene with ESL seems to be </a:t>
            </a:r>
            <a:r>
              <a:rPr lang="en-US" sz="1600" b="1" u="sng" dirty="0" smtClean="0"/>
              <a:t>the following</a:t>
            </a:r>
            <a:r>
              <a:rPr lang="en-US" sz="1600" b="1" u="sng" dirty="0"/>
              <a:t>:</a:t>
            </a:r>
            <a:endParaRPr lang="el-GR" sz="1600" b="1" u="sng" dirty="0"/>
          </a:p>
          <a:p>
            <a:pPr lvl="0"/>
            <a:r>
              <a:rPr lang="en-US" sz="1600" dirty="0"/>
              <a:t>Romania – 17.7% with a national target of 11.3% by 2020</a:t>
            </a:r>
            <a:endParaRPr lang="el-GR" sz="1600" dirty="0"/>
          </a:p>
          <a:p>
            <a:pPr lvl="0"/>
            <a:r>
              <a:rPr lang="en-US" sz="1600" dirty="0"/>
              <a:t>Italy – 15.6% with a national target of 16% by 2020</a:t>
            </a:r>
            <a:endParaRPr lang="el-GR" sz="1600" dirty="0"/>
          </a:p>
          <a:p>
            <a:pPr lvl="0"/>
            <a:r>
              <a:rPr lang="en-US" sz="1600" dirty="0"/>
              <a:t>Greece – 9.3% with a national target of 9.7% by  2020</a:t>
            </a:r>
            <a:endParaRPr lang="el-GR" sz="1600" dirty="0"/>
          </a:p>
          <a:p>
            <a:pPr lvl="0"/>
            <a:r>
              <a:rPr lang="en-US" sz="1600" dirty="0"/>
              <a:t>Germany - 9.7% with a national target of 10% by 2020</a:t>
            </a:r>
            <a:endParaRPr lang="el-GR" sz="1600" dirty="0"/>
          </a:p>
          <a:p>
            <a:r>
              <a:rPr lang="en-US" sz="1600" dirty="0"/>
              <a:t>Cyprus – 7.9% with a national target of 10% by 2020</a:t>
            </a:r>
            <a:endParaRPr lang="el-GR" sz="16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057300"/>
            <a:ext cx="7056784"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1246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81236"/>
            <a:ext cx="8229600" cy="723636"/>
          </a:xfrm>
        </p:spPr>
        <p:txBody>
          <a:bodyPr/>
          <a:lstStyle/>
          <a:p>
            <a:r>
              <a:rPr lang="en-US" dirty="0" smtClean="0"/>
              <a:t>The most effective measures used by partner countries to deal with ESL are:</a:t>
            </a:r>
            <a:endParaRPr lang="el-GR" dirty="0"/>
          </a:p>
        </p:txBody>
      </p:sp>
      <p:sp>
        <p:nvSpPr>
          <p:cNvPr id="3" name="Content Placeholder 2"/>
          <p:cNvSpPr>
            <a:spLocks noGrp="1"/>
          </p:cNvSpPr>
          <p:nvPr>
            <p:ph idx="1"/>
          </p:nvPr>
        </p:nvSpPr>
        <p:spPr/>
        <p:txBody>
          <a:bodyPr/>
          <a:lstStyle/>
          <a:p>
            <a:pPr marL="0" indent="0">
              <a:buNone/>
            </a:pPr>
            <a:endParaRPr lang="en-US" sz="2000" dirty="0" smtClean="0"/>
          </a:p>
          <a:p>
            <a:r>
              <a:rPr lang="en-US" sz="2000" dirty="0" smtClean="0"/>
              <a:t>ROMANIA: The </a:t>
            </a:r>
            <a:r>
              <a:rPr lang="en-US" sz="2000" dirty="0"/>
              <a:t>“Second Chance </a:t>
            </a:r>
            <a:r>
              <a:rPr lang="en-US" sz="2000" dirty="0" err="1"/>
              <a:t>Programme</a:t>
            </a:r>
            <a:r>
              <a:rPr lang="en-US" sz="2000" dirty="0"/>
              <a:t>” implemented in Romania to “encourage students who dropped out of school to come back to classes and complete compulsory education and to obtain a vocational qualification” (compensation level).</a:t>
            </a:r>
            <a:endParaRPr lang="el-GR" sz="2000" dirty="0"/>
          </a:p>
          <a:p>
            <a:pPr lvl="0"/>
            <a:r>
              <a:rPr lang="en-US" sz="2000" dirty="0" smtClean="0"/>
              <a:t>CYPRUS: The </a:t>
            </a:r>
            <a:r>
              <a:rPr lang="en-US" sz="2000" dirty="0"/>
              <a:t>“Zones of Educational Priority” implemented in Cyprus in socially disadvantaged areas with the aim to offer equal opportunities in education and to combat early school leaving, school failure, functional illiteracy, educational marginalization and social exclusion (prevention level).</a:t>
            </a:r>
            <a:endParaRPr lang="el-GR" sz="2000" dirty="0"/>
          </a:p>
          <a:p>
            <a:pPr lvl="0"/>
            <a:r>
              <a:rPr lang="en-US" sz="2000" dirty="0" smtClean="0"/>
              <a:t>GERMANY: The </a:t>
            </a:r>
            <a:r>
              <a:rPr lang="en-US" sz="2000" dirty="0"/>
              <a:t>abandoning of “</a:t>
            </a:r>
            <a:r>
              <a:rPr lang="en-US" sz="2000" dirty="0" err="1"/>
              <a:t>Hauptschule</a:t>
            </a:r>
            <a:r>
              <a:rPr lang="en-US" sz="2000" dirty="0"/>
              <a:t> and </a:t>
            </a:r>
            <a:r>
              <a:rPr lang="en-US" sz="2000" dirty="0" err="1"/>
              <a:t>Realschule</a:t>
            </a:r>
            <a:r>
              <a:rPr lang="en-US" sz="2000" dirty="0"/>
              <a:t>” as two separate schools and the merging of these types of schools into one comprehensive school.</a:t>
            </a:r>
            <a:endParaRPr lang="el-GR" sz="2000" dirty="0"/>
          </a:p>
          <a:p>
            <a:endParaRPr lang="el-GR" dirty="0"/>
          </a:p>
        </p:txBody>
      </p:sp>
    </p:spTree>
    <p:extLst>
      <p:ext uri="{BB962C8B-B14F-4D97-AF65-F5344CB8AC3E}">
        <p14:creationId xmlns:p14="http://schemas.microsoft.com/office/powerpoint/2010/main" val="1071862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 1 - Conclusions (1)</a:t>
            </a:r>
            <a:endParaRPr lang="el-GR" dirty="0"/>
          </a:p>
        </p:txBody>
      </p:sp>
      <p:sp>
        <p:nvSpPr>
          <p:cNvPr id="3" name="Content Placeholder 2"/>
          <p:cNvSpPr>
            <a:spLocks noGrp="1"/>
          </p:cNvSpPr>
          <p:nvPr>
            <p:ph idx="1"/>
          </p:nvPr>
        </p:nvSpPr>
        <p:spPr/>
        <p:txBody>
          <a:bodyPr/>
          <a:lstStyle/>
          <a:p>
            <a:pPr lvl="0"/>
            <a:r>
              <a:rPr lang="en-US" sz="2200" b="1" dirty="0"/>
              <a:t>The main factors that influence students to leave school are</a:t>
            </a:r>
            <a:r>
              <a:rPr lang="en-US" sz="2200" dirty="0"/>
              <a:t>: low grades at school, weakness in main subjects, lack of usefulness of school subjects, family and personal problems and bullying. </a:t>
            </a:r>
            <a:endParaRPr lang="el-GR" sz="2200" dirty="0"/>
          </a:p>
          <a:p>
            <a:pPr lvl="0"/>
            <a:r>
              <a:rPr lang="en-US" sz="2200" b="1" dirty="0"/>
              <a:t>The possible changes that can be introduced in schools that could help students to complete schooling are</a:t>
            </a:r>
            <a:r>
              <a:rPr lang="en-US" sz="2200" dirty="0"/>
              <a:t>: better understanding in case of family or personal problems and better communication between school and family, recognition of students’ talents and interests, introduction of assessment for skills acquired in non-formal learning activities, introduction of more interesting school subjects.</a:t>
            </a:r>
            <a:endParaRPr lang="el-GR" sz="2200" dirty="0"/>
          </a:p>
          <a:p>
            <a:endParaRPr lang="el-GR" dirty="0"/>
          </a:p>
        </p:txBody>
      </p:sp>
    </p:spTree>
    <p:extLst>
      <p:ext uri="{BB962C8B-B14F-4D97-AF65-F5344CB8AC3E}">
        <p14:creationId xmlns:p14="http://schemas.microsoft.com/office/powerpoint/2010/main" val="4089558447"/>
      </p:ext>
    </p:extLst>
  </p:cSld>
  <p:clrMapOvr>
    <a:masterClrMapping/>
  </p:clrMapOvr>
</p:sld>
</file>

<file path=ppt/theme/theme1.xml><?xml version="1.0" encoding="utf-8"?>
<a:theme xmlns:a="http://schemas.openxmlformats.org/drawingml/2006/main" name="400TGp_globalcity_light_ani">
  <a:themeElements>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5F5F5F"/>
        </a:dk1>
        <a:lt1>
          <a:srgbClr val="FFFFFF"/>
        </a:lt1>
        <a:dk2>
          <a:srgbClr val="C36609"/>
        </a:dk2>
        <a:lt2>
          <a:srgbClr val="DDDDDD"/>
        </a:lt2>
        <a:accent1>
          <a:srgbClr val="D2B94E"/>
        </a:accent1>
        <a:accent2>
          <a:srgbClr val="2395B9"/>
        </a:accent2>
        <a:accent3>
          <a:srgbClr val="FFFFFF"/>
        </a:accent3>
        <a:accent4>
          <a:srgbClr val="505050"/>
        </a:accent4>
        <a:accent5>
          <a:srgbClr val="E5D9B2"/>
        </a:accent5>
        <a:accent6>
          <a:srgbClr val="1F87A7"/>
        </a:accent6>
        <a:hlink>
          <a:srgbClr val="5C984E"/>
        </a:hlink>
        <a:folHlink>
          <a:srgbClr val="B5C77B"/>
        </a:folHlink>
      </a:clrScheme>
      <a:clrMap bg1="lt1" tx1="dk1" bg2="lt2" tx2="dk2" accent1="accent1" accent2="accent2" accent3="accent3" accent4="accent4" accent5="accent5" accent6="accent6" hlink="hlink" folHlink="folHlink"/>
    </a:extraClrScheme>
    <a:extraClrScheme>
      <a:clrScheme name="Default Design 2">
        <a:dk1>
          <a:srgbClr val="5F5F5F"/>
        </a:dk1>
        <a:lt1>
          <a:srgbClr val="FFFFFF"/>
        </a:lt1>
        <a:dk2>
          <a:srgbClr val="9FC591"/>
        </a:dk2>
        <a:lt2>
          <a:srgbClr val="DDDDDD"/>
        </a:lt2>
        <a:accent1>
          <a:srgbClr val="7B82B7"/>
        </a:accent1>
        <a:accent2>
          <a:srgbClr val="8D337C"/>
        </a:accent2>
        <a:accent3>
          <a:srgbClr val="FFFFFF"/>
        </a:accent3>
        <a:accent4>
          <a:srgbClr val="505050"/>
        </a:accent4>
        <a:accent5>
          <a:srgbClr val="BFC1D8"/>
        </a:accent5>
        <a:accent6>
          <a:srgbClr val="7F2D70"/>
        </a:accent6>
        <a:hlink>
          <a:srgbClr val="CC87E1"/>
        </a:hlink>
        <a:folHlink>
          <a:srgbClr val="76C5D0"/>
        </a:folHlink>
      </a:clrScheme>
      <a:clrMap bg1="lt1" tx1="dk1" bg2="lt2" tx2="dk2" accent1="accent1" accent2="accent2" accent3="accent3" accent4="accent4" accent5="accent5" accent6="accent6" hlink="hlink" folHlink="folHlink"/>
    </a:extraClrScheme>
    <a:extraClrScheme>
      <a:clrScheme name="Default Design 3">
        <a:dk1>
          <a:srgbClr val="080808"/>
        </a:dk1>
        <a:lt1>
          <a:srgbClr val="FFFFFF"/>
        </a:lt1>
        <a:dk2>
          <a:srgbClr val="A59A55"/>
        </a:dk2>
        <a:lt2>
          <a:srgbClr val="DDDDDD"/>
        </a:lt2>
        <a:accent1>
          <a:srgbClr val="4AB1E4"/>
        </a:accent1>
        <a:accent2>
          <a:srgbClr val="8F038F"/>
        </a:accent2>
        <a:accent3>
          <a:srgbClr val="FFFFFF"/>
        </a:accent3>
        <a:accent4>
          <a:srgbClr val="060606"/>
        </a:accent4>
        <a:accent5>
          <a:srgbClr val="B1D5EF"/>
        </a:accent5>
        <a:accent6>
          <a:srgbClr val="810281"/>
        </a:accent6>
        <a:hlink>
          <a:srgbClr val="F77A1D"/>
        </a:hlink>
        <a:folHlink>
          <a:srgbClr val="5BBE4E"/>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400TGp_globalcity_light_ani</Template>
  <TotalTime>0</TotalTime>
  <Words>1211</Words>
  <Application>Microsoft Office PowerPoint</Application>
  <PresentationFormat>Bildschirmpräsentation (16:10)</PresentationFormat>
  <Paragraphs>75</Paragraphs>
  <Slides>13</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13</vt:i4>
      </vt:variant>
    </vt:vector>
  </HeadingPairs>
  <TitlesOfParts>
    <vt:vector size="17" baseType="lpstr">
      <vt:lpstr>Arial</vt:lpstr>
      <vt:lpstr>Calibri</vt:lpstr>
      <vt:lpstr>Wingdings</vt:lpstr>
      <vt:lpstr>400TGp_globalcity_light_ani</vt:lpstr>
      <vt:lpstr>Intellectual Output 1: Comparative Study Analysis Report: Preventing Early School Leaving through the recognition and validation of non-formal learning within formal education: from theory to practice</vt:lpstr>
      <vt:lpstr>Role of Intellectual Output Leader – P5</vt:lpstr>
      <vt:lpstr>Aims of Intellectual Output 1</vt:lpstr>
      <vt:lpstr>Analysis of Intellectual Activities</vt:lpstr>
      <vt:lpstr>Intellectual Output 1: Comparative Study Analysis Report: Preventing Early School Leaving through the recognition and validation of non-formal learning within formal education: from theory to practice</vt:lpstr>
      <vt:lpstr>Overall comments</vt:lpstr>
      <vt:lpstr>National Rates for Early School Leaving</vt:lpstr>
      <vt:lpstr>The most effective measures used by partner countries to deal with ESL are:</vt:lpstr>
      <vt:lpstr>I.O. 1 - Conclusions (1)</vt:lpstr>
      <vt:lpstr>I.O. 1 - Conclusions (2)</vt:lpstr>
      <vt:lpstr>I.O. 1 - Conclusions (3)</vt:lpstr>
      <vt:lpstr>The way the validation of non-formal learning can be introduced into the school procedures are:  </vt:lpstr>
      <vt:lpstr>NON-FOR-LESL : NON-FORMAL EDUCATION CAN PREVENT EARLY SCHOOL LEAVING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Nikolas</dc:creator>
  <cp:lastModifiedBy>cwolf</cp:lastModifiedBy>
  <cp:revision>44</cp:revision>
  <dcterms:created xsi:type="dcterms:W3CDTF">2014-09-25T06:19:58Z</dcterms:created>
  <dcterms:modified xsi:type="dcterms:W3CDTF">2016-03-01T15:43:01Z</dcterms:modified>
</cp:coreProperties>
</file>