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Liberation Sans" panose="020B0604020202020204" pitchFamily="34" charset="0"/>
      <p:regular r:id="rId22"/>
      <p:italic r:id="rId23"/>
    </p:embeddedFont>
    <p:embeddedFont>
      <p:font typeface="Poppins" panose="00000500000000000000" pitchFamily="2" charset="0"/>
      <p:regular r:id="rId24"/>
      <p:bold r:id="rId25"/>
      <p:italic r:id="rId26"/>
      <p:boldItalic r:id="rId27"/>
    </p:embeddedFont>
    <p:embeddedFont>
      <p:font typeface="Poppins Bold" panose="00000800000000000000" charset="0"/>
      <p:regular r:id="rId28"/>
    </p:embeddedFont>
    <p:embeddedFont>
      <p:font typeface="Poppins Semi-Bold" panose="020B0604020202020204" charset="0"/>
      <p:regular r:id="rId29"/>
    </p:embeddedFont>
    <p:embeddedFont>
      <p:font typeface="Poppins Ultra-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1555"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Basics of Entrepreneurship will be replaced by a subject called "Business and Management" starting from September 2023. The most important assumptions when working on the content of the core curriculum included limiting the theoretical content and focusing on shaping the real competencies of students, not overfilling the core curriculum in a way that would limit the time on project activities and focusing on real economic phenomena.</a:t>
            </a:r>
          </a:p>
          <a:p>
            <a:endParaRPr lang="en-US"/>
          </a:p>
          <a:p>
            <a:r>
              <a:rPr lang="en-US"/>
              <a:t>The basic requirements are divided into 6 parts:</a:t>
            </a:r>
          </a:p>
          <a:p>
            <a:r>
              <a:rPr lang="en-US"/>
              <a:t>- enterprising person in the modern world,</a:t>
            </a:r>
          </a:p>
          <a:p>
            <a:r>
              <a:rPr lang="en-US"/>
              <a:t>- project management,</a:t>
            </a:r>
          </a:p>
          <a:p>
            <a:r>
              <a:rPr lang="en-US"/>
              <a:t>market economy,</a:t>
            </a:r>
          </a:p>
          <a:p>
            <a:r>
              <a:rPr lang="en-US"/>
              <a:t>- personal finances,</a:t>
            </a:r>
          </a:p>
          <a:p>
            <a:r>
              <a:rPr lang="en-US"/>
              <a:t>- enterprising person in the labour market,</a:t>
            </a:r>
          </a:p>
          <a:p>
            <a:r>
              <a:rPr lang="en-US"/>
              <a:t>- entrepreneurship.</a:t>
            </a:r>
          </a:p>
          <a:p>
            <a:endParaRPr lang="en-US"/>
          </a:p>
          <a:p>
            <a:r>
              <a:rPr lang="en-US"/>
              <a:t>The extended requirements are divided into 5 parts:</a:t>
            </a:r>
          </a:p>
          <a:p>
            <a:r>
              <a:rPr lang="en-US"/>
              <a:t>- project management,</a:t>
            </a:r>
          </a:p>
          <a:p>
            <a:r>
              <a:rPr lang="en-US"/>
              <a:t>- market economy,</a:t>
            </a:r>
          </a:p>
          <a:p>
            <a:r>
              <a:rPr lang="en-US"/>
              <a:t>- personal finances and the financial market,</a:t>
            </a:r>
          </a:p>
          <a:p>
            <a:r>
              <a:rPr lang="en-US"/>
              <a:t>- labour market and employment,</a:t>
            </a:r>
          </a:p>
          <a:p>
            <a:r>
              <a:rPr lang="en-US"/>
              <a:t>- entrepreneurship.</a:t>
            </a:r>
          </a:p>
          <a:p>
            <a:endParaRPr lang="en-US"/>
          </a:p>
          <a:p>
            <a:r>
              <a:rPr lang="en-US"/>
              <a:t>Recommended forms of work, methods and techniques of education include:</a:t>
            </a:r>
          </a:p>
          <a:p>
            <a:r>
              <a:rPr lang="en-US"/>
              <a:t>- teamwork,</a:t>
            </a:r>
          </a:p>
          <a:p>
            <a:r>
              <a:rPr lang="en-US"/>
              <a:t>- implementation of tasks using the project method,</a:t>
            </a:r>
          </a:p>
          <a:p>
            <a:r>
              <a:rPr lang="en-US"/>
              <a:t>- use of business case studies,</a:t>
            </a:r>
          </a:p>
          <a:p>
            <a:r>
              <a:rPr lang="en-US"/>
              <a:t>- analysis of real experiences of Polish and foreign companies,</a:t>
            </a:r>
          </a:p>
          <a:p>
            <a:r>
              <a:rPr lang="en-US"/>
              <a:t>- business simulations,</a:t>
            </a:r>
          </a:p>
          <a:p>
            <a:r>
              <a:rPr lang="en-US"/>
              <a:t>- discussions,</a:t>
            </a:r>
          </a:p>
          <a:p>
            <a:r>
              <a:rPr lang="en-US"/>
              <a:t>- investment simulations,</a:t>
            </a:r>
          </a:p>
          <a:p>
            <a:r>
              <a:rPr lang="en-US"/>
              <a:t>- presentation of ideas for a business or social project and defence of proposed solutions,</a:t>
            </a:r>
          </a:p>
          <a:p>
            <a:r>
              <a:rPr lang="en-US"/>
              <a:t>- study visits and interviews with potential recipients, entrepreneurs, clients,</a:t>
            </a:r>
          </a:p>
          <a:p>
            <a:r>
              <a:rPr lang="en-US"/>
              <a:t>- gamification elements.</a:t>
            </a:r>
          </a:p>
          <a:p>
            <a:r>
              <a:rPr lang="en-US"/>
              <a:t>Each of the above forms, methods and techniques should serve to reflect the socio-economic reality in a way corresponding to the cognitive abilities of students.</a:t>
            </a:r>
          </a:p>
          <a:p>
            <a:endParaRPr lang="en-US"/>
          </a:p>
          <a:p>
            <a:r>
              <a:rPr lang="en-US"/>
              <a:t>Legislation:</a:t>
            </a:r>
          </a:p>
          <a:p>
            <a:r>
              <a:rPr lang="en-US"/>
              <a:t>https://dziennikustaw.gov.pl/DU/2023/314 </a:t>
            </a:r>
          </a:p>
          <a:p>
            <a:endParaRPr lang="en-US"/>
          </a:p>
          <a:p>
            <a:r>
              <a:rPr lang="en-US"/>
              <a:t>Presentation of the new vocational subject:</a:t>
            </a:r>
          </a:p>
          <a:p>
            <a:r>
              <a:rPr lang="en-US"/>
              <a:t>https://www.youtube.com/watch?v=UWfYmFF7Onc&amp;ab_channel=CentrumGovTech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Different ways to implement this learning unit include:</a:t>
            </a:r>
          </a:p>
          <a:p>
            <a:r>
              <a:rPr lang="en-US"/>
              <a:t>- implementing all three mini modules in one workshop (it is estimated that it can take up 4 to 6 hours to implement all activities; remember to plan breaks in between the biggest tasks</a:t>
            </a:r>
          </a:p>
          <a:p>
            <a:r>
              <a:rPr lang="en-US"/>
              <a:t>- implementing part of the activities before the classes (flipped classroom method) or online (especially those activities where online tools are used and those that do not need the participation of the whole class,</a:t>
            </a:r>
          </a:p>
          <a:p>
            <a:r>
              <a:rPr lang="en-US"/>
              <a:t>- implementing part of the activities as a way to gather the knowledge before the actual classes or as a summarisation tool after the classes.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Video clips - the suggested topics of the presented films should concern: green business, young entrepreneurs, ideas for creating your own business, market trends in relation to newly established mini-enterprises, problems of local/regional societies in terms of access to particular services or privileges.</a:t>
            </a:r>
          </a:p>
          <a:p>
            <a:endParaRPr lang="en-US"/>
          </a:p>
          <a:p>
            <a:r>
              <a:rPr lang="en-US"/>
              <a:t>Pirate ship exercise - is an interesting exercise that can be used in virtually any type of activity because it allows participants to reflect on their knowledge, attitudes and level of interest in a given topic. This exercise can also be used in other cases. Additional questions in the exercise can be freely modified and changed.</a:t>
            </a:r>
          </a:p>
          <a:p>
            <a:endParaRPr lang="en-US"/>
          </a:p>
          <a:p>
            <a:r>
              <a:rPr lang="en-US"/>
              <a:t>Self-reflection activities - invite the learner to think about his local community in view of the videos he/she previously saw and indices an in-depth process of thinking about what needs and expectations of the local community could be satisfied with a new service or a new green company in town.</a:t>
            </a:r>
          </a:p>
          <a:p>
            <a:endParaRPr lang="en-US"/>
          </a:p>
          <a:p>
            <a:r>
              <a:rPr lang="en-US"/>
              <a:t>Presentation + discussion - can be done in different ways; learners can choose to present their ideas one by one and then discuss their feasibility on the class forum or you can use a board, write their ideas on the board, and ask the class members to vote (with stickers or per hand) on the most interesting, innovative, striking the cord ones.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Snapshot of my life - ask learners to share with the class one picture from their phone gallery that represents something worth fighting for when it comes to climate change, environmental protection, sustainable growth, etc. Listen to the stories behind the pictures and explanations given by the learners.</a:t>
            </a:r>
          </a:p>
          <a:p>
            <a:r>
              <a:rPr lang="en-US"/>
              <a:t>Summarise the activity with a common conclusion for the whole team.</a:t>
            </a:r>
          </a:p>
          <a:p>
            <a:r>
              <a:rPr lang="en-US"/>
              <a:t>* This activity is also great when talking about other important topics directly connected to the learners.</a:t>
            </a:r>
          </a:p>
          <a:p>
            <a:r>
              <a:rPr lang="en-US"/>
              <a:t>https://favilleapp.ht-apps.eu/repository/a-snapshot-of-my-life/</a:t>
            </a:r>
          </a:p>
          <a:p>
            <a:endParaRPr lang="en-US"/>
          </a:p>
          <a:p>
            <a:r>
              <a:rPr lang="en-US"/>
              <a:t>Self-assessment survey - There are different kinds of assessment tools on the internet - online quizzes, ready-to-hand-out leaflets, etc. They concentrate on different aspects of the economy, social well-being, personal growth or sustainability so one can always find a tool that is easily transferrable to a given class.</a:t>
            </a:r>
          </a:p>
          <a:p>
            <a:endParaRPr lang="en-US"/>
          </a:p>
          <a:p>
            <a:r>
              <a:rPr lang="en-US"/>
              <a:t>Silent conversation - This method aims to collaboratively, but silently, map the collective thinking (concepts, feelings, associations) of a group, focusing on a specific topic or issue. </a:t>
            </a:r>
          </a:p>
          <a:p>
            <a:endParaRPr lang="en-US"/>
          </a:p>
          <a:p>
            <a:r>
              <a:rPr lang="en-US"/>
              <a:t>Introduce the issue or question at hand, such as: “What are impressions of the case?”; </a:t>
            </a:r>
          </a:p>
          <a:p>
            <a:r>
              <a:rPr lang="en-US"/>
              <a:t>Invite participants to take a specific amount of time to reflect in silence and write down their ideas and contributions as a word or short phrase on a piece of paper or index card, and place them on a surface visible to everybody (a wall, the floor, a flip chart); </a:t>
            </a:r>
          </a:p>
          <a:p>
            <a:r>
              <a:rPr lang="en-US"/>
              <a:t>Next, participants cluster all the contributions according to intuitive affinity/similarity, during an allocated set of time. Remind them that the process should happen in silence; </a:t>
            </a:r>
          </a:p>
          <a:p>
            <a:r>
              <a:rPr lang="en-US"/>
              <a:t>After completion, discuss the different clusters with the participants and all together find a short descriptive caption for each, completing the conceptual map; </a:t>
            </a:r>
          </a:p>
          <a:p>
            <a:r>
              <a:rPr lang="en-US"/>
              <a:t>Finally, reflect on the experience of working in silence. Prompt with questions such as: “Were you surprised by anything?</a:t>
            </a:r>
          </a:p>
          <a:p>
            <a:r>
              <a:rPr lang="en-US"/>
              <a:t>https://www.facinghistory.org/resource-library/big-paper-building-silent-conversation</a:t>
            </a:r>
          </a:p>
          <a:p>
            <a:endParaRPr lang="en-US"/>
          </a:p>
          <a:p>
            <a:r>
              <a:rPr lang="en-US"/>
              <a:t>How - now - wow matrix - Draw a 2-by-2 matrix. The X axis denotes the originality of the idea and the Y axis shows the ease of implementation.</a:t>
            </a:r>
          </a:p>
          <a:p>
            <a:endParaRPr lang="en-US"/>
          </a:p>
          <a:p>
            <a:r>
              <a:rPr lang="en-US"/>
              <a:t>Label the quadrants as:</a:t>
            </a:r>
          </a:p>
          <a:p>
            <a:r>
              <a:rPr lang="en-US"/>
              <a:t>Now/Blue Ideas – Normal ideas, easy to implement. These are typically low-hanging fruit and solutions to fill existing gaps in processes. These normally result in incremental benefits.</a:t>
            </a:r>
          </a:p>
          <a:p>
            <a:r>
              <a:rPr lang="en-US"/>
              <a:t>How/Yellow Ideas – Original ideas, impossible to implement. These are breakthrough ideas in terms of impact, but absolutely impossible to implement right now given current technology/budget constraints.</a:t>
            </a:r>
          </a:p>
          <a:p>
            <a:r>
              <a:rPr lang="en-US"/>
              <a:t>Wow/Green Ideas – Original ideas, easy to implement. ‘Wow’ ideas are those with the potential for orbit-shifting change and are possible to implement within current reality.</a:t>
            </a:r>
          </a:p>
          <a:p>
            <a:r>
              <a:rPr lang="en-US"/>
              <a:t>How to Play:</a:t>
            </a:r>
          </a:p>
          <a:p>
            <a:r>
              <a:rPr lang="en-US"/>
              <a:t>List down the ideas that emerge from the creative ideation phase on large charts of paper stuck around the room.</a:t>
            </a:r>
          </a:p>
          <a:p>
            <a:r>
              <a:rPr lang="en-US"/>
              <a:t>Give each player 3 sticky dots of each color – that is, 3 blue, 3 yellow, 3 green. 9 dots per person is typical, but go ahead and reduce/increase that number based on the time at hand and the number of ideas generated.</a:t>
            </a:r>
          </a:p>
          <a:p>
            <a:r>
              <a:rPr lang="en-US"/>
              <a:t>Ask each player to step forward and vote for 3 best ideas in each category.  They need to do this by sticking a coloured dot in front of each idea they choose.</a:t>
            </a:r>
          </a:p>
          <a:p>
            <a:r>
              <a:rPr lang="en-US"/>
              <a:t>In the end, count the number of dots under each idea to categorize it. The highest number of dots of a certain colour categorizes the idea under that colour.</a:t>
            </a:r>
          </a:p>
          <a:p>
            <a:r>
              <a:rPr lang="en-US"/>
              <a:t>In case of a tie:</a:t>
            </a:r>
          </a:p>
          <a:p>
            <a:r>
              <a:rPr lang="en-US"/>
              <a:t>If blue dots = green dots, the idea is blue</a:t>
            </a:r>
          </a:p>
          <a:p>
            <a:r>
              <a:rPr lang="en-US"/>
              <a:t>If  yellow dots = green dots, the idea is green</a:t>
            </a:r>
          </a:p>
          <a:p>
            <a:r>
              <a:rPr lang="en-US"/>
              <a:t>You now have a bucket of Now/Green ideas to work on further. Make sure you also collect the low-hanging blue ideas for immediate implementation and the yellow ideas to keep an eye on for the future.</a:t>
            </a:r>
          </a:p>
          <a:p>
            <a:r>
              <a:rPr lang="en-US"/>
              <a:t>https://www.sessionlab.com/methods/how-now-wow-matrix</a:t>
            </a:r>
          </a:p>
          <a:p>
            <a:endParaRPr lang="en-US"/>
          </a:p>
          <a:p>
            <a:r>
              <a:rPr lang="en-US"/>
              <a:t>Stakeholder round - Setting: There should be one flipchart for each stakeholder perspective. If there are more people than stakeholders have one flipchart per person.</a:t>
            </a:r>
          </a:p>
          <a:p>
            <a:r>
              <a:rPr lang="en-US"/>
              <a:t>Pre-Work Required: The focus question should be thought through</a:t>
            </a:r>
          </a:p>
          <a:p>
            <a:r>
              <a:rPr lang="en-US"/>
              <a:t>Duration:  Consider the number of participants and stakeholders when determining the required time.</a:t>
            </a:r>
          </a:p>
          <a:p>
            <a:r>
              <a:rPr lang="en-US"/>
              <a:t>Tips for Online Facilitation:  Set up your virtual whiteboard with the various perspectives.</a:t>
            </a:r>
          </a:p>
          <a:p>
            <a:endParaRPr lang="en-US"/>
          </a:p>
          <a:p>
            <a:r>
              <a:rPr lang="en-US"/>
              <a:t>During</a:t>
            </a:r>
          </a:p>
          <a:p>
            <a:r>
              <a:rPr lang="en-US"/>
              <a:t>1. At the top of each of the flipcharts put the name of the stakeholder or perspective. If there are more people than perspectives put additional ideas at the top of the additional flipcharts.</a:t>
            </a:r>
          </a:p>
          <a:p>
            <a:r>
              <a:rPr lang="en-US"/>
              <a:t>2. Have each person stand at a flipchart.</a:t>
            </a:r>
          </a:p>
          <a:p>
            <a:r>
              <a:rPr lang="en-US"/>
              <a:t>3. Give them 2 minutes to think about the perspective on the flipchart in front of them and to brainstorm ideas.</a:t>
            </a:r>
          </a:p>
          <a:p>
            <a:r>
              <a:rPr lang="en-US"/>
              <a:t>4. Have everyone move one flipchart to their right (or left).</a:t>
            </a:r>
          </a:p>
          <a:p>
            <a:r>
              <a:rPr lang="en-US"/>
              <a:t>5. Repeat Step 3.</a:t>
            </a:r>
          </a:p>
          <a:p>
            <a:r>
              <a:rPr lang="en-US"/>
              <a:t>6. Continue this until everyone has brainstormed on every flipchart.</a:t>
            </a:r>
          </a:p>
          <a:p>
            <a:endParaRPr lang="en-US"/>
          </a:p>
          <a:p>
            <a:r>
              <a:rPr lang="en-US"/>
              <a:t>After</a:t>
            </a:r>
          </a:p>
          <a:p>
            <a:r>
              <a:rPr lang="en-US"/>
              <a:t>Usual or Expected Outcomes: list of ideas from each of the stakeholder perspectives</a:t>
            </a:r>
          </a:p>
          <a:p>
            <a:r>
              <a:rPr lang="en-US"/>
              <a:t>Potential pitfalls: Not all of the perspectives represented</a:t>
            </a:r>
          </a:p>
          <a:p>
            <a:endParaRPr lang="en-US"/>
          </a:p>
          <a:p>
            <a:r>
              <a:rPr lang="en-US"/>
              <a:t>Alternative method:</a:t>
            </a:r>
          </a:p>
          <a:p>
            <a:r>
              <a:rPr lang="en-US"/>
              <a:t>https://learningloop.io/plays/workshop-exercise/stakeholder-mapping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Introductory session - Within this session information about the past and current activities should be carried out. Teachers can also introduce general rules for creating a catchy logo, slogan and company name to the learners ( in the form of a video clip or a case study from the marketing world)</a:t>
            </a:r>
          </a:p>
          <a:p>
            <a:endParaRPr lang="en-US"/>
          </a:p>
          <a:p>
            <a:r>
              <a:rPr lang="en-US"/>
              <a:t>Testing the tools - the teacher can name the specific online tools that the learners can use (for example, if the school has access to professional programmes or licensed applications) or give them free alternatives to use. </a:t>
            </a:r>
          </a:p>
          <a:p>
            <a:endParaRPr lang="en-US"/>
          </a:p>
          <a:p>
            <a:r>
              <a:rPr lang="en-US"/>
              <a:t>Creating logo, name, and slogan -  learners can use the chosen tools either in the classroom or as a homework activity.</a:t>
            </a:r>
          </a:p>
          <a:p>
            <a:endParaRPr lang="en-US"/>
          </a:p>
          <a:p>
            <a:r>
              <a:rPr lang="en-US"/>
              <a:t>One-page business plan - A one-page business plan is a useful tool for providing an overview of company goals and targets and how will they be achieved. Before going into a detailed full-scaled plan, a one-page business plan can help to feel out different ideas, set priorities, and provide an outline for a more extensive standard business plan.</a:t>
            </a:r>
          </a:p>
          <a:p>
            <a:r>
              <a:rPr lang="en-US"/>
              <a:t>One can also keep the single-page plan on hand to keep focused on the scope and objectives of the business at all times.</a:t>
            </a:r>
          </a:p>
          <a:p>
            <a:endParaRPr lang="en-US"/>
          </a:p>
          <a:p>
            <a:r>
              <a:rPr lang="en-US"/>
              <a:t>Presentation + discussion - can be done in different ways; learners can choose to present their ideas one by one and then discuss their feasibility on the class forum or you can use a board, write their ideas on the board, and ask the class members to vote (with stickers or per hand) on the most interesting, innovative, striking the cord ones.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Check-in/check-out questions - </a:t>
            </a:r>
          </a:p>
          <a:p>
            <a:r>
              <a:rPr lang="en-US"/>
              <a:t>Use time-restricting questions to reintroduce past activities to the learners or to sum up the activities after the class is over. Examples of the sentences:</a:t>
            </a:r>
          </a:p>
          <a:p>
            <a:r>
              <a:rPr lang="en-US"/>
              <a:t>“In one word…”</a:t>
            </a:r>
          </a:p>
          <a:p>
            <a:r>
              <a:rPr lang="en-US"/>
              <a:t>“In two words…”</a:t>
            </a:r>
          </a:p>
          <a:p>
            <a:r>
              <a:rPr lang="en-US"/>
              <a:t>“In one sentence…”</a:t>
            </a:r>
          </a:p>
          <a:p>
            <a:r>
              <a:rPr lang="en-US"/>
              <a:t>“Think of three things…”</a:t>
            </a:r>
          </a:p>
          <a:p>
            <a:r>
              <a:rPr lang="en-US"/>
              <a:t>“Taking as much time as you need…”</a:t>
            </a:r>
          </a:p>
          <a:p>
            <a:r>
              <a:rPr lang="en-US"/>
              <a:t>https://toolbox.hyperisland.com/check-in-check-out</a:t>
            </a:r>
          </a:p>
          <a:p>
            <a:endParaRPr lang="en-US"/>
          </a:p>
          <a:p>
            <a:r>
              <a:rPr lang="en-US"/>
              <a:t>Who? What? When? Why? - if the learners work in a group, creating a matrix that shows who is responsible for what, when it should be delivered, what means should be used and why is a great way to keep everyone in check and within the given timeline.</a:t>
            </a:r>
          </a:p>
          <a:p>
            <a:r>
              <a:rPr lang="en-US"/>
              <a:t>https://toolbox.hyperisland.com/who-what-when-matrix </a:t>
            </a:r>
          </a:p>
          <a:p>
            <a:endParaRPr lang="en-US"/>
          </a:p>
          <a:p>
            <a:r>
              <a:rPr lang="en-US"/>
              <a:t>Doodling together -  can be used as a method to create a logo/company name/ slogan without using IT tools; </a:t>
            </a:r>
          </a:p>
          <a:p>
            <a:endParaRPr lang="en-US"/>
          </a:p>
          <a:p>
            <a:r>
              <a:rPr lang="en-US"/>
              <a:t>Point of Departure - This exercise can be used when you want to create one one-page business plan with the whole class or when the class is working in groups;</a:t>
            </a:r>
          </a:p>
          <a:p>
            <a:endParaRPr lang="en-US"/>
          </a:p>
          <a:p>
            <a:r>
              <a:rPr lang="en-US"/>
              <a:t>Agree as a group on how long you have to spend on this. Divide that time equally between the 8 questions: e.g. if you have 90 minutes, you can spend 11 minutes per question.</a:t>
            </a:r>
          </a:p>
          <a:p>
            <a:endParaRPr lang="en-US"/>
          </a:p>
          <a:p>
            <a:r>
              <a:rPr lang="en-US"/>
              <a:t>Write up (or stick up a printed copy of) the following questions. Address each one in turn for the allotted time.</a:t>
            </a:r>
          </a:p>
          <a:p>
            <a:endParaRPr lang="en-US"/>
          </a:p>
          <a:p>
            <a:r>
              <a:rPr lang="en-US"/>
              <a:t>Purpose: What is the overall purpose of the project? (Express this in one sentence)</a:t>
            </a:r>
          </a:p>
          <a:p>
            <a:endParaRPr lang="en-US"/>
          </a:p>
          <a:p>
            <a:r>
              <a:rPr lang="en-US"/>
              <a:t>Desired Outcome: What specific outcomes should be achieved by the end of the project? (aim for 2-4 bullets)</a:t>
            </a:r>
          </a:p>
          <a:p>
            <a:endParaRPr lang="en-US"/>
          </a:p>
          <a:p>
            <a:r>
              <a:rPr lang="en-US"/>
              <a:t>Target Group &amp; Value: Who are you doing the project for? And what value does it provide to those people? (Aim for 3 bullets or less)</a:t>
            </a:r>
          </a:p>
          <a:p>
            <a:endParaRPr lang="en-US"/>
          </a:p>
          <a:p>
            <a:r>
              <a:rPr lang="en-US"/>
              <a:t>Roles: Who is involved and what are they responsible for? </a:t>
            </a:r>
          </a:p>
          <a:p>
            <a:endParaRPr lang="en-US"/>
          </a:p>
          <a:p>
            <a:r>
              <a:rPr lang="en-US"/>
              <a:t>Milestones &amp; Budget: What needs to happen by when? And how much money do you have? (broken down into bullet points, on a broad level)</a:t>
            </a:r>
          </a:p>
          <a:p>
            <a:endParaRPr lang="en-US"/>
          </a:p>
          <a:p>
            <a:r>
              <a:rPr lang="en-US"/>
              <a:t>How: How will the team work together, How will you communicate, divide tasks, collaborate, approach decision-making, etc. </a:t>
            </a:r>
          </a:p>
          <a:p>
            <a:endParaRPr lang="en-US"/>
          </a:p>
          <a:p>
            <a:r>
              <a:rPr lang="en-US"/>
              <a:t>Success / Fiasco Criteria: What does success look like? What does failure look like?</a:t>
            </a:r>
          </a:p>
          <a:p>
            <a:endParaRPr lang="en-US"/>
          </a:p>
          <a:p>
            <a:r>
              <a:rPr lang="en-US"/>
              <a:t>Connections: What projects are connected to this one? Are there any other documents or data sources that we need to take into account? </a:t>
            </a:r>
          </a:p>
          <a:p>
            <a:endParaRPr lang="en-US"/>
          </a:p>
          <a:p>
            <a:r>
              <a:rPr lang="en-US"/>
              <a:t>Compile all the answers into a one-page business plan.</a:t>
            </a:r>
          </a:p>
          <a:p>
            <a:r>
              <a:rPr lang="en-US"/>
              <a:t> </a:t>
            </a:r>
          </a:p>
          <a:p>
            <a:r>
              <a:rPr lang="en-US"/>
              <a:t>Original activity: https://toolbox.hyperisland.com/project-point-of-departure</a:t>
            </a:r>
          </a:p>
          <a:p>
            <a:endParaRPr lang="en-US"/>
          </a:p>
          <a:p>
            <a:endParaRPr lang="en-US"/>
          </a:p>
          <a:p>
            <a:r>
              <a:rPr lang="en-US"/>
              <a:t>World Cafe variation - if the activities in this learning unit are being implemented in small teams, this activity can be used as a feedback gathering/evaluation method. Have a spokesperson from every team sit down at a separate table; allow other learners to roam freely in the room and get direct information about each team's work and gather impressions. Later, summarise the activity by asking the learners from other teams to comment on the work done by other teams, giving the time to the mentioned team to clarify/explain their work in more detail if necessary. </a:t>
            </a:r>
          </a:p>
          <a:p>
            <a:endParaRPr lang="en-US"/>
          </a:p>
          <a:p>
            <a:r>
              <a:rPr lang="en-US"/>
              <a:t>Original exercise: https://toolbox.hyperisland.com/world-cafe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Business start-up checklist - Using a checklist about the necessary steps to successfully open a business serves as a summary of previous activities but also as a useful reminder of the missing steps. It can be also exchanged with a video clip about this topic or a teacher's lecture.</a:t>
            </a:r>
          </a:p>
          <a:p>
            <a:endParaRPr lang="en-US"/>
          </a:p>
          <a:p>
            <a:r>
              <a:rPr lang="en-US"/>
              <a:t>Legislation survey - a self-reflection activity that can be made during the classroom or as a homework activity. It allows the learner to explore the world of the local/regional/national legislation as well as necessary permits and licenses that will be needed to operate a business.</a:t>
            </a:r>
          </a:p>
          <a:p>
            <a:endParaRPr lang="en-US"/>
          </a:p>
          <a:p>
            <a:r>
              <a:rPr lang="en-US"/>
              <a:t>Funding opportunities - this activity can be difficult for most of the participants to implement on their own so it would be advisable to use the template we have provided for general information or to research local/regional/national funding plans, or create own version of a "cheat sheet" for the learners to use - for example with information on the grants for students, student loans for a first business, funds, grants, or any other funding opportunities available in your country.</a:t>
            </a:r>
          </a:p>
          <a:p>
            <a:endParaRPr lang="en-US"/>
          </a:p>
          <a:p>
            <a:r>
              <a:rPr lang="en-US"/>
              <a:t>Funding plan - is an invention exercise where learners need to think about ways to get proper funding either from diverse sources or directly from customers, using the information from the previous activity. </a:t>
            </a:r>
          </a:p>
          <a:p>
            <a:endParaRPr lang="en-US"/>
          </a:p>
          <a:p>
            <a:r>
              <a:rPr lang="en-US"/>
              <a:t>Presentation + discussion - can be done in different ways; learners can choose to present their ideas one by one and then discuss their feasibility on the class forum or you can use a board, write their ideas on the board, and ask the class members to vote (with stickers or per hand) on the most interesting, innovative,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Brainwriting - A popular and lively form of brainwriting is known as 6-3-5. During a 6-3-5 session, brainwriting exercises are split into several rounds. In each round, learners write down three ideas each within five minutes.</a:t>
            </a:r>
          </a:p>
          <a:p>
            <a:endParaRPr lang="en-US"/>
          </a:p>
          <a:p>
            <a:r>
              <a:rPr lang="en-US"/>
              <a:t>After the first round, everyone swaps their piece of paper with someone else, reads what's on it, and then writes down three more ideas. These can be new ideas, or build on ideas that have already been shared.</a:t>
            </a:r>
          </a:p>
          <a:p>
            <a:endParaRPr lang="en-US"/>
          </a:p>
          <a:p>
            <a:r>
              <a:rPr lang="en-US"/>
              <a:t>After the needed number of rounds, the pieces of paper are collected, all the suggested ideas are discussed and the next steps are agreed upon.</a:t>
            </a:r>
          </a:p>
          <a:p>
            <a:endParaRPr lang="en-US"/>
          </a:p>
          <a:p>
            <a:r>
              <a:rPr lang="en-US"/>
              <a:t>Privilege for sale - This activity creates space and opportunity for participants to:</a:t>
            </a:r>
          </a:p>
          <a:p>
            <a:r>
              <a:rPr lang="en-US"/>
              <a:t>● acknowledge and investigate privilege.</a:t>
            </a:r>
          </a:p>
          <a:p>
            <a:r>
              <a:rPr lang="en-US"/>
              <a:t>● empathetically connect and reflect on the experience of having (or not having) privilege.</a:t>
            </a:r>
          </a:p>
          <a:p>
            <a:r>
              <a:rPr lang="en-US"/>
              <a:t>● consider how no one privilege is more important than another, that for someone any privilege may</a:t>
            </a:r>
          </a:p>
          <a:p>
            <a:r>
              <a:rPr lang="en-US"/>
              <a:t>feel essential.</a:t>
            </a:r>
          </a:p>
          <a:p>
            <a:r>
              <a:rPr lang="en-US"/>
              <a:t>● identify privileges that they take for granted in their everyday life.</a:t>
            </a:r>
          </a:p>
          <a:p>
            <a:r>
              <a:rPr lang="en-US"/>
              <a:t>● investigate and consider what groups may have limited access to what privileges and effect that</a:t>
            </a:r>
          </a:p>
          <a:p>
            <a:r>
              <a:rPr lang="en-US"/>
              <a:t>lack of access may have on an individual.</a:t>
            </a:r>
          </a:p>
          <a:p>
            <a:endParaRPr lang="en-US"/>
          </a:p>
          <a:p>
            <a:r>
              <a:rPr lang="en-US"/>
              <a:t>Instructions:</a:t>
            </a:r>
          </a:p>
          <a:p>
            <a:r>
              <a:rPr lang="en-US"/>
              <a:t>1. give participants a specific amount of imaginary money based on the first letter of their last name, for example:</a:t>
            </a:r>
          </a:p>
          <a:p>
            <a:r>
              <a:rPr lang="en-US"/>
              <a:t>A: $200, B: $400,C: $700,D: $1,500,E: $300,F: $600,G: $900,H: $1,100,I: 1,900,J: $500,K: $800,L: $1,000,M: $200</a:t>
            </a:r>
          </a:p>
          <a:p>
            <a:r>
              <a:rPr lang="en-US"/>
              <a:t>N: $400,O: $700,P: $1,500,Q: $300,R: $600,S: $900,T: $1,100,U: 1,900,V: $500,W: $800,X: $1,000,Y: $200,Z: $600</a:t>
            </a:r>
          </a:p>
          <a:p>
            <a:r>
              <a:rPr lang="en-US"/>
              <a:t>2. give participants a list of privileges connected to the theme of your class. Let the participants choose the privileges from the list according to their needs and available budget.</a:t>
            </a:r>
          </a:p>
          <a:p>
            <a:r>
              <a:rPr lang="en-US"/>
              <a:t>3. Summ up the activity with some reflective questions: </a:t>
            </a:r>
          </a:p>
          <a:p>
            <a:r>
              <a:rPr lang="en-US"/>
              <a:t>1. How did this activity make you feel?</a:t>
            </a:r>
          </a:p>
          <a:p>
            <a:r>
              <a:rPr lang="en-US"/>
              <a:t>2. What was your process when selecting privileges?</a:t>
            </a:r>
          </a:p>
          <a:p>
            <a:r>
              <a:rPr lang="en-US"/>
              <a:t>3. What were some things on this list that surprised you? Why?</a:t>
            </a:r>
          </a:p>
          <a:p>
            <a:r>
              <a:rPr lang="en-US"/>
              <a:t>4. Why do you think this activity specifically assigns money? For example, we could have</a:t>
            </a:r>
          </a:p>
          <a:p>
            <a:r>
              <a:rPr lang="en-US"/>
              <a:t>easily said each privilege is worth 1 token and everyone has 5 tokens. What does money</a:t>
            </a:r>
          </a:p>
          <a:p>
            <a:r>
              <a:rPr lang="en-US"/>
              <a:t>represent?</a:t>
            </a:r>
          </a:p>
          <a:p>
            <a:r>
              <a:rPr lang="en-US"/>
              <a:t>5. Why do you think the amount of money you were given was randomly assigned?</a:t>
            </a:r>
          </a:p>
          <a:p>
            <a:endParaRPr lang="en-US"/>
          </a:p>
          <a:p>
            <a:r>
              <a:rPr lang="en-US"/>
              <a:t>Five ideas - when working in teams on an idea (like creating your own green business, thinking of a funding plan, or designing a marketing plan) have a member of an opposite group visit the working space of the given team and try to look at their project from a different perspective. have the invited person come up with 3-5 ideas he/she would think of when creating a given plan and let the group discuss whether they could/should be included in their activities.</a:t>
            </a:r>
          </a:p>
          <a:p>
            <a:endParaRPr lang="en-US"/>
          </a:p>
          <a:p>
            <a:r>
              <a:rPr lang="en-US"/>
              <a:t>Cut up and move - Goal of the activity: to develop an understanding of various relationships between elements of a solution. To create different perspectives about a solution.</a:t>
            </a:r>
          </a:p>
          <a:p>
            <a:r>
              <a:rPr lang="en-US"/>
              <a:t>Materials: Flipcharts, markers, paper, etc.</a:t>
            </a:r>
          </a:p>
          <a:p>
            <a:r>
              <a:rPr lang="en-US"/>
              <a:t>Instructions</a:t>
            </a:r>
          </a:p>
          <a:p>
            <a:r>
              <a:rPr lang="en-US"/>
              <a:t>Pre-Work Required: The elements of a solution need to be created before</a:t>
            </a:r>
          </a:p>
          <a:p>
            <a:r>
              <a:rPr lang="en-US"/>
              <a:t>Implementation</a:t>
            </a:r>
          </a:p>
          <a:p>
            <a:r>
              <a:rPr lang="en-US"/>
              <a:t>1. Put elements of a solution on cards and place them on wall</a:t>
            </a:r>
          </a:p>
          <a:p>
            <a:r>
              <a:rPr lang="en-US"/>
              <a:t>2. Move cards around visually on the wall to see new relationships</a:t>
            </a:r>
          </a:p>
          <a:p>
            <a:r>
              <a:rPr lang="en-US"/>
              <a:t>3. Stop every once in a while and reflect.</a:t>
            </a:r>
          </a:p>
          <a:p>
            <a:r>
              <a:rPr lang="en-US"/>
              <a:t>4. Capture reflections for use in describing the solution</a:t>
            </a:r>
          </a:p>
          <a:p>
            <a:r>
              <a:rPr lang="en-US"/>
              <a:t>Follow-Up Required: Decisions need to be made to reach an agreement about the solution. How it will be implemented is also necessary.</a:t>
            </a:r>
          </a:p>
          <a:p>
            <a:endParaRPr lang="en-US"/>
          </a:p>
          <a:p>
            <a:r>
              <a:rPr lang="en-US"/>
              <a:t>Fishbowl - The fish bowl activity is used to manage group discussion.</a:t>
            </a:r>
          </a:p>
          <a:p>
            <a:r>
              <a:rPr lang="en-US"/>
              <a:t>The general idea is that rather than a large group having an open discussion about something, which can be difficult to handle and often only benefits a few active participants, a smaller group (ideally 3 – 6 people) is isolated to discuss while the rest of the participants (maximum of 50 people) sit around the outside and observe without interrupting. Facilitation is focused on the core group discussion. Less people = easier to facilitate.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6.sv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1691427" y="4457702"/>
            <a:ext cx="14905146" cy="3069122"/>
          </a:xfrm>
          <a:prstGeom prst="rect">
            <a:avLst/>
          </a:prstGeom>
        </p:spPr>
        <p:txBody>
          <a:bodyPr vert="horz" lIns="137160" tIns="68580" rIns="137160" bIns="6858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Bef>
                <a:spcPts val="1500"/>
              </a:spcBef>
            </a:pPr>
            <a:br>
              <a:rPr lang="de-DE" sz="5400" b="1" dirty="0">
                <a:solidFill>
                  <a:srgbClr val="0B7940"/>
                </a:solidFill>
                <a:latin typeface="Liberation Sans" panose="020B0604020202020204" pitchFamily="34" charset="0"/>
                <a:ea typeface="Liberation Sans" panose="020B0604020202020204" pitchFamily="34" charset="0"/>
                <a:cs typeface="Liberation Sans" panose="020B0604020202020204" pitchFamily="34" charset="0"/>
              </a:rPr>
            </a:br>
            <a:endParaRPr lang="de-DE" sz="7200" b="1" dirty="0">
              <a:solidFill>
                <a:srgbClr val="0B7940"/>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10" name="Grafik 9" descr="Ein Bild, das Text, Screenshot, Schrift, Logo enthält.&#10;&#10;Automatisch generierte Beschreibung">
            <a:extLst>
              <a:ext uri="{FF2B5EF4-FFF2-40B4-BE49-F238E27FC236}">
                <a16:creationId xmlns:a16="http://schemas.microsoft.com/office/drawing/2014/main" id="{D012E380-0BAC-0A1D-846B-E01A9F18E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878" y="7826002"/>
            <a:ext cx="13261029" cy="2332958"/>
          </a:xfrm>
          <a:prstGeom prst="rect">
            <a:avLst/>
          </a:prstGeom>
        </p:spPr>
      </p:pic>
      <p:pic>
        <p:nvPicPr>
          <p:cNvPr id="13" name="Grafik 12" descr="Ein Bild, das Schrift, Grafiken, Logo, Symbol enthält.&#10;&#10;Automatisch generierte Beschreibung">
            <a:extLst>
              <a:ext uri="{FF2B5EF4-FFF2-40B4-BE49-F238E27FC236}">
                <a16:creationId xmlns:a16="http://schemas.microsoft.com/office/drawing/2014/main" id="{AEEE4A3B-441E-A4C5-12CC-FDFFB41B3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7" y="-266321"/>
            <a:ext cx="10430970" cy="6258582"/>
          </a:xfrm>
          <a:prstGeom prst="rect">
            <a:avLst/>
          </a:prstGeom>
        </p:spPr>
      </p:pic>
      <p:pic>
        <p:nvPicPr>
          <p:cNvPr id="14" name="Grafik 13">
            <a:extLst>
              <a:ext uri="{FF2B5EF4-FFF2-40B4-BE49-F238E27FC236}">
                <a16:creationId xmlns:a16="http://schemas.microsoft.com/office/drawing/2014/main" id="{F7512108-C425-A69C-8F69-FFFC1F7961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5767" y="4592955"/>
            <a:ext cx="3134678" cy="1101090"/>
          </a:xfrm>
          <a:prstGeom prst="rect">
            <a:avLst/>
          </a:prstGeom>
          <a:noFill/>
          <a:ln>
            <a:noFill/>
          </a:ln>
        </p:spPr>
      </p:pic>
      <p:sp>
        <p:nvSpPr>
          <p:cNvPr id="15" name="Textfeld 2">
            <a:extLst>
              <a:ext uri="{FF2B5EF4-FFF2-40B4-BE49-F238E27FC236}">
                <a16:creationId xmlns:a16="http://schemas.microsoft.com/office/drawing/2014/main" id="{1333E73C-6536-0B7A-4005-18841EA044FD}"/>
              </a:ext>
            </a:extLst>
          </p:cNvPr>
          <p:cNvSpPr txBox="1">
            <a:spLocks noChangeArrowheads="1"/>
          </p:cNvSpPr>
          <p:nvPr/>
        </p:nvSpPr>
        <p:spPr bwMode="auto">
          <a:xfrm>
            <a:off x="10394674" y="5936114"/>
            <a:ext cx="4431035" cy="1211580"/>
          </a:xfrm>
          <a:prstGeom prst="rect">
            <a:avLst/>
          </a:prstGeom>
          <a:noFill/>
          <a:ln w="9525">
            <a:noFill/>
            <a:miter lim="800000"/>
            <a:headEnd/>
            <a:tailEnd/>
          </a:ln>
        </p:spPr>
        <p:txBody>
          <a:bodyPr rot="0" vert="horz" wrap="square" lIns="137160" tIns="68580" rIns="137160" bIns="68580" anchor="t" anchorCtr="0">
            <a:noAutofit/>
          </a:bodyPr>
          <a:lstStyle/>
          <a:p>
            <a:pPr>
              <a:lnSpc>
                <a:spcPct val="107000"/>
              </a:lnSpc>
              <a:spcAft>
                <a:spcPts val="1200"/>
              </a:spcAft>
            </a:pPr>
            <a:r>
              <a:rPr lang="en-GB" sz="1500">
                <a:latin typeface="Liberation Sans" panose="020B0604020202020204" pitchFamily="34" charset="0"/>
                <a:ea typeface="Calibri" panose="020F0502020204030204" pitchFamily="34" charset="0"/>
                <a:cs typeface="Times New Roman" panose="02020603050405020304" pitchFamily="18" charset="0"/>
              </a:rPr>
              <a:t>All results by </a:t>
            </a:r>
            <a:r>
              <a:rPr lang="en-GB" sz="1500" err="1">
                <a:latin typeface="Liberation Sans" panose="020B0604020202020204" pitchFamily="34" charset="0"/>
                <a:ea typeface="Calibri" panose="020F0502020204030204" pitchFamily="34" charset="0"/>
                <a:cs typeface="Times New Roman" panose="02020603050405020304" pitchFamily="18" charset="0"/>
              </a:rPr>
              <a:t>EcoGreen</a:t>
            </a:r>
            <a:r>
              <a:rPr lang="en-GB" sz="1500">
                <a:latin typeface="Liberation Sans" panose="020B0604020202020204" pitchFamily="34" charset="0"/>
                <a:ea typeface="Calibri" panose="020F0502020204030204" pitchFamily="34" charset="0"/>
                <a:cs typeface="Times New Roman" panose="02020603050405020304" pitchFamily="18" charset="0"/>
              </a:rPr>
              <a:t> are </a:t>
            </a:r>
            <a:r>
              <a:rPr lang="en-GB" sz="1500" dirty="0">
                <a:latin typeface="Liberation Sans" panose="020B0604020202020204" pitchFamily="34" charset="0"/>
                <a:ea typeface="Calibri" panose="020F0502020204030204" pitchFamily="34" charset="0"/>
                <a:cs typeface="Times New Roman" panose="02020603050405020304" pitchFamily="18" charset="0"/>
              </a:rPr>
              <a:t>licensed </a:t>
            </a:r>
            <a:r>
              <a:rPr lang="en-GB" sz="1500">
                <a:latin typeface="Liberation Sans" panose="020B0604020202020204" pitchFamily="34" charset="0"/>
                <a:ea typeface="Calibri" panose="020F0502020204030204" pitchFamily="34" charset="0"/>
                <a:cs typeface="Times New Roman" panose="02020603050405020304" pitchFamily="18" charset="0"/>
              </a:rPr>
              <a:t>under </a:t>
            </a:r>
            <a:br>
              <a:rPr lang="en-GB" sz="1500">
                <a:latin typeface="Liberation Sans" panose="020B0604020202020204" pitchFamily="34" charset="0"/>
                <a:ea typeface="Calibri" panose="020F0502020204030204" pitchFamily="34" charset="0"/>
                <a:cs typeface="Times New Roman" panose="02020603050405020304" pitchFamily="18" charset="0"/>
              </a:rPr>
            </a:br>
            <a:r>
              <a:rPr lang="en-GB" sz="1500">
                <a:latin typeface="Liberation Sans" panose="020B0604020202020204" pitchFamily="34" charset="0"/>
                <a:ea typeface="Calibri" panose="020F0502020204030204" pitchFamily="34" charset="0"/>
                <a:cs typeface="Times New Roman" panose="02020603050405020304" pitchFamily="18" charset="0"/>
              </a:rPr>
              <a:t>CC </a:t>
            </a:r>
            <a:r>
              <a:rPr lang="en-GB" sz="1500" dirty="0">
                <a:latin typeface="Liberation Sans" panose="020B0604020202020204" pitchFamily="34" charset="0"/>
                <a:ea typeface="Calibri" panose="020F0502020204030204" pitchFamily="34" charset="0"/>
                <a:cs typeface="Times New Roman" panose="02020603050405020304" pitchFamily="18" charset="0"/>
              </a:rPr>
              <a:t>BY-SA 4.0</a:t>
            </a:r>
            <a:r>
              <a:rPr lang="en-GB" sz="1500">
                <a:latin typeface="Liberation Sans" panose="020B0604020202020204" pitchFamily="34" charset="0"/>
                <a:ea typeface="Calibri" panose="020F0502020204030204" pitchFamily="34" charset="0"/>
                <a:cs typeface="Times New Roman" panose="02020603050405020304" pitchFamily="18" charset="0"/>
              </a:rPr>
              <a:t>. </a:t>
            </a:r>
            <a:br>
              <a:rPr lang="de-DE" sz="1500" dirty="0">
                <a:latin typeface="Liberation Sans" panose="020B0604020202020204" pitchFamily="34" charset="0"/>
                <a:ea typeface="Calibri" panose="020F0502020204030204" pitchFamily="34" charset="0"/>
                <a:cs typeface="Times New Roman" panose="02020603050405020304" pitchFamily="18" charset="0"/>
              </a:rPr>
            </a:br>
            <a:r>
              <a:rPr lang="en-GB" sz="1500">
                <a:latin typeface="Liberation Sans" panose="020B0604020202020204" pitchFamily="34" charset="0"/>
                <a:ea typeface="Calibri" panose="020F0502020204030204" pitchFamily="34" charset="0"/>
                <a:cs typeface="Times New Roman" panose="02020603050405020304" pitchFamily="18" charset="0"/>
              </a:rPr>
              <a:t>To </a:t>
            </a:r>
            <a:r>
              <a:rPr lang="en-GB" sz="1500" dirty="0">
                <a:latin typeface="Liberation Sans" panose="020B0604020202020204" pitchFamily="34" charset="0"/>
                <a:ea typeface="Calibri" panose="020F0502020204030204" pitchFamily="34" charset="0"/>
                <a:cs typeface="Times New Roman" panose="02020603050405020304" pitchFamily="18" charset="0"/>
              </a:rPr>
              <a:t>view a copy of this license, visit https://</a:t>
            </a:r>
            <a:r>
              <a:rPr lang="en-GB" sz="1500" dirty="0" err="1">
                <a:latin typeface="Liberation Sans" panose="020B0604020202020204" pitchFamily="34" charset="0"/>
                <a:ea typeface="Calibri" panose="020F0502020204030204" pitchFamily="34" charset="0"/>
                <a:cs typeface="Times New Roman" panose="02020603050405020304" pitchFamily="18" charset="0"/>
              </a:rPr>
              <a:t>creativecommons.org</a:t>
            </a:r>
            <a:r>
              <a:rPr lang="en-GB" sz="1500" dirty="0">
                <a:latin typeface="Liberation Sans" panose="020B0604020202020204" pitchFamily="34" charset="0"/>
                <a:ea typeface="Calibri" panose="020F0502020204030204" pitchFamily="34" charset="0"/>
                <a:cs typeface="Times New Roman" panose="02020603050405020304" pitchFamily="18" charset="0"/>
              </a:rPr>
              <a:t>/licenses/by-</a:t>
            </a:r>
            <a:r>
              <a:rPr lang="en-GB" sz="1500" dirty="0" err="1">
                <a:latin typeface="Liberation Sans" panose="020B0604020202020204" pitchFamily="34" charset="0"/>
                <a:ea typeface="Calibri" panose="020F0502020204030204" pitchFamily="34" charset="0"/>
                <a:cs typeface="Times New Roman" panose="02020603050405020304" pitchFamily="18" charset="0"/>
              </a:rPr>
              <a:t>sa</a:t>
            </a:r>
            <a:r>
              <a:rPr lang="en-GB" sz="1500" dirty="0">
                <a:latin typeface="Liberation Sans" panose="020B0604020202020204" pitchFamily="34" charset="0"/>
                <a:ea typeface="Calibri" panose="020F0502020204030204" pitchFamily="34" charset="0"/>
                <a:cs typeface="Times New Roman" panose="02020603050405020304" pitchFamily="18" charset="0"/>
              </a:rPr>
              <a:t>/4.0</a:t>
            </a:r>
            <a:endParaRPr lang="de-DE" sz="1500" dirty="0">
              <a:latin typeface="Liberation Sans" panose="020B0604020202020204" pitchFamily="34" charset="0"/>
              <a:ea typeface="Calibri" panose="020F0502020204030204" pitchFamily="34" charset="0"/>
              <a:cs typeface="Times New Roman" panose="02020603050405020304" pitchFamily="18" charset="0"/>
            </a:endParaRPr>
          </a:p>
        </p:txBody>
      </p:sp>
      <p:pic>
        <p:nvPicPr>
          <p:cNvPr id="16" name="Grafik 15" descr="Ein Bild, das Text enthält.&#10;&#10;Automatisch generierte Beschreibung">
            <a:extLst>
              <a:ext uri="{FF2B5EF4-FFF2-40B4-BE49-F238E27FC236}">
                <a16:creationId xmlns:a16="http://schemas.microsoft.com/office/drawing/2014/main" id="{C32EFF2D-B7DD-1A4A-4859-5CB613AD80B8}"/>
              </a:ext>
            </a:extLst>
          </p:cNvPr>
          <p:cNvPicPr>
            <a:picLocks noChangeAspect="1"/>
          </p:cNvPicPr>
          <p:nvPr/>
        </p:nvPicPr>
        <p:blipFill>
          <a:blip r:embed="rId5"/>
          <a:stretch>
            <a:fillRect/>
          </a:stretch>
        </p:blipFill>
        <p:spPr>
          <a:xfrm>
            <a:off x="10545767" y="1741958"/>
            <a:ext cx="3822003" cy="798906"/>
          </a:xfrm>
          <a:prstGeom prst="rect">
            <a:avLst/>
          </a:prstGeom>
        </p:spPr>
      </p:pic>
      <p:sp>
        <p:nvSpPr>
          <p:cNvPr id="17" name="Textfeld 16">
            <a:extLst>
              <a:ext uri="{FF2B5EF4-FFF2-40B4-BE49-F238E27FC236}">
                <a16:creationId xmlns:a16="http://schemas.microsoft.com/office/drawing/2014/main" id="{2A6F3768-D02D-6922-D9CA-8430C1038575}"/>
              </a:ext>
            </a:extLst>
          </p:cNvPr>
          <p:cNvSpPr txBox="1"/>
          <p:nvPr/>
        </p:nvSpPr>
        <p:spPr>
          <a:xfrm>
            <a:off x="10510415" y="2715369"/>
            <a:ext cx="6996246" cy="1015663"/>
          </a:xfrm>
          <a:prstGeom prst="rect">
            <a:avLst/>
          </a:prstGeom>
          <a:noFill/>
        </p:spPr>
        <p:txBody>
          <a:bodyPr wrap="square">
            <a:spAutoFit/>
          </a:bodyPr>
          <a:lstStyle/>
          <a:p>
            <a:r>
              <a:rPr lang="de-DE" sz="1500" dirty="0" err="1">
                <a:latin typeface="Liberation Sans" panose="020B0604020202020204" pitchFamily="34" charset="0"/>
                <a:cs typeface="Times New Roman" panose="02020603050405020304" pitchFamily="18" charset="0"/>
              </a:rPr>
              <a:t>Funded</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by</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a:t>
            </a:r>
            <a:r>
              <a:rPr lang="de-DE" sz="1500" dirty="0">
                <a:latin typeface="Liberation Sans" panose="020B0604020202020204" pitchFamily="34" charset="0"/>
                <a:cs typeface="Times New Roman" panose="02020603050405020304" pitchFamily="18" charset="0"/>
              </a:rPr>
              <a:t> European Union. Views and </a:t>
            </a:r>
            <a:r>
              <a:rPr lang="de-DE" sz="1500" dirty="0" err="1">
                <a:latin typeface="Liberation Sans" panose="020B0604020202020204" pitchFamily="34" charset="0"/>
                <a:cs typeface="Times New Roman" panose="02020603050405020304" pitchFamily="18" charset="0"/>
              </a:rPr>
              <a:t>opinions</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expressed</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are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however</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those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of</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author</a:t>
            </a:r>
            <a:r>
              <a:rPr lang="de-DE" sz="1500" dirty="0">
                <a:latin typeface="Liberation Sans" panose="020B0604020202020204" pitchFamily="34" charset="0"/>
                <a:cs typeface="Times New Roman" panose="02020603050405020304" pitchFamily="18" charset="0"/>
              </a:rPr>
              <a:t>(s) </a:t>
            </a:r>
            <a:r>
              <a:rPr lang="de-DE" sz="1500" dirty="0" err="1">
                <a:latin typeface="Liberation Sans" panose="020B0604020202020204" pitchFamily="34" charset="0"/>
                <a:cs typeface="Times New Roman" panose="02020603050405020304" pitchFamily="18" charset="0"/>
              </a:rPr>
              <a:t>only</a:t>
            </a:r>
            <a:r>
              <a:rPr lang="de-DE" sz="1500" dirty="0">
                <a:latin typeface="Liberation Sans" panose="020B0604020202020204" pitchFamily="34" charset="0"/>
                <a:cs typeface="Times New Roman" panose="02020603050405020304" pitchFamily="18" charset="0"/>
              </a:rPr>
              <a:t> and do not </a:t>
            </a:r>
            <a:r>
              <a:rPr lang="de-DE" sz="1500" dirty="0" err="1">
                <a:latin typeface="Liberation Sans" panose="020B0604020202020204" pitchFamily="34" charset="0"/>
                <a:cs typeface="Times New Roman" panose="02020603050405020304" pitchFamily="18" charset="0"/>
              </a:rPr>
              <a:t>necessarily</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reflect</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those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of</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a:t>
            </a:r>
            <a:r>
              <a:rPr lang="de-DE" sz="1500" dirty="0">
                <a:latin typeface="Liberation Sans" panose="020B0604020202020204" pitchFamily="34" charset="0"/>
                <a:cs typeface="Times New Roman" panose="02020603050405020304" pitchFamily="18" charset="0"/>
              </a:rPr>
              <a:t> European Union </a:t>
            </a:r>
            <a:r>
              <a:rPr lang="de-DE" sz="1500" dirty="0" err="1">
                <a:latin typeface="Liberation Sans" panose="020B0604020202020204" pitchFamily="34" charset="0"/>
                <a:cs typeface="Times New Roman" panose="02020603050405020304" pitchFamily="18" charset="0"/>
              </a:rPr>
              <a:t>or</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a:t>
            </a:r>
            <a:r>
              <a:rPr lang="de-DE" sz="1500" dirty="0">
                <a:latin typeface="Liberation Sans" panose="020B0604020202020204" pitchFamily="34" charset="0"/>
                <a:cs typeface="Times New Roman" panose="02020603050405020304" pitchFamily="18" charset="0"/>
              </a:rPr>
              <a:t> European Education and Culture Executive Agency (EACEA). </a:t>
            </a:r>
            <a:r>
              <a:rPr lang="de-DE" sz="1500" dirty="0" err="1">
                <a:latin typeface="Liberation Sans" panose="020B0604020202020204" pitchFamily="34" charset="0"/>
                <a:cs typeface="Times New Roman" panose="02020603050405020304" pitchFamily="18" charset="0"/>
              </a:rPr>
              <a:t>Neither</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a:t>
            </a:r>
            <a:r>
              <a:rPr lang="de-DE" sz="1500" dirty="0">
                <a:latin typeface="Liberation Sans" panose="020B0604020202020204" pitchFamily="34" charset="0"/>
                <a:cs typeface="Times New Roman" panose="02020603050405020304" pitchFamily="18" charset="0"/>
              </a:rPr>
              <a:t> European Union </a:t>
            </a:r>
            <a:r>
              <a:rPr lang="de-DE" sz="1500" dirty="0" err="1">
                <a:latin typeface="Liberation Sans" panose="020B0604020202020204" pitchFamily="34" charset="0"/>
                <a:cs typeface="Times New Roman" panose="02020603050405020304" pitchFamily="18" charset="0"/>
              </a:rPr>
              <a:t>nor</a:t>
            </a:r>
            <a:r>
              <a:rPr lang="de-DE" sz="1500" dirty="0">
                <a:latin typeface="Liberation Sans" panose="020B0604020202020204" pitchFamily="34" charset="0"/>
                <a:cs typeface="Times New Roman" panose="02020603050405020304" pitchFamily="18" charset="0"/>
              </a:rPr>
              <a:t> EACEA </a:t>
            </a:r>
            <a:r>
              <a:rPr lang="de-DE" sz="1500" dirty="0" err="1">
                <a:latin typeface="Liberation Sans" panose="020B0604020202020204" pitchFamily="34" charset="0"/>
                <a:cs typeface="Times New Roman" panose="02020603050405020304" pitchFamily="18" charset="0"/>
              </a:rPr>
              <a:t>can</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be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held</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responsible</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for</a:t>
            </a:r>
            <a:r>
              <a:rPr lang="de-DE" sz="1500" dirty="0">
                <a:latin typeface="Liberation Sans" panose="020B0604020202020204" pitchFamily="34" charset="0"/>
                <a:cs typeface="Times New Roman" panose="02020603050405020304" pitchFamily="18" charset="0"/>
              </a:rPr>
              <a:t> </a:t>
            </a:r>
            <a:r>
              <a:rPr lang="de-DE" sz="1500" dirty="0" err="1">
                <a:latin typeface="Liberation Sans" panose="020B0604020202020204" pitchFamily="34" charset="0"/>
                <a:cs typeface="Times New Roman" panose="02020603050405020304" pitchFamily="18" charset="0"/>
              </a:rPr>
              <a:t>them</a:t>
            </a:r>
            <a:r>
              <a:rPr lang="de-DE" sz="1500" dirty="0">
                <a:latin typeface="Liberation Sans"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7969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966442"/>
            <a:ext cx="9773917" cy="6646264"/>
          </a:xfrm>
          <a:custGeom>
            <a:avLst/>
            <a:gdLst/>
            <a:ahLst/>
            <a:cxnLst/>
            <a:rect l="l" t="t" r="r" b="b"/>
            <a:pathLst>
              <a:path w="9773917" h="6646264">
                <a:moveTo>
                  <a:pt x="0" y="0"/>
                </a:moveTo>
                <a:lnTo>
                  <a:pt x="9773917" y="0"/>
                </a:lnTo>
                <a:lnTo>
                  <a:pt x="9773917" y="6646264"/>
                </a:lnTo>
                <a:lnTo>
                  <a:pt x="0" y="6646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8468709" y="4098412"/>
            <a:ext cx="2430943" cy="2382324"/>
          </a:xfrm>
          <a:custGeom>
            <a:avLst/>
            <a:gdLst/>
            <a:ahLst/>
            <a:cxnLst/>
            <a:rect l="l" t="t" r="r" b="b"/>
            <a:pathLst>
              <a:path w="2430943" h="2382324">
                <a:moveTo>
                  <a:pt x="0" y="0"/>
                </a:moveTo>
                <a:lnTo>
                  <a:pt x="2430943" y="0"/>
                </a:lnTo>
                <a:lnTo>
                  <a:pt x="2430943" y="2382324"/>
                </a:lnTo>
                <a:lnTo>
                  <a:pt x="0" y="23823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ALTERNATIVE ACTIVITIES</a:t>
            </a:r>
          </a:p>
        </p:txBody>
      </p:sp>
      <p:sp>
        <p:nvSpPr>
          <p:cNvPr id="5" name="TextBox 5"/>
          <p:cNvSpPr txBox="1"/>
          <p:nvPr/>
        </p:nvSpPr>
        <p:spPr>
          <a:xfrm>
            <a:off x="1028700" y="3150705"/>
            <a:ext cx="6473272" cy="5509578"/>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Alternative activities - as the name suggests - can be used alternatively with the main activities presented in the main learning unit’s concept.</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They are also great tools for teachers and trainers who prefer more personal contact with the students or in classes where a more traditional approach is required or preferred.</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Alternative activities are versatile - it means that they can be used in different settings and different classes and indifferent themes</a:t>
            </a:r>
          </a:p>
          <a:p>
            <a:pPr algn="just">
              <a:lnSpc>
                <a:spcPts val="2760"/>
              </a:lnSpc>
            </a:pPr>
            <a:endParaRPr lang="en-US" sz="2400">
              <a:solidFill>
                <a:srgbClr val="000000"/>
              </a:solidFill>
              <a:latin typeface="Poppins"/>
            </a:endParaRPr>
          </a:p>
        </p:txBody>
      </p:sp>
      <p:sp>
        <p:nvSpPr>
          <p:cNvPr id="6" name="TextBox 6"/>
          <p:cNvSpPr txBox="1"/>
          <p:nvPr/>
        </p:nvSpPr>
        <p:spPr>
          <a:xfrm>
            <a:off x="12876548" y="2224873"/>
            <a:ext cx="4559487" cy="336521"/>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BRAINWRITING</a:t>
            </a:r>
          </a:p>
        </p:txBody>
      </p:sp>
      <p:sp>
        <p:nvSpPr>
          <p:cNvPr id="7" name="TextBox 7"/>
          <p:cNvSpPr txBox="1"/>
          <p:nvPr/>
        </p:nvSpPr>
        <p:spPr>
          <a:xfrm>
            <a:off x="12876548" y="3699116"/>
            <a:ext cx="4559487" cy="337635"/>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PRIVILEDGE FOR SALE</a:t>
            </a:r>
          </a:p>
        </p:txBody>
      </p:sp>
      <p:sp>
        <p:nvSpPr>
          <p:cNvPr id="8" name="TextBox 8"/>
          <p:cNvSpPr txBox="1"/>
          <p:nvPr/>
        </p:nvSpPr>
        <p:spPr>
          <a:xfrm>
            <a:off x="12876548" y="511652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FIVE IDEAS </a:t>
            </a:r>
          </a:p>
        </p:txBody>
      </p:sp>
      <p:sp>
        <p:nvSpPr>
          <p:cNvPr id="9" name="TextBox 9"/>
          <p:cNvSpPr txBox="1"/>
          <p:nvPr/>
        </p:nvSpPr>
        <p:spPr>
          <a:xfrm>
            <a:off x="12876548" y="6614920"/>
            <a:ext cx="4559487" cy="337767"/>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CUT UP AND MOVE </a:t>
            </a:r>
          </a:p>
        </p:txBody>
      </p:sp>
      <p:sp>
        <p:nvSpPr>
          <p:cNvPr id="10" name="TextBox 10"/>
          <p:cNvSpPr txBox="1"/>
          <p:nvPr/>
        </p:nvSpPr>
        <p:spPr>
          <a:xfrm>
            <a:off x="12876548" y="800215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FISHBOWL</a:t>
            </a:r>
          </a:p>
        </p:txBody>
      </p:sp>
      <p:grpSp>
        <p:nvGrpSpPr>
          <p:cNvPr id="11" name="Group 11"/>
          <p:cNvGrpSpPr/>
          <p:nvPr/>
        </p:nvGrpSpPr>
        <p:grpSpPr>
          <a:xfrm rot="4295477">
            <a:off x="-40936" y="-2201864"/>
            <a:ext cx="1700141" cy="3612413"/>
            <a:chOff x="0" y="0"/>
            <a:chExt cx="591973" cy="1257807"/>
          </a:xfrm>
        </p:grpSpPr>
        <p:sp>
          <p:nvSpPr>
            <p:cNvPr id="12" name="Freeform 12"/>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085875">
            <a:off x="-625966" y="8561924"/>
            <a:ext cx="1803136" cy="3831255"/>
            <a:chOff x="0" y="0"/>
            <a:chExt cx="591973" cy="1257807"/>
          </a:xfrm>
        </p:grpSpPr>
        <p:sp>
          <p:nvSpPr>
            <p:cNvPr id="15" name="Freeform 15"/>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839403"/>
            <a:ext cx="16230600" cy="6695122"/>
          </a:xfrm>
          <a:custGeom>
            <a:avLst/>
            <a:gdLst/>
            <a:ahLst/>
            <a:cxnLst/>
            <a:rect l="l" t="t" r="r" b="b"/>
            <a:pathLst>
              <a:path w="16230600" h="6695122">
                <a:moveTo>
                  <a:pt x="0" y="0"/>
                </a:moveTo>
                <a:lnTo>
                  <a:pt x="16230600" y="0"/>
                </a:lnTo>
                <a:lnTo>
                  <a:pt x="16230600" y="6695122"/>
                </a:lnTo>
                <a:lnTo>
                  <a:pt x="0" y="66951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3" name="Group 3"/>
          <p:cNvGrpSpPr/>
          <p:nvPr/>
        </p:nvGrpSpPr>
        <p:grpSpPr>
          <a:xfrm rot="4295477">
            <a:off x="-271756" y="-2950092"/>
            <a:ext cx="2247646" cy="4775736"/>
            <a:chOff x="0" y="0"/>
            <a:chExt cx="591973" cy="1257807"/>
          </a:xfrm>
        </p:grpSpPr>
        <p:sp>
          <p:nvSpPr>
            <p:cNvPr id="4" name="Freeform 4"/>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714124">
            <a:off x="16847435" y="-2698877"/>
            <a:ext cx="2247646" cy="4775736"/>
            <a:chOff x="0" y="0"/>
            <a:chExt cx="591973" cy="1257807"/>
          </a:xfrm>
        </p:grpSpPr>
        <p:sp>
          <p:nvSpPr>
            <p:cNvPr id="7" name="Freeform 7"/>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8100000" flipH="1">
            <a:off x="-1652834" y="-690730"/>
            <a:ext cx="3091800" cy="2604842"/>
          </a:xfrm>
          <a:custGeom>
            <a:avLst/>
            <a:gdLst/>
            <a:ahLst/>
            <a:cxnLst/>
            <a:rect l="l" t="t" r="r" b="b"/>
            <a:pathLst>
              <a:path w="3091800" h="2604842">
                <a:moveTo>
                  <a:pt x="3091801" y="0"/>
                </a:moveTo>
                <a:lnTo>
                  <a:pt x="0" y="0"/>
                </a:lnTo>
                <a:lnTo>
                  <a:pt x="0" y="2604841"/>
                </a:lnTo>
                <a:lnTo>
                  <a:pt x="3091801" y="2604841"/>
                </a:lnTo>
                <a:lnTo>
                  <a:pt x="309180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rot="3022192" flipH="1" flipV="1">
            <a:off x="16869315" y="-484359"/>
            <a:ext cx="3091800" cy="2604842"/>
          </a:xfrm>
          <a:custGeom>
            <a:avLst/>
            <a:gdLst/>
            <a:ahLst/>
            <a:cxnLst/>
            <a:rect l="l" t="t" r="r" b="b"/>
            <a:pathLst>
              <a:path w="3091800" h="2604842">
                <a:moveTo>
                  <a:pt x="3091801" y="2604842"/>
                </a:moveTo>
                <a:lnTo>
                  <a:pt x="0" y="2604842"/>
                </a:lnTo>
                <a:lnTo>
                  <a:pt x="0" y="0"/>
                </a:lnTo>
                <a:lnTo>
                  <a:pt x="3091801" y="0"/>
                </a:lnTo>
                <a:lnTo>
                  <a:pt x="3091801" y="260484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1" name="Freeform 11"/>
          <p:cNvSpPr/>
          <p:nvPr/>
        </p:nvSpPr>
        <p:spPr>
          <a:xfrm>
            <a:off x="8212324" y="5232599"/>
            <a:ext cx="1908729" cy="1908729"/>
          </a:xfrm>
          <a:custGeom>
            <a:avLst/>
            <a:gdLst/>
            <a:ahLst/>
            <a:cxnLst/>
            <a:rect l="l" t="t" r="r" b="b"/>
            <a:pathLst>
              <a:path w="1908729" h="1908729">
                <a:moveTo>
                  <a:pt x="0" y="0"/>
                </a:moveTo>
                <a:lnTo>
                  <a:pt x="1908730" y="0"/>
                </a:lnTo>
                <a:lnTo>
                  <a:pt x="1908730" y="1908729"/>
                </a:lnTo>
                <a:lnTo>
                  <a:pt x="0" y="1908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2" name="TextBox 12"/>
          <p:cNvSpPr txBox="1"/>
          <p:nvPr/>
        </p:nvSpPr>
        <p:spPr>
          <a:xfrm>
            <a:off x="3472639" y="1009650"/>
            <a:ext cx="10852559" cy="774700"/>
          </a:xfrm>
          <a:prstGeom prst="rect">
            <a:avLst/>
          </a:prstGeom>
        </p:spPr>
        <p:txBody>
          <a:bodyPr lIns="0" tIns="0" rIns="0" bIns="0" rtlCol="0" anchor="t">
            <a:spAutoFit/>
          </a:bodyPr>
          <a:lstStyle/>
          <a:p>
            <a:pPr algn="ctr">
              <a:lnSpc>
                <a:spcPts val="5749"/>
              </a:lnSpc>
            </a:pPr>
            <a:r>
              <a:rPr lang="en-US" sz="4999" spc="-149">
                <a:solidFill>
                  <a:srgbClr val="000000"/>
                </a:solidFill>
                <a:latin typeface="Poppins Bold"/>
              </a:rPr>
              <a:t>LEARNING UNIT TANGIBLE RESULTS</a:t>
            </a:r>
          </a:p>
        </p:txBody>
      </p:sp>
      <p:sp>
        <p:nvSpPr>
          <p:cNvPr id="13" name="TextBox 13"/>
          <p:cNvSpPr txBox="1"/>
          <p:nvPr/>
        </p:nvSpPr>
        <p:spPr>
          <a:xfrm>
            <a:off x="1907134" y="3177857"/>
            <a:ext cx="3610548" cy="788378"/>
          </a:xfrm>
          <a:prstGeom prst="rect">
            <a:avLst/>
          </a:prstGeom>
        </p:spPr>
        <p:txBody>
          <a:bodyPr lIns="0" tIns="0" rIns="0" bIns="0" rtlCol="0" anchor="t">
            <a:spAutoFit/>
          </a:bodyPr>
          <a:lstStyle/>
          <a:p>
            <a:pPr algn="ctr">
              <a:lnSpc>
                <a:spcPts val="3052"/>
              </a:lnSpc>
            </a:pPr>
            <a:r>
              <a:rPr lang="en-US" sz="2654">
                <a:solidFill>
                  <a:srgbClr val="FFFFFF"/>
                </a:solidFill>
                <a:latin typeface="Poppins Semi-Bold"/>
              </a:rPr>
              <a:t>SELF-REFLECTION SURVEY RESULTS</a:t>
            </a:r>
          </a:p>
        </p:txBody>
      </p:sp>
      <p:sp>
        <p:nvSpPr>
          <p:cNvPr id="14" name="TextBox 14"/>
          <p:cNvSpPr txBox="1"/>
          <p:nvPr/>
        </p:nvSpPr>
        <p:spPr>
          <a:xfrm>
            <a:off x="1457557" y="5920043"/>
            <a:ext cx="3537052" cy="710565"/>
          </a:xfrm>
          <a:prstGeom prst="rect">
            <a:avLst/>
          </a:prstGeom>
        </p:spPr>
        <p:txBody>
          <a:bodyPr lIns="0" tIns="0" rIns="0" bIns="0" rtlCol="0" anchor="t">
            <a:spAutoFit/>
          </a:bodyPr>
          <a:lstStyle/>
          <a:p>
            <a:pPr algn="ctr">
              <a:lnSpc>
                <a:spcPts val="2760"/>
              </a:lnSpc>
            </a:pPr>
            <a:r>
              <a:rPr lang="en-US" sz="2400">
                <a:solidFill>
                  <a:srgbClr val="FFFFFF"/>
                </a:solidFill>
                <a:latin typeface="Poppins Semi-Bold"/>
              </a:rPr>
              <a:t>BUSINESS PLAN CONCEPT</a:t>
            </a:r>
          </a:p>
        </p:txBody>
      </p:sp>
      <p:sp>
        <p:nvSpPr>
          <p:cNvPr id="15" name="TextBox 15"/>
          <p:cNvSpPr txBox="1"/>
          <p:nvPr/>
        </p:nvSpPr>
        <p:spPr>
          <a:xfrm>
            <a:off x="1933078" y="8524895"/>
            <a:ext cx="3632156" cy="652145"/>
          </a:xfrm>
          <a:prstGeom prst="rect">
            <a:avLst/>
          </a:prstGeom>
        </p:spPr>
        <p:txBody>
          <a:bodyPr lIns="0" tIns="0" rIns="0" bIns="0" rtlCol="0" anchor="t">
            <a:spAutoFit/>
          </a:bodyPr>
          <a:lstStyle/>
          <a:p>
            <a:pPr algn="ctr">
              <a:lnSpc>
                <a:spcPts val="2530"/>
              </a:lnSpc>
            </a:pPr>
            <a:r>
              <a:rPr lang="en-US" sz="2200">
                <a:solidFill>
                  <a:srgbClr val="FFFFFF"/>
                </a:solidFill>
                <a:latin typeface="Poppins Bold"/>
              </a:rPr>
              <a:t>ONE-PAGE </a:t>
            </a:r>
          </a:p>
          <a:p>
            <a:pPr algn="ctr">
              <a:lnSpc>
                <a:spcPts val="2530"/>
              </a:lnSpc>
            </a:pPr>
            <a:r>
              <a:rPr lang="en-US" sz="2200">
                <a:solidFill>
                  <a:srgbClr val="FFFFFF"/>
                </a:solidFill>
                <a:latin typeface="Poppins Bold"/>
              </a:rPr>
              <a:t>BUSINESS PLAN</a:t>
            </a:r>
          </a:p>
        </p:txBody>
      </p:sp>
      <p:sp>
        <p:nvSpPr>
          <p:cNvPr id="16" name="TextBox 16"/>
          <p:cNvSpPr txBox="1"/>
          <p:nvPr/>
        </p:nvSpPr>
        <p:spPr>
          <a:xfrm>
            <a:off x="12889048" y="8667135"/>
            <a:ext cx="3537052" cy="367566"/>
          </a:xfrm>
          <a:prstGeom prst="rect">
            <a:avLst/>
          </a:prstGeom>
        </p:spPr>
        <p:txBody>
          <a:bodyPr lIns="0" tIns="0" rIns="0" bIns="0" rtlCol="0" anchor="t">
            <a:spAutoFit/>
          </a:bodyPr>
          <a:lstStyle/>
          <a:p>
            <a:pPr algn="ctr">
              <a:lnSpc>
                <a:spcPts val="2760"/>
              </a:lnSpc>
            </a:pPr>
            <a:r>
              <a:rPr lang="en-US" sz="2400">
                <a:solidFill>
                  <a:srgbClr val="000000"/>
                </a:solidFill>
                <a:latin typeface="Poppins Bold"/>
              </a:rPr>
              <a:t>FUNDING PLAN</a:t>
            </a:r>
          </a:p>
        </p:txBody>
      </p:sp>
      <p:sp>
        <p:nvSpPr>
          <p:cNvPr id="17" name="TextBox 17"/>
          <p:cNvSpPr txBox="1"/>
          <p:nvPr/>
        </p:nvSpPr>
        <p:spPr>
          <a:xfrm>
            <a:off x="13338769" y="5920043"/>
            <a:ext cx="3679708" cy="710367"/>
          </a:xfrm>
          <a:prstGeom prst="rect">
            <a:avLst/>
          </a:prstGeom>
        </p:spPr>
        <p:txBody>
          <a:bodyPr lIns="0" tIns="0" rIns="0" bIns="0" rtlCol="0" anchor="t">
            <a:spAutoFit/>
          </a:bodyPr>
          <a:lstStyle/>
          <a:p>
            <a:pPr algn="ctr">
              <a:lnSpc>
                <a:spcPts val="2760"/>
              </a:lnSpc>
            </a:pPr>
            <a:r>
              <a:rPr lang="en-US" sz="2400">
                <a:solidFill>
                  <a:srgbClr val="000000"/>
                </a:solidFill>
                <a:latin typeface="Poppins Bold"/>
              </a:rPr>
              <a:t>LEGISLATION SURVEY RESULTS</a:t>
            </a:r>
          </a:p>
        </p:txBody>
      </p:sp>
      <p:sp>
        <p:nvSpPr>
          <p:cNvPr id="18" name="TextBox 18"/>
          <p:cNvSpPr txBox="1"/>
          <p:nvPr/>
        </p:nvSpPr>
        <p:spPr>
          <a:xfrm>
            <a:off x="12621684" y="3206775"/>
            <a:ext cx="4071780" cy="759328"/>
          </a:xfrm>
          <a:prstGeom prst="rect">
            <a:avLst/>
          </a:prstGeom>
        </p:spPr>
        <p:txBody>
          <a:bodyPr lIns="0" tIns="0" rIns="0" bIns="0" rtlCol="0" anchor="t">
            <a:spAutoFit/>
          </a:bodyPr>
          <a:lstStyle/>
          <a:p>
            <a:pPr algn="ctr">
              <a:lnSpc>
                <a:spcPts val="2990"/>
              </a:lnSpc>
            </a:pPr>
            <a:r>
              <a:rPr lang="en-US" sz="2600">
                <a:solidFill>
                  <a:srgbClr val="000000"/>
                </a:solidFill>
                <a:latin typeface="Poppins Bold"/>
              </a:rPr>
              <a:t>BRANDING ITEMS </a:t>
            </a:r>
          </a:p>
          <a:p>
            <a:pPr>
              <a:lnSpc>
                <a:spcPts val="2990"/>
              </a:lnSpc>
            </a:pPr>
            <a:r>
              <a:rPr lang="en-US" sz="2600">
                <a:solidFill>
                  <a:srgbClr val="000000"/>
                </a:solidFill>
                <a:latin typeface="Poppins Bold"/>
              </a:rPr>
              <a:t>- NAME, LOGO, SLOGAN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701704"/>
            <a:ext cx="16230600" cy="5782151"/>
          </a:xfrm>
          <a:custGeom>
            <a:avLst/>
            <a:gdLst/>
            <a:ahLst/>
            <a:cxnLst/>
            <a:rect l="l" t="t" r="r" b="b"/>
            <a:pathLst>
              <a:path w="16230600" h="5782151">
                <a:moveTo>
                  <a:pt x="0" y="0"/>
                </a:moveTo>
                <a:lnTo>
                  <a:pt x="16230600" y="0"/>
                </a:lnTo>
                <a:lnTo>
                  <a:pt x="16230600" y="5782151"/>
                </a:lnTo>
                <a:lnTo>
                  <a:pt x="0" y="5782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3" name="Group 3"/>
          <p:cNvGrpSpPr/>
          <p:nvPr/>
        </p:nvGrpSpPr>
        <p:grpSpPr>
          <a:xfrm rot="4295477">
            <a:off x="-271756" y="-2950092"/>
            <a:ext cx="2247646" cy="4775736"/>
            <a:chOff x="0" y="0"/>
            <a:chExt cx="591973" cy="1257807"/>
          </a:xfrm>
        </p:grpSpPr>
        <p:sp>
          <p:nvSpPr>
            <p:cNvPr id="4" name="Freeform 4"/>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714124">
            <a:off x="16847435" y="-2698877"/>
            <a:ext cx="2247646" cy="4775736"/>
            <a:chOff x="0" y="0"/>
            <a:chExt cx="591973" cy="1257807"/>
          </a:xfrm>
        </p:grpSpPr>
        <p:sp>
          <p:nvSpPr>
            <p:cNvPr id="7" name="Freeform 7"/>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8100000" flipH="1">
            <a:off x="-1652834" y="-690730"/>
            <a:ext cx="3091800" cy="2604842"/>
          </a:xfrm>
          <a:custGeom>
            <a:avLst/>
            <a:gdLst/>
            <a:ahLst/>
            <a:cxnLst/>
            <a:rect l="l" t="t" r="r" b="b"/>
            <a:pathLst>
              <a:path w="3091800" h="2604842">
                <a:moveTo>
                  <a:pt x="3091801" y="0"/>
                </a:moveTo>
                <a:lnTo>
                  <a:pt x="0" y="0"/>
                </a:lnTo>
                <a:lnTo>
                  <a:pt x="0" y="2604841"/>
                </a:lnTo>
                <a:lnTo>
                  <a:pt x="3091801" y="2604841"/>
                </a:lnTo>
                <a:lnTo>
                  <a:pt x="309180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Freeform 10"/>
          <p:cNvSpPr/>
          <p:nvPr/>
        </p:nvSpPr>
        <p:spPr>
          <a:xfrm rot="3022192" flipH="1" flipV="1">
            <a:off x="16869315" y="-484359"/>
            <a:ext cx="3091800" cy="2604842"/>
          </a:xfrm>
          <a:custGeom>
            <a:avLst/>
            <a:gdLst/>
            <a:ahLst/>
            <a:cxnLst/>
            <a:rect l="l" t="t" r="r" b="b"/>
            <a:pathLst>
              <a:path w="3091800" h="2604842">
                <a:moveTo>
                  <a:pt x="3091801" y="2604842"/>
                </a:moveTo>
                <a:lnTo>
                  <a:pt x="0" y="2604842"/>
                </a:lnTo>
                <a:lnTo>
                  <a:pt x="0" y="0"/>
                </a:lnTo>
                <a:lnTo>
                  <a:pt x="3091801" y="0"/>
                </a:lnTo>
                <a:lnTo>
                  <a:pt x="3091801" y="260484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1" name="Freeform 11"/>
          <p:cNvSpPr/>
          <p:nvPr/>
        </p:nvSpPr>
        <p:spPr>
          <a:xfrm>
            <a:off x="8480432" y="5143500"/>
            <a:ext cx="1840150" cy="2915088"/>
          </a:xfrm>
          <a:custGeom>
            <a:avLst/>
            <a:gdLst/>
            <a:ahLst/>
            <a:cxnLst/>
            <a:rect l="l" t="t" r="r" b="b"/>
            <a:pathLst>
              <a:path w="1840150" h="2915088">
                <a:moveTo>
                  <a:pt x="0" y="0"/>
                </a:moveTo>
                <a:lnTo>
                  <a:pt x="1840149" y="0"/>
                </a:lnTo>
                <a:lnTo>
                  <a:pt x="1840149" y="2915088"/>
                </a:lnTo>
                <a:lnTo>
                  <a:pt x="0" y="2915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2" name="TextBox 12"/>
          <p:cNvSpPr txBox="1"/>
          <p:nvPr/>
        </p:nvSpPr>
        <p:spPr>
          <a:xfrm>
            <a:off x="3464483" y="1851058"/>
            <a:ext cx="11872047" cy="774700"/>
          </a:xfrm>
          <a:prstGeom prst="rect">
            <a:avLst/>
          </a:prstGeom>
        </p:spPr>
        <p:txBody>
          <a:bodyPr lIns="0" tIns="0" rIns="0" bIns="0" rtlCol="0" anchor="t">
            <a:spAutoFit/>
          </a:bodyPr>
          <a:lstStyle/>
          <a:p>
            <a:pPr algn="ctr">
              <a:lnSpc>
                <a:spcPts val="5749"/>
              </a:lnSpc>
            </a:pPr>
            <a:r>
              <a:rPr lang="en-US" sz="4999" spc="-149">
                <a:solidFill>
                  <a:srgbClr val="000000"/>
                </a:solidFill>
                <a:latin typeface="Poppins Bold"/>
              </a:rPr>
              <a:t>LEARNING UNIT’S INTANGIBLE RESULTS</a:t>
            </a:r>
          </a:p>
        </p:txBody>
      </p:sp>
      <p:sp>
        <p:nvSpPr>
          <p:cNvPr id="13" name="TextBox 13"/>
          <p:cNvSpPr txBox="1"/>
          <p:nvPr/>
        </p:nvSpPr>
        <p:spPr>
          <a:xfrm>
            <a:off x="12477258" y="3941554"/>
            <a:ext cx="4559487" cy="759407"/>
          </a:xfrm>
          <a:prstGeom prst="rect">
            <a:avLst/>
          </a:prstGeom>
        </p:spPr>
        <p:txBody>
          <a:bodyPr lIns="0" tIns="0" rIns="0" bIns="0" rtlCol="0" anchor="t">
            <a:spAutoFit/>
          </a:bodyPr>
          <a:lstStyle/>
          <a:p>
            <a:pPr algn="ctr">
              <a:lnSpc>
                <a:spcPts val="2980"/>
              </a:lnSpc>
            </a:pPr>
            <a:r>
              <a:rPr lang="en-US" sz="2591" spc="-77">
                <a:solidFill>
                  <a:srgbClr val="000000"/>
                </a:solidFill>
                <a:latin typeface="Poppins Bold"/>
              </a:rPr>
              <a:t>MORE AUTONOMOUS LEARNING</a:t>
            </a:r>
          </a:p>
        </p:txBody>
      </p:sp>
      <p:sp>
        <p:nvSpPr>
          <p:cNvPr id="14" name="TextBox 14"/>
          <p:cNvSpPr txBox="1"/>
          <p:nvPr/>
        </p:nvSpPr>
        <p:spPr>
          <a:xfrm>
            <a:off x="13298709" y="6392791"/>
            <a:ext cx="3738035" cy="387297"/>
          </a:xfrm>
          <a:prstGeom prst="rect">
            <a:avLst/>
          </a:prstGeom>
        </p:spPr>
        <p:txBody>
          <a:bodyPr lIns="0" tIns="0" rIns="0" bIns="0" rtlCol="0" anchor="t">
            <a:spAutoFit/>
          </a:bodyPr>
          <a:lstStyle/>
          <a:p>
            <a:pPr algn="just">
              <a:lnSpc>
                <a:spcPts val="2865"/>
              </a:lnSpc>
            </a:pPr>
            <a:r>
              <a:rPr lang="en-US" sz="2491" spc="-74">
                <a:solidFill>
                  <a:srgbClr val="FFFFFF"/>
                </a:solidFill>
                <a:latin typeface="Poppins Bold"/>
              </a:rPr>
              <a:t>NOD TO DIVERSITY</a:t>
            </a:r>
          </a:p>
        </p:txBody>
      </p:sp>
      <p:sp>
        <p:nvSpPr>
          <p:cNvPr id="15" name="TextBox 15"/>
          <p:cNvSpPr txBox="1"/>
          <p:nvPr/>
        </p:nvSpPr>
        <p:spPr>
          <a:xfrm>
            <a:off x="12956293" y="8734608"/>
            <a:ext cx="3469806" cy="387297"/>
          </a:xfrm>
          <a:prstGeom prst="rect">
            <a:avLst/>
          </a:prstGeom>
        </p:spPr>
        <p:txBody>
          <a:bodyPr lIns="0" tIns="0" rIns="0" bIns="0" rtlCol="0" anchor="t">
            <a:spAutoFit/>
          </a:bodyPr>
          <a:lstStyle/>
          <a:p>
            <a:pPr>
              <a:lnSpc>
                <a:spcPts val="2865"/>
              </a:lnSpc>
            </a:pPr>
            <a:r>
              <a:rPr lang="en-US" sz="2491" spc="-74">
                <a:solidFill>
                  <a:srgbClr val="000000"/>
                </a:solidFill>
                <a:latin typeface="Poppins Bold"/>
              </a:rPr>
              <a:t>MORE OPEN TEACHING</a:t>
            </a:r>
          </a:p>
        </p:txBody>
      </p:sp>
      <p:sp>
        <p:nvSpPr>
          <p:cNvPr id="16" name="TextBox 16"/>
          <p:cNvSpPr txBox="1"/>
          <p:nvPr/>
        </p:nvSpPr>
        <p:spPr>
          <a:xfrm>
            <a:off x="1907134" y="8372658"/>
            <a:ext cx="3318928" cy="1111197"/>
          </a:xfrm>
          <a:prstGeom prst="rect">
            <a:avLst/>
          </a:prstGeom>
        </p:spPr>
        <p:txBody>
          <a:bodyPr lIns="0" tIns="0" rIns="0" bIns="0" rtlCol="0" anchor="t">
            <a:spAutoFit/>
          </a:bodyPr>
          <a:lstStyle/>
          <a:p>
            <a:pPr algn="ctr">
              <a:lnSpc>
                <a:spcPts val="2865"/>
              </a:lnSpc>
            </a:pPr>
            <a:r>
              <a:rPr lang="en-US" sz="2491" spc="-74">
                <a:solidFill>
                  <a:srgbClr val="000000"/>
                </a:solidFill>
                <a:latin typeface="Poppins Bold"/>
              </a:rPr>
              <a:t>INNOVATIVE  LEARNING/ TEACHING RESULTS</a:t>
            </a:r>
          </a:p>
        </p:txBody>
      </p:sp>
      <p:sp>
        <p:nvSpPr>
          <p:cNvPr id="17" name="TextBox 17"/>
          <p:cNvSpPr txBox="1"/>
          <p:nvPr/>
        </p:nvSpPr>
        <p:spPr>
          <a:xfrm>
            <a:off x="1655669" y="3755816"/>
            <a:ext cx="3821857" cy="1130882"/>
          </a:xfrm>
          <a:prstGeom prst="rect">
            <a:avLst/>
          </a:prstGeom>
        </p:spPr>
        <p:txBody>
          <a:bodyPr lIns="0" tIns="0" rIns="0" bIns="0" rtlCol="0" anchor="t">
            <a:spAutoFit/>
          </a:bodyPr>
          <a:lstStyle/>
          <a:p>
            <a:pPr algn="ctr">
              <a:lnSpc>
                <a:spcPts val="2980"/>
              </a:lnSpc>
            </a:pPr>
            <a:r>
              <a:rPr lang="en-US" sz="2591" spc="-77">
                <a:solidFill>
                  <a:srgbClr val="000000"/>
                </a:solidFill>
                <a:latin typeface="Poppins Bold"/>
              </a:rPr>
              <a:t>BETTER RAPPORT </a:t>
            </a:r>
          </a:p>
          <a:p>
            <a:pPr algn="ctr">
              <a:lnSpc>
                <a:spcPts val="2980"/>
              </a:lnSpc>
            </a:pPr>
            <a:r>
              <a:rPr lang="en-US" sz="2591" spc="-77">
                <a:solidFill>
                  <a:srgbClr val="000000"/>
                </a:solidFill>
                <a:latin typeface="Poppins Bold"/>
              </a:rPr>
              <a:t>BETWEEN LEARNERS AND TEACHER</a:t>
            </a:r>
          </a:p>
        </p:txBody>
      </p:sp>
      <p:sp>
        <p:nvSpPr>
          <p:cNvPr id="18" name="TextBox 18"/>
          <p:cNvSpPr txBox="1"/>
          <p:nvPr/>
        </p:nvSpPr>
        <p:spPr>
          <a:xfrm>
            <a:off x="1268561" y="6412476"/>
            <a:ext cx="4391844" cy="367612"/>
          </a:xfrm>
          <a:prstGeom prst="rect">
            <a:avLst/>
          </a:prstGeom>
        </p:spPr>
        <p:txBody>
          <a:bodyPr lIns="0" tIns="0" rIns="0" bIns="0" rtlCol="0" anchor="t">
            <a:spAutoFit/>
          </a:bodyPr>
          <a:lstStyle/>
          <a:p>
            <a:pPr algn="r">
              <a:lnSpc>
                <a:spcPts val="2750"/>
              </a:lnSpc>
            </a:pPr>
            <a:r>
              <a:rPr lang="en-US" sz="2391" spc="-71">
                <a:solidFill>
                  <a:srgbClr val="FFFFFF"/>
                </a:solidFill>
                <a:latin typeface="Poppins Bold"/>
              </a:rPr>
              <a:t>MORE ENGAGED LEARNERS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56917"/>
            <a:ext cx="10062445" cy="1472671"/>
          </a:xfrm>
          <a:prstGeom prst="rect">
            <a:avLst/>
          </a:prstGeom>
        </p:spPr>
        <p:txBody>
          <a:bodyPr lIns="0" tIns="0" rIns="0" bIns="0" rtlCol="0" anchor="t">
            <a:spAutoFit/>
          </a:bodyPr>
          <a:lstStyle/>
          <a:p>
            <a:pPr algn="just">
              <a:lnSpc>
                <a:spcPts val="2874"/>
              </a:lnSpc>
            </a:pPr>
            <a:r>
              <a:rPr lang="en-US" sz="2499">
                <a:solidFill>
                  <a:srgbClr val="000000"/>
                </a:solidFill>
                <a:latin typeface="Poppins"/>
              </a:rPr>
              <a:t>This learning unit uses various teaching techniques that learners can directly benefit from, which will not only boost their autonomy and skills but also keep them interested and invested in the implemented classes: </a:t>
            </a:r>
          </a:p>
        </p:txBody>
      </p:sp>
      <p:sp>
        <p:nvSpPr>
          <p:cNvPr id="3" name="TextBox 3"/>
          <p:cNvSpPr txBox="1"/>
          <p:nvPr/>
        </p:nvSpPr>
        <p:spPr>
          <a:xfrm>
            <a:off x="1028700" y="1009650"/>
            <a:ext cx="8869151" cy="704784"/>
          </a:xfrm>
          <a:prstGeom prst="rect">
            <a:avLst/>
          </a:prstGeom>
        </p:spPr>
        <p:txBody>
          <a:bodyPr lIns="0" tIns="0" rIns="0" bIns="0" rtlCol="0" anchor="t">
            <a:spAutoFit/>
          </a:bodyPr>
          <a:lstStyle/>
          <a:p>
            <a:pPr>
              <a:lnSpc>
                <a:spcPts val="5174"/>
              </a:lnSpc>
            </a:pPr>
            <a:r>
              <a:rPr lang="en-US" sz="4500">
                <a:solidFill>
                  <a:srgbClr val="000000"/>
                </a:solidFill>
                <a:latin typeface="Poppins Bold"/>
              </a:rPr>
              <a:t>BENEFITS FOR LEARNERS</a:t>
            </a:r>
          </a:p>
        </p:txBody>
      </p:sp>
      <p:grpSp>
        <p:nvGrpSpPr>
          <p:cNvPr id="4" name="Group 4"/>
          <p:cNvGrpSpPr/>
          <p:nvPr/>
        </p:nvGrpSpPr>
        <p:grpSpPr>
          <a:xfrm rot="1954235">
            <a:off x="12231300" y="-766166"/>
            <a:ext cx="7208621" cy="16285862"/>
            <a:chOff x="0" y="0"/>
            <a:chExt cx="1898567" cy="4289280"/>
          </a:xfrm>
        </p:grpSpPr>
        <p:sp>
          <p:nvSpPr>
            <p:cNvPr id="5" name="Freeform 5"/>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9054204" flipV="1">
            <a:off x="8779064" y="-4605486"/>
            <a:ext cx="15686861" cy="9843506"/>
          </a:xfrm>
          <a:custGeom>
            <a:avLst/>
            <a:gdLst/>
            <a:ahLst/>
            <a:cxnLst/>
            <a:rect l="l" t="t" r="r" b="b"/>
            <a:pathLst>
              <a:path w="15686861" h="9843506">
                <a:moveTo>
                  <a:pt x="0" y="9843505"/>
                </a:moveTo>
                <a:lnTo>
                  <a:pt x="15686861" y="9843505"/>
                </a:lnTo>
                <a:lnTo>
                  <a:pt x="15686861" y="0"/>
                </a:lnTo>
                <a:lnTo>
                  <a:pt x="0" y="0"/>
                </a:lnTo>
                <a:lnTo>
                  <a:pt x="0" y="984350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8" name="Group 8"/>
          <p:cNvGrpSpPr>
            <a:grpSpLocks noChangeAspect="1"/>
          </p:cNvGrpSpPr>
          <p:nvPr/>
        </p:nvGrpSpPr>
        <p:grpSpPr>
          <a:xfrm>
            <a:off x="11538667" y="1281820"/>
            <a:ext cx="5833906" cy="7976480"/>
            <a:chOff x="0" y="0"/>
            <a:chExt cx="25385217" cy="34708249"/>
          </a:xfrm>
        </p:grpSpPr>
        <p:sp>
          <p:nvSpPr>
            <p:cNvPr id="9" name="Freeform 9"/>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solidFill>
              <a:srgbClr val="25303C"/>
            </a:solidFill>
            <a:ln w="12700">
              <a:solidFill>
                <a:srgbClr val="000000"/>
              </a:solidFill>
            </a:ln>
          </p:spPr>
          <p:txBody>
            <a:bodyPr/>
            <a:lstStyle/>
            <a:p>
              <a:endParaRPr lang="de-DE"/>
            </a:p>
          </p:txBody>
        </p:sp>
      </p:grpSp>
      <p:grpSp>
        <p:nvGrpSpPr>
          <p:cNvPr id="10" name="Group 10"/>
          <p:cNvGrpSpPr>
            <a:grpSpLocks noChangeAspect="1"/>
          </p:cNvGrpSpPr>
          <p:nvPr/>
        </p:nvGrpSpPr>
        <p:grpSpPr>
          <a:xfrm>
            <a:off x="11893064" y="1391769"/>
            <a:ext cx="5479509" cy="7491926"/>
            <a:chOff x="0" y="0"/>
            <a:chExt cx="25385217" cy="34708249"/>
          </a:xfrm>
        </p:grpSpPr>
        <p:sp>
          <p:nvSpPr>
            <p:cNvPr id="11" name="Freeform 11"/>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blipFill>
              <a:blip r:embed="rId4"/>
              <a:stretch>
                <a:fillRect l="-52608" r="-52608"/>
              </a:stretch>
            </a:blipFill>
          </p:spPr>
          <p:txBody>
            <a:bodyPr/>
            <a:lstStyle/>
            <a:p>
              <a:endParaRPr lang="de-DE"/>
            </a:p>
          </p:txBody>
        </p:sp>
      </p:grpSp>
      <p:sp>
        <p:nvSpPr>
          <p:cNvPr id="12" name="Freeform 12"/>
          <p:cNvSpPr/>
          <p:nvPr/>
        </p:nvSpPr>
        <p:spPr>
          <a:xfrm>
            <a:off x="1028700" y="3677767"/>
            <a:ext cx="5259950" cy="1098015"/>
          </a:xfrm>
          <a:custGeom>
            <a:avLst/>
            <a:gdLst/>
            <a:ahLst/>
            <a:cxnLst/>
            <a:rect l="l" t="t" r="r" b="b"/>
            <a:pathLst>
              <a:path w="5259950" h="1098015">
                <a:moveTo>
                  <a:pt x="0" y="0"/>
                </a:moveTo>
                <a:lnTo>
                  <a:pt x="5259950" y="0"/>
                </a:lnTo>
                <a:lnTo>
                  <a:pt x="5259950" y="1098015"/>
                </a:lnTo>
                <a:lnTo>
                  <a:pt x="0" y="1098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3" name="Freeform 13"/>
          <p:cNvSpPr/>
          <p:nvPr/>
        </p:nvSpPr>
        <p:spPr>
          <a:xfrm>
            <a:off x="1028700" y="4781550"/>
            <a:ext cx="5259950" cy="1098015"/>
          </a:xfrm>
          <a:custGeom>
            <a:avLst/>
            <a:gdLst/>
            <a:ahLst/>
            <a:cxnLst/>
            <a:rect l="l" t="t" r="r" b="b"/>
            <a:pathLst>
              <a:path w="5259950" h="1098015">
                <a:moveTo>
                  <a:pt x="0" y="0"/>
                </a:moveTo>
                <a:lnTo>
                  <a:pt x="5259950" y="0"/>
                </a:lnTo>
                <a:lnTo>
                  <a:pt x="5259950" y="1098015"/>
                </a:lnTo>
                <a:lnTo>
                  <a:pt x="0" y="1098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4" name="Freeform 14"/>
          <p:cNvSpPr/>
          <p:nvPr/>
        </p:nvSpPr>
        <p:spPr>
          <a:xfrm>
            <a:off x="1028700" y="5889090"/>
            <a:ext cx="5259950" cy="1098015"/>
          </a:xfrm>
          <a:custGeom>
            <a:avLst/>
            <a:gdLst/>
            <a:ahLst/>
            <a:cxnLst/>
            <a:rect l="l" t="t" r="r" b="b"/>
            <a:pathLst>
              <a:path w="5259950" h="1098015">
                <a:moveTo>
                  <a:pt x="0" y="0"/>
                </a:moveTo>
                <a:lnTo>
                  <a:pt x="5259950" y="0"/>
                </a:lnTo>
                <a:lnTo>
                  <a:pt x="5259950" y="1098014"/>
                </a:lnTo>
                <a:lnTo>
                  <a:pt x="0" y="1098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5" name="Freeform 15"/>
          <p:cNvSpPr/>
          <p:nvPr/>
        </p:nvSpPr>
        <p:spPr>
          <a:xfrm>
            <a:off x="1028700" y="6996629"/>
            <a:ext cx="5259950" cy="1098015"/>
          </a:xfrm>
          <a:custGeom>
            <a:avLst/>
            <a:gdLst/>
            <a:ahLst/>
            <a:cxnLst/>
            <a:rect l="l" t="t" r="r" b="b"/>
            <a:pathLst>
              <a:path w="5259950" h="1098015">
                <a:moveTo>
                  <a:pt x="0" y="0"/>
                </a:moveTo>
                <a:lnTo>
                  <a:pt x="5259950" y="0"/>
                </a:lnTo>
                <a:lnTo>
                  <a:pt x="5259950" y="1098015"/>
                </a:lnTo>
                <a:lnTo>
                  <a:pt x="0" y="1098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6" name="Freeform 16"/>
          <p:cNvSpPr/>
          <p:nvPr/>
        </p:nvSpPr>
        <p:spPr>
          <a:xfrm>
            <a:off x="1028700" y="8104169"/>
            <a:ext cx="5259950" cy="1098015"/>
          </a:xfrm>
          <a:custGeom>
            <a:avLst/>
            <a:gdLst/>
            <a:ahLst/>
            <a:cxnLst/>
            <a:rect l="l" t="t" r="r" b="b"/>
            <a:pathLst>
              <a:path w="5259950" h="1098015">
                <a:moveTo>
                  <a:pt x="0" y="0"/>
                </a:moveTo>
                <a:lnTo>
                  <a:pt x="5259950" y="0"/>
                </a:lnTo>
                <a:lnTo>
                  <a:pt x="5259950" y="1098015"/>
                </a:lnTo>
                <a:lnTo>
                  <a:pt x="0" y="10980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7" name="Freeform 17"/>
          <p:cNvSpPr/>
          <p:nvPr/>
        </p:nvSpPr>
        <p:spPr>
          <a:xfrm>
            <a:off x="1319068" y="3976860"/>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a:off x="1319068" y="5076901"/>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9" name="TextBox 19"/>
          <p:cNvSpPr txBox="1"/>
          <p:nvPr/>
        </p:nvSpPr>
        <p:spPr>
          <a:xfrm>
            <a:off x="2319063" y="3967335"/>
            <a:ext cx="3578403" cy="558708"/>
          </a:xfrm>
          <a:prstGeom prst="rect">
            <a:avLst/>
          </a:prstGeom>
        </p:spPr>
        <p:txBody>
          <a:bodyPr lIns="0" tIns="0" rIns="0" bIns="0" rtlCol="0" anchor="t">
            <a:spAutoFit/>
          </a:bodyPr>
          <a:lstStyle/>
          <a:p>
            <a:pPr>
              <a:lnSpc>
                <a:spcPts val="2155"/>
              </a:lnSpc>
            </a:pPr>
            <a:r>
              <a:rPr lang="en-US" sz="1873" spc="-56">
                <a:solidFill>
                  <a:srgbClr val="FFFFFF"/>
                </a:solidFill>
                <a:latin typeface="Poppins Bold"/>
              </a:rPr>
              <a:t>microlearning/bite-sized learning</a:t>
            </a:r>
          </a:p>
        </p:txBody>
      </p:sp>
      <p:sp>
        <p:nvSpPr>
          <p:cNvPr id="20" name="TextBox 20"/>
          <p:cNvSpPr txBox="1"/>
          <p:nvPr/>
        </p:nvSpPr>
        <p:spPr>
          <a:xfrm>
            <a:off x="2319063" y="5128207"/>
            <a:ext cx="3578403" cy="558708"/>
          </a:xfrm>
          <a:prstGeom prst="rect">
            <a:avLst/>
          </a:prstGeom>
        </p:spPr>
        <p:txBody>
          <a:bodyPr lIns="0" tIns="0" rIns="0" bIns="0" rtlCol="0" anchor="t">
            <a:spAutoFit/>
          </a:bodyPr>
          <a:lstStyle/>
          <a:p>
            <a:pPr>
              <a:lnSpc>
                <a:spcPts val="2155"/>
              </a:lnSpc>
            </a:pPr>
            <a:r>
              <a:rPr lang="en-US" sz="1873" spc="-56">
                <a:solidFill>
                  <a:srgbClr val="FFFFFF"/>
                </a:solidFill>
                <a:latin typeface="Poppins Bold"/>
              </a:rPr>
              <a:t>bproject/problem oriented learning</a:t>
            </a:r>
          </a:p>
        </p:txBody>
      </p:sp>
      <p:sp>
        <p:nvSpPr>
          <p:cNvPr id="21" name="TextBox 21"/>
          <p:cNvSpPr txBox="1"/>
          <p:nvPr/>
        </p:nvSpPr>
        <p:spPr>
          <a:xfrm>
            <a:off x="2319063" y="6289140"/>
            <a:ext cx="3578403" cy="290066"/>
          </a:xfrm>
          <a:prstGeom prst="rect">
            <a:avLst/>
          </a:prstGeom>
        </p:spPr>
        <p:txBody>
          <a:bodyPr lIns="0" tIns="0" rIns="0" bIns="0" rtlCol="0" anchor="t">
            <a:spAutoFit/>
          </a:bodyPr>
          <a:lstStyle/>
          <a:p>
            <a:pPr>
              <a:lnSpc>
                <a:spcPts val="2155"/>
              </a:lnSpc>
            </a:pPr>
            <a:r>
              <a:rPr lang="en-US" sz="1873" spc="-56">
                <a:solidFill>
                  <a:srgbClr val="FFFFFF"/>
                </a:solidFill>
                <a:latin typeface="Poppins Bold"/>
              </a:rPr>
              <a:t>gamification</a:t>
            </a:r>
          </a:p>
        </p:txBody>
      </p:sp>
      <p:sp>
        <p:nvSpPr>
          <p:cNvPr id="22" name="TextBox 22"/>
          <p:cNvSpPr txBox="1"/>
          <p:nvPr/>
        </p:nvSpPr>
        <p:spPr>
          <a:xfrm>
            <a:off x="2319063" y="7396679"/>
            <a:ext cx="3578403" cy="290066"/>
          </a:xfrm>
          <a:prstGeom prst="rect">
            <a:avLst/>
          </a:prstGeom>
        </p:spPr>
        <p:txBody>
          <a:bodyPr lIns="0" tIns="0" rIns="0" bIns="0" rtlCol="0" anchor="t">
            <a:spAutoFit/>
          </a:bodyPr>
          <a:lstStyle/>
          <a:p>
            <a:pPr>
              <a:lnSpc>
                <a:spcPts val="2155"/>
              </a:lnSpc>
            </a:pPr>
            <a:r>
              <a:rPr lang="en-US" sz="1873" spc="-56">
                <a:solidFill>
                  <a:srgbClr val="FFFFFF"/>
                </a:solidFill>
                <a:latin typeface="Poppins Bold"/>
              </a:rPr>
              <a:t>flipped class</a:t>
            </a:r>
          </a:p>
        </p:txBody>
      </p:sp>
      <p:sp>
        <p:nvSpPr>
          <p:cNvPr id="23" name="TextBox 23"/>
          <p:cNvSpPr txBox="1"/>
          <p:nvPr/>
        </p:nvSpPr>
        <p:spPr>
          <a:xfrm>
            <a:off x="2319063" y="8504219"/>
            <a:ext cx="3578403" cy="290066"/>
          </a:xfrm>
          <a:prstGeom prst="rect">
            <a:avLst/>
          </a:prstGeom>
        </p:spPr>
        <p:txBody>
          <a:bodyPr lIns="0" tIns="0" rIns="0" bIns="0" rtlCol="0" anchor="t">
            <a:spAutoFit/>
          </a:bodyPr>
          <a:lstStyle/>
          <a:p>
            <a:pPr>
              <a:lnSpc>
                <a:spcPts val="2155"/>
              </a:lnSpc>
            </a:pPr>
            <a:r>
              <a:rPr lang="en-US" sz="1873" spc="-56">
                <a:solidFill>
                  <a:srgbClr val="FFFFFF"/>
                </a:solidFill>
                <a:latin typeface="Poppins Bold"/>
              </a:rPr>
              <a:t>individual work/ IT usage</a:t>
            </a:r>
          </a:p>
        </p:txBody>
      </p:sp>
      <p:sp>
        <p:nvSpPr>
          <p:cNvPr id="24" name="Freeform 24"/>
          <p:cNvSpPr/>
          <p:nvPr/>
        </p:nvSpPr>
        <p:spPr>
          <a:xfrm>
            <a:off x="1319068" y="6184365"/>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5" name="Freeform 25"/>
          <p:cNvSpPr/>
          <p:nvPr/>
        </p:nvSpPr>
        <p:spPr>
          <a:xfrm>
            <a:off x="1319068" y="7291904"/>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6" name="Freeform 26"/>
          <p:cNvSpPr/>
          <p:nvPr/>
        </p:nvSpPr>
        <p:spPr>
          <a:xfrm>
            <a:off x="1319068" y="8399444"/>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7402" y="4756282"/>
            <a:ext cx="7820309" cy="769624"/>
            <a:chOff x="0" y="0"/>
            <a:chExt cx="4129514" cy="406400"/>
          </a:xfrm>
        </p:grpSpPr>
        <p:sp>
          <p:nvSpPr>
            <p:cNvPr id="3" name="Freeform 3"/>
            <p:cNvSpPr/>
            <p:nvPr/>
          </p:nvSpPr>
          <p:spPr>
            <a:xfrm>
              <a:off x="0" y="0"/>
              <a:ext cx="4129514" cy="406400"/>
            </a:xfrm>
            <a:custGeom>
              <a:avLst/>
              <a:gdLst/>
              <a:ahLst/>
              <a:cxnLst/>
              <a:rect l="l" t="t" r="r" b="b"/>
              <a:pathLst>
                <a:path w="4129514" h="406400">
                  <a:moveTo>
                    <a:pt x="3926314" y="0"/>
                  </a:moveTo>
                  <a:cubicBezTo>
                    <a:pt x="4038538" y="0"/>
                    <a:pt x="4129514" y="90976"/>
                    <a:pt x="4129514" y="203200"/>
                  </a:cubicBezTo>
                  <a:cubicBezTo>
                    <a:pt x="4129514" y="315424"/>
                    <a:pt x="4038538" y="406400"/>
                    <a:pt x="3926314" y="406400"/>
                  </a:cubicBezTo>
                  <a:lnTo>
                    <a:pt x="203200" y="406400"/>
                  </a:lnTo>
                  <a:cubicBezTo>
                    <a:pt x="90976" y="406400"/>
                    <a:pt x="0" y="315424"/>
                    <a:pt x="0" y="203200"/>
                  </a:cubicBezTo>
                  <a:cubicBezTo>
                    <a:pt x="0" y="90976"/>
                    <a:pt x="90976" y="0"/>
                    <a:pt x="203200" y="0"/>
                  </a:cubicBezTo>
                  <a:close/>
                </a:path>
              </a:pathLst>
            </a:custGeom>
            <a:solidFill>
              <a:srgbClr val="25303C"/>
            </a:solidFill>
          </p:spPr>
          <p:txBody>
            <a:bodyPr/>
            <a:lstStyle/>
            <a:p>
              <a:endParaRPr lang="de-DE"/>
            </a:p>
          </p:txBody>
        </p:sp>
        <p:sp>
          <p:nvSpPr>
            <p:cNvPr id="4" name="TextBox 4"/>
            <p:cNvSpPr txBox="1"/>
            <p:nvPr/>
          </p:nvSpPr>
          <p:spPr>
            <a:xfrm>
              <a:off x="0" y="-57150"/>
              <a:ext cx="812800"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37402" y="5961921"/>
            <a:ext cx="7820309" cy="769624"/>
            <a:chOff x="0" y="0"/>
            <a:chExt cx="4129514" cy="406400"/>
          </a:xfrm>
        </p:grpSpPr>
        <p:sp>
          <p:nvSpPr>
            <p:cNvPr id="6" name="Freeform 6"/>
            <p:cNvSpPr/>
            <p:nvPr/>
          </p:nvSpPr>
          <p:spPr>
            <a:xfrm>
              <a:off x="0" y="0"/>
              <a:ext cx="4129514" cy="406400"/>
            </a:xfrm>
            <a:custGeom>
              <a:avLst/>
              <a:gdLst/>
              <a:ahLst/>
              <a:cxnLst/>
              <a:rect l="l" t="t" r="r" b="b"/>
              <a:pathLst>
                <a:path w="4129514" h="406400">
                  <a:moveTo>
                    <a:pt x="3926314" y="0"/>
                  </a:moveTo>
                  <a:cubicBezTo>
                    <a:pt x="4038538" y="0"/>
                    <a:pt x="4129514" y="90976"/>
                    <a:pt x="4129514" y="203200"/>
                  </a:cubicBezTo>
                  <a:cubicBezTo>
                    <a:pt x="4129514" y="315424"/>
                    <a:pt x="4038538" y="406400"/>
                    <a:pt x="3926314" y="406400"/>
                  </a:cubicBezTo>
                  <a:lnTo>
                    <a:pt x="203200" y="406400"/>
                  </a:lnTo>
                  <a:cubicBezTo>
                    <a:pt x="90976" y="406400"/>
                    <a:pt x="0" y="315424"/>
                    <a:pt x="0" y="203200"/>
                  </a:cubicBezTo>
                  <a:cubicBezTo>
                    <a:pt x="0" y="90976"/>
                    <a:pt x="90976" y="0"/>
                    <a:pt x="203200" y="0"/>
                  </a:cubicBezTo>
                  <a:close/>
                </a:path>
              </a:pathLst>
            </a:custGeom>
            <a:solidFill>
              <a:srgbClr val="25303C"/>
            </a:solidFill>
          </p:spPr>
          <p:txBody>
            <a:bodyPr/>
            <a:lstStyle/>
            <a:p>
              <a:endParaRPr lang="de-DE"/>
            </a:p>
          </p:txBody>
        </p:sp>
        <p:sp>
          <p:nvSpPr>
            <p:cNvPr id="7" name="TextBox 7"/>
            <p:cNvSpPr txBox="1"/>
            <p:nvPr/>
          </p:nvSpPr>
          <p:spPr>
            <a:xfrm>
              <a:off x="0" y="-57150"/>
              <a:ext cx="812800"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37402" y="7172312"/>
            <a:ext cx="7820309" cy="769624"/>
            <a:chOff x="0" y="0"/>
            <a:chExt cx="4129514" cy="406400"/>
          </a:xfrm>
        </p:grpSpPr>
        <p:sp>
          <p:nvSpPr>
            <p:cNvPr id="9" name="Freeform 9"/>
            <p:cNvSpPr/>
            <p:nvPr/>
          </p:nvSpPr>
          <p:spPr>
            <a:xfrm>
              <a:off x="0" y="0"/>
              <a:ext cx="4129514" cy="406400"/>
            </a:xfrm>
            <a:custGeom>
              <a:avLst/>
              <a:gdLst/>
              <a:ahLst/>
              <a:cxnLst/>
              <a:rect l="l" t="t" r="r" b="b"/>
              <a:pathLst>
                <a:path w="4129514" h="406400">
                  <a:moveTo>
                    <a:pt x="3926314" y="0"/>
                  </a:moveTo>
                  <a:cubicBezTo>
                    <a:pt x="4038538" y="0"/>
                    <a:pt x="4129514" y="90976"/>
                    <a:pt x="4129514" y="203200"/>
                  </a:cubicBezTo>
                  <a:cubicBezTo>
                    <a:pt x="4129514" y="315424"/>
                    <a:pt x="4038538" y="406400"/>
                    <a:pt x="3926314" y="406400"/>
                  </a:cubicBezTo>
                  <a:lnTo>
                    <a:pt x="203200" y="406400"/>
                  </a:lnTo>
                  <a:cubicBezTo>
                    <a:pt x="90976" y="406400"/>
                    <a:pt x="0" y="315424"/>
                    <a:pt x="0" y="203200"/>
                  </a:cubicBezTo>
                  <a:cubicBezTo>
                    <a:pt x="0" y="90976"/>
                    <a:pt x="90976" y="0"/>
                    <a:pt x="203200" y="0"/>
                  </a:cubicBezTo>
                  <a:close/>
                </a:path>
              </a:pathLst>
            </a:custGeom>
            <a:solidFill>
              <a:srgbClr val="25303C"/>
            </a:solidFill>
          </p:spPr>
          <p:txBody>
            <a:bodyPr/>
            <a:lstStyle/>
            <a:p>
              <a:endParaRPr lang="de-DE"/>
            </a:p>
          </p:txBody>
        </p:sp>
        <p:sp>
          <p:nvSpPr>
            <p:cNvPr id="10" name="TextBox 10"/>
            <p:cNvSpPr txBox="1"/>
            <p:nvPr/>
          </p:nvSpPr>
          <p:spPr>
            <a:xfrm>
              <a:off x="0" y="-57150"/>
              <a:ext cx="812800"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37402" y="8382703"/>
            <a:ext cx="7820309" cy="769624"/>
            <a:chOff x="0" y="0"/>
            <a:chExt cx="4129514" cy="406400"/>
          </a:xfrm>
        </p:grpSpPr>
        <p:sp>
          <p:nvSpPr>
            <p:cNvPr id="12" name="Freeform 12"/>
            <p:cNvSpPr/>
            <p:nvPr/>
          </p:nvSpPr>
          <p:spPr>
            <a:xfrm>
              <a:off x="0" y="0"/>
              <a:ext cx="4129514" cy="406400"/>
            </a:xfrm>
            <a:custGeom>
              <a:avLst/>
              <a:gdLst/>
              <a:ahLst/>
              <a:cxnLst/>
              <a:rect l="l" t="t" r="r" b="b"/>
              <a:pathLst>
                <a:path w="4129514" h="406400">
                  <a:moveTo>
                    <a:pt x="3926314" y="0"/>
                  </a:moveTo>
                  <a:cubicBezTo>
                    <a:pt x="4038538" y="0"/>
                    <a:pt x="4129514" y="90976"/>
                    <a:pt x="4129514" y="203200"/>
                  </a:cubicBezTo>
                  <a:cubicBezTo>
                    <a:pt x="4129514" y="315424"/>
                    <a:pt x="4038538" y="406400"/>
                    <a:pt x="3926314" y="406400"/>
                  </a:cubicBezTo>
                  <a:lnTo>
                    <a:pt x="203200" y="406400"/>
                  </a:lnTo>
                  <a:cubicBezTo>
                    <a:pt x="90976" y="406400"/>
                    <a:pt x="0" y="315424"/>
                    <a:pt x="0" y="203200"/>
                  </a:cubicBezTo>
                  <a:cubicBezTo>
                    <a:pt x="0" y="90976"/>
                    <a:pt x="90976" y="0"/>
                    <a:pt x="203200" y="0"/>
                  </a:cubicBezTo>
                  <a:close/>
                </a:path>
              </a:pathLst>
            </a:custGeom>
            <a:solidFill>
              <a:srgbClr val="25303C"/>
            </a:solidFill>
          </p:spPr>
          <p:txBody>
            <a:bodyPr/>
            <a:lstStyle/>
            <a:p>
              <a:endParaRPr lang="de-DE"/>
            </a:p>
          </p:txBody>
        </p:sp>
        <p:sp>
          <p:nvSpPr>
            <p:cNvPr id="13" name="TextBox 13"/>
            <p:cNvSpPr txBox="1"/>
            <p:nvPr/>
          </p:nvSpPr>
          <p:spPr>
            <a:xfrm>
              <a:off x="0" y="-57150"/>
              <a:ext cx="812800"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28700" y="4650309"/>
            <a:ext cx="981570" cy="98157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E817"/>
            </a:solidFill>
          </p:spPr>
          <p:txBody>
            <a:bodyPr/>
            <a:lstStyle/>
            <a:p>
              <a:endParaRPr lang="de-D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28700" y="5855948"/>
            <a:ext cx="981570" cy="98157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E817"/>
            </a:solidFill>
          </p:spPr>
          <p:txBody>
            <a:bodyPr/>
            <a:lstStyle/>
            <a:p>
              <a:endParaRPr lang="de-DE"/>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7066339"/>
            <a:ext cx="981570" cy="98157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E817"/>
            </a:solidFill>
          </p:spPr>
          <p:txBody>
            <a:bodyPr/>
            <a:lstStyle/>
            <a:p>
              <a:endParaRPr lang="de-DE"/>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028700" y="8276730"/>
            <a:ext cx="981570" cy="98157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7E817"/>
            </a:solidFill>
          </p:spPr>
          <p:txBody>
            <a:bodyPr/>
            <a:lstStyle/>
            <a:p>
              <a:endParaRPr lang="de-DE"/>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237402" y="4866509"/>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7" name="Freeform 27"/>
          <p:cNvSpPr/>
          <p:nvPr/>
        </p:nvSpPr>
        <p:spPr>
          <a:xfrm>
            <a:off x="1237402" y="6072149"/>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8" name="Freeform 28"/>
          <p:cNvSpPr/>
          <p:nvPr/>
        </p:nvSpPr>
        <p:spPr>
          <a:xfrm>
            <a:off x="1237402" y="7282540"/>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9" name="Freeform 29"/>
          <p:cNvSpPr/>
          <p:nvPr/>
        </p:nvSpPr>
        <p:spPr>
          <a:xfrm>
            <a:off x="1237402" y="8492930"/>
            <a:ext cx="531321" cy="549169"/>
          </a:xfrm>
          <a:custGeom>
            <a:avLst/>
            <a:gdLst/>
            <a:ahLst/>
            <a:cxnLst/>
            <a:rect l="l" t="t" r="r" b="b"/>
            <a:pathLst>
              <a:path w="531321" h="549169">
                <a:moveTo>
                  <a:pt x="0" y="0"/>
                </a:moveTo>
                <a:lnTo>
                  <a:pt x="531321" y="0"/>
                </a:lnTo>
                <a:lnTo>
                  <a:pt x="531321" y="549169"/>
                </a:lnTo>
                <a:lnTo>
                  <a:pt x="0" y="54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TextBox 30"/>
          <p:cNvSpPr txBox="1"/>
          <p:nvPr/>
        </p:nvSpPr>
        <p:spPr>
          <a:xfrm>
            <a:off x="1028700" y="1009650"/>
            <a:ext cx="8869151" cy="695193"/>
          </a:xfrm>
          <a:prstGeom prst="rect">
            <a:avLst/>
          </a:prstGeom>
        </p:spPr>
        <p:txBody>
          <a:bodyPr lIns="0" tIns="0" rIns="0" bIns="0" rtlCol="0" anchor="t">
            <a:spAutoFit/>
          </a:bodyPr>
          <a:lstStyle/>
          <a:p>
            <a:pPr>
              <a:lnSpc>
                <a:spcPts val="5174"/>
              </a:lnSpc>
            </a:pPr>
            <a:r>
              <a:rPr lang="en-US" sz="4499">
                <a:solidFill>
                  <a:srgbClr val="000000"/>
                </a:solidFill>
                <a:latin typeface="Poppins Bold"/>
              </a:rPr>
              <a:t>BENEFITS FOR TEACHERS</a:t>
            </a:r>
          </a:p>
        </p:txBody>
      </p:sp>
      <p:sp>
        <p:nvSpPr>
          <p:cNvPr id="31" name="TextBox 31"/>
          <p:cNvSpPr txBox="1"/>
          <p:nvPr/>
        </p:nvSpPr>
        <p:spPr>
          <a:xfrm>
            <a:off x="2310500" y="4994722"/>
            <a:ext cx="6104002" cy="288031"/>
          </a:xfrm>
          <a:prstGeom prst="rect">
            <a:avLst/>
          </a:prstGeom>
        </p:spPr>
        <p:txBody>
          <a:bodyPr lIns="0" tIns="0" rIns="0" bIns="0" rtlCol="0" anchor="t">
            <a:spAutoFit/>
          </a:bodyPr>
          <a:lstStyle/>
          <a:p>
            <a:pPr>
              <a:lnSpc>
                <a:spcPts val="2162"/>
              </a:lnSpc>
            </a:pPr>
            <a:r>
              <a:rPr lang="en-US" sz="1880">
                <a:solidFill>
                  <a:srgbClr val="FFFFFF"/>
                </a:solidFill>
                <a:latin typeface="Poppins Semi-Bold"/>
              </a:rPr>
              <a:t>establishing closer relationships with students</a:t>
            </a:r>
          </a:p>
        </p:txBody>
      </p:sp>
      <p:sp>
        <p:nvSpPr>
          <p:cNvPr id="32" name="TextBox 32"/>
          <p:cNvSpPr txBox="1"/>
          <p:nvPr/>
        </p:nvSpPr>
        <p:spPr>
          <a:xfrm>
            <a:off x="2310500" y="6217531"/>
            <a:ext cx="6104002" cy="288031"/>
          </a:xfrm>
          <a:prstGeom prst="rect">
            <a:avLst/>
          </a:prstGeom>
        </p:spPr>
        <p:txBody>
          <a:bodyPr lIns="0" tIns="0" rIns="0" bIns="0" rtlCol="0" anchor="t">
            <a:spAutoFit/>
          </a:bodyPr>
          <a:lstStyle/>
          <a:p>
            <a:pPr>
              <a:lnSpc>
                <a:spcPts val="2162"/>
              </a:lnSpc>
            </a:pPr>
            <a:r>
              <a:rPr lang="en-US" sz="1880">
                <a:solidFill>
                  <a:srgbClr val="FFFFFF"/>
                </a:solidFill>
                <a:latin typeface="Poppins Semi-Bold"/>
              </a:rPr>
              <a:t>student involvement in the teaching process</a:t>
            </a:r>
          </a:p>
        </p:txBody>
      </p:sp>
      <p:sp>
        <p:nvSpPr>
          <p:cNvPr id="33" name="TextBox 33"/>
          <p:cNvSpPr txBox="1"/>
          <p:nvPr/>
        </p:nvSpPr>
        <p:spPr>
          <a:xfrm>
            <a:off x="2310500" y="7273015"/>
            <a:ext cx="6545866" cy="554599"/>
          </a:xfrm>
          <a:prstGeom prst="rect">
            <a:avLst/>
          </a:prstGeom>
        </p:spPr>
        <p:txBody>
          <a:bodyPr lIns="0" tIns="0" rIns="0" bIns="0" rtlCol="0" anchor="t">
            <a:spAutoFit/>
          </a:bodyPr>
          <a:lstStyle/>
          <a:p>
            <a:pPr>
              <a:lnSpc>
                <a:spcPts val="2162"/>
              </a:lnSpc>
            </a:pPr>
            <a:r>
              <a:rPr lang="en-US" sz="1880">
                <a:solidFill>
                  <a:srgbClr val="FFFFFF"/>
                </a:solidFill>
                <a:latin typeface="Poppins Semi-Bold"/>
              </a:rPr>
              <a:t>shifting responsibility for learning outcomes to students</a:t>
            </a:r>
          </a:p>
        </p:txBody>
      </p:sp>
      <p:sp>
        <p:nvSpPr>
          <p:cNvPr id="34" name="TextBox 34"/>
          <p:cNvSpPr txBox="1"/>
          <p:nvPr/>
        </p:nvSpPr>
        <p:spPr>
          <a:xfrm>
            <a:off x="2310500" y="8595663"/>
            <a:ext cx="5007330" cy="288031"/>
          </a:xfrm>
          <a:prstGeom prst="rect">
            <a:avLst/>
          </a:prstGeom>
        </p:spPr>
        <p:txBody>
          <a:bodyPr lIns="0" tIns="0" rIns="0" bIns="0" rtlCol="0" anchor="t">
            <a:spAutoFit/>
          </a:bodyPr>
          <a:lstStyle/>
          <a:p>
            <a:pPr>
              <a:lnSpc>
                <a:spcPts val="2162"/>
              </a:lnSpc>
            </a:pPr>
            <a:r>
              <a:rPr lang="en-US" sz="1880">
                <a:solidFill>
                  <a:srgbClr val="FFFFFF"/>
                </a:solidFill>
                <a:latin typeface="Poppins Semi-Bold"/>
              </a:rPr>
              <a:t>prevention of professional burnout</a:t>
            </a:r>
          </a:p>
        </p:txBody>
      </p:sp>
      <p:sp>
        <p:nvSpPr>
          <p:cNvPr id="35" name="TextBox 35"/>
          <p:cNvSpPr txBox="1"/>
          <p:nvPr/>
        </p:nvSpPr>
        <p:spPr>
          <a:xfrm>
            <a:off x="1028700" y="2367484"/>
            <a:ext cx="9794333" cy="1835150"/>
          </a:xfrm>
          <a:prstGeom prst="rect">
            <a:avLst/>
          </a:prstGeom>
        </p:spPr>
        <p:txBody>
          <a:bodyPr lIns="0" tIns="0" rIns="0" bIns="0" rtlCol="0" anchor="t">
            <a:spAutoFit/>
          </a:bodyPr>
          <a:lstStyle/>
          <a:p>
            <a:pPr algn="just">
              <a:lnSpc>
                <a:spcPts val="2874"/>
              </a:lnSpc>
            </a:pPr>
            <a:r>
              <a:rPr lang="en-US" sz="2499">
                <a:solidFill>
                  <a:srgbClr val="000000"/>
                </a:solidFill>
                <a:latin typeface="Poppins"/>
              </a:rPr>
              <a:t>Activities chosen for this learning unit can be implemented both in the traditional way and online, with the direct participation of the teacher or him/her acting only as a mentor or with a bigger autonomy given to students. </a:t>
            </a:r>
          </a:p>
          <a:p>
            <a:pPr algn="just">
              <a:lnSpc>
                <a:spcPts val="2874"/>
              </a:lnSpc>
            </a:pPr>
            <a:r>
              <a:rPr lang="en-US" sz="2499">
                <a:solidFill>
                  <a:srgbClr val="000000"/>
                </a:solidFill>
                <a:latin typeface="Poppins"/>
              </a:rPr>
              <a:t>In particular, this learning unit allows teachers to:</a:t>
            </a:r>
          </a:p>
        </p:txBody>
      </p:sp>
      <p:grpSp>
        <p:nvGrpSpPr>
          <p:cNvPr id="36" name="Group 36"/>
          <p:cNvGrpSpPr/>
          <p:nvPr/>
        </p:nvGrpSpPr>
        <p:grpSpPr>
          <a:xfrm rot="1954235">
            <a:off x="12231300" y="-766166"/>
            <a:ext cx="7208621" cy="16285862"/>
            <a:chOff x="0" y="0"/>
            <a:chExt cx="1898567" cy="4289280"/>
          </a:xfrm>
        </p:grpSpPr>
        <p:sp>
          <p:nvSpPr>
            <p:cNvPr id="37" name="Freeform 37"/>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38" name="TextBox 3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rot="9054204" flipV="1">
            <a:off x="8779064" y="-4605486"/>
            <a:ext cx="15686861" cy="9843506"/>
          </a:xfrm>
          <a:custGeom>
            <a:avLst/>
            <a:gdLst/>
            <a:ahLst/>
            <a:cxnLst/>
            <a:rect l="l" t="t" r="r" b="b"/>
            <a:pathLst>
              <a:path w="15686861" h="9843506">
                <a:moveTo>
                  <a:pt x="0" y="9843505"/>
                </a:moveTo>
                <a:lnTo>
                  <a:pt x="15686861" y="9843505"/>
                </a:lnTo>
                <a:lnTo>
                  <a:pt x="15686861" y="0"/>
                </a:lnTo>
                <a:lnTo>
                  <a:pt x="0" y="0"/>
                </a:lnTo>
                <a:lnTo>
                  <a:pt x="0" y="984350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0" name="Group 40"/>
          <p:cNvGrpSpPr>
            <a:grpSpLocks noChangeAspect="1"/>
          </p:cNvGrpSpPr>
          <p:nvPr/>
        </p:nvGrpSpPr>
        <p:grpSpPr>
          <a:xfrm>
            <a:off x="11538667" y="1281820"/>
            <a:ext cx="5833906" cy="7976480"/>
            <a:chOff x="0" y="0"/>
            <a:chExt cx="25385217" cy="34708249"/>
          </a:xfrm>
        </p:grpSpPr>
        <p:sp>
          <p:nvSpPr>
            <p:cNvPr id="41" name="Freeform 41"/>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solidFill>
              <a:srgbClr val="25303C"/>
            </a:solidFill>
            <a:ln w="12700">
              <a:solidFill>
                <a:srgbClr val="000000"/>
              </a:solidFill>
            </a:ln>
          </p:spPr>
          <p:txBody>
            <a:bodyPr/>
            <a:lstStyle/>
            <a:p>
              <a:endParaRPr lang="de-DE"/>
            </a:p>
          </p:txBody>
        </p:sp>
      </p:grpSp>
      <p:grpSp>
        <p:nvGrpSpPr>
          <p:cNvPr id="42" name="Group 42"/>
          <p:cNvGrpSpPr>
            <a:grpSpLocks noChangeAspect="1"/>
          </p:cNvGrpSpPr>
          <p:nvPr/>
        </p:nvGrpSpPr>
        <p:grpSpPr>
          <a:xfrm>
            <a:off x="11893064" y="1391769"/>
            <a:ext cx="5479509" cy="7491926"/>
            <a:chOff x="0" y="0"/>
            <a:chExt cx="25385217" cy="34708249"/>
          </a:xfrm>
        </p:grpSpPr>
        <p:sp>
          <p:nvSpPr>
            <p:cNvPr id="43" name="Freeform 43"/>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blipFill>
              <a:blip r:embed="rId6"/>
              <a:stretch>
                <a:fillRect l="-53776" r="-53776"/>
              </a:stretch>
            </a:blipFill>
          </p:spPr>
          <p:txBody>
            <a:bodyPr/>
            <a:lstStyle/>
            <a:p>
              <a:endParaRPr lang="de-D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695036">
            <a:off x="1613864" y="1462788"/>
            <a:ext cx="7208621" cy="16285862"/>
            <a:chOff x="0" y="0"/>
            <a:chExt cx="1898567" cy="4289280"/>
          </a:xfrm>
        </p:grpSpPr>
        <p:sp>
          <p:nvSpPr>
            <p:cNvPr id="3" name="Freeform 3"/>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736411" y="0"/>
            <a:ext cx="15686861" cy="9843506"/>
          </a:xfrm>
          <a:custGeom>
            <a:avLst/>
            <a:gdLst/>
            <a:ahLst/>
            <a:cxnLst/>
            <a:rect l="l" t="t" r="r" b="b"/>
            <a:pathLst>
              <a:path w="15686861" h="9843506">
                <a:moveTo>
                  <a:pt x="0" y="0"/>
                </a:moveTo>
                <a:lnTo>
                  <a:pt x="15686861" y="0"/>
                </a:lnTo>
                <a:lnTo>
                  <a:pt x="15686861" y="9843506"/>
                </a:lnTo>
                <a:lnTo>
                  <a:pt x="0" y="9843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6" name="Group 6"/>
          <p:cNvGrpSpPr>
            <a:grpSpLocks noChangeAspect="1"/>
          </p:cNvGrpSpPr>
          <p:nvPr/>
        </p:nvGrpSpPr>
        <p:grpSpPr>
          <a:xfrm>
            <a:off x="0" y="674283"/>
            <a:ext cx="7963505" cy="8475889"/>
            <a:chOff x="0" y="0"/>
            <a:chExt cx="21593823" cy="22983203"/>
          </a:xfrm>
        </p:grpSpPr>
        <p:sp>
          <p:nvSpPr>
            <p:cNvPr id="7" name="Freeform 7"/>
            <p:cNvSpPr/>
            <p:nvPr/>
          </p:nvSpPr>
          <p:spPr>
            <a:xfrm>
              <a:off x="0" y="0"/>
              <a:ext cx="21593811" cy="22983189"/>
            </a:xfrm>
            <a:custGeom>
              <a:avLst/>
              <a:gdLst/>
              <a:ahLst/>
              <a:cxnLst/>
              <a:rect l="l" t="t" r="r" b="b"/>
              <a:pathLst>
                <a:path w="21593811" h="22983189">
                  <a:moveTo>
                    <a:pt x="0" y="0"/>
                  </a:moveTo>
                  <a:lnTo>
                    <a:pt x="0" y="22983189"/>
                  </a:lnTo>
                  <a:lnTo>
                    <a:pt x="21593811" y="11491595"/>
                  </a:lnTo>
                  <a:lnTo>
                    <a:pt x="0" y="0"/>
                  </a:lnTo>
                  <a:close/>
                </a:path>
              </a:pathLst>
            </a:custGeom>
            <a:blipFill>
              <a:blip r:embed="rId4"/>
              <a:stretch>
                <a:fillRect l="-17500" t="-29149" b="-26247"/>
              </a:stretch>
            </a:blipFill>
          </p:spPr>
          <p:txBody>
            <a:bodyPr/>
            <a:lstStyle/>
            <a:p>
              <a:endParaRPr lang="de-DE"/>
            </a:p>
          </p:txBody>
        </p:sp>
      </p:grpSp>
      <p:grpSp>
        <p:nvGrpSpPr>
          <p:cNvPr id="8" name="Group 8"/>
          <p:cNvGrpSpPr/>
          <p:nvPr/>
        </p:nvGrpSpPr>
        <p:grpSpPr>
          <a:xfrm rot="-10509843">
            <a:off x="3455976" y="689954"/>
            <a:ext cx="760514" cy="677492"/>
            <a:chOff x="0" y="0"/>
            <a:chExt cx="812800" cy="724070"/>
          </a:xfrm>
        </p:grpSpPr>
        <p:sp>
          <p:nvSpPr>
            <p:cNvPr id="9" name="Freeform 9"/>
            <p:cNvSpPr/>
            <p:nvPr/>
          </p:nvSpPr>
          <p:spPr>
            <a:xfrm>
              <a:off x="0" y="0"/>
              <a:ext cx="812800" cy="724070"/>
            </a:xfrm>
            <a:custGeom>
              <a:avLst/>
              <a:gdLst/>
              <a:ahLst/>
              <a:cxnLst/>
              <a:rect l="l" t="t" r="r" b="b"/>
              <a:pathLst>
                <a:path w="812800" h="724070">
                  <a:moveTo>
                    <a:pt x="406400" y="724070"/>
                  </a:moveTo>
                  <a:lnTo>
                    <a:pt x="812800" y="0"/>
                  </a:lnTo>
                  <a:lnTo>
                    <a:pt x="0" y="0"/>
                  </a:lnTo>
                  <a:lnTo>
                    <a:pt x="406400" y="724070"/>
                  </a:lnTo>
                  <a:close/>
                </a:path>
              </a:pathLst>
            </a:custGeom>
            <a:solidFill>
              <a:srgbClr val="25303C"/>
            </a:solidFill>
          </p:spPr>
          <p:txBody>
            <a:bodyPr/>
            <a:lstStyle/>
            <a:p>
              <a:endParaRPr lang="de-DE"/>
            </a:p>
          </p:txBody>
        </p:sp>
        <p:sp>
          <p:nvSpPr>
            <p:cNvPr id="10" name="TextBox 10"/>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133484">
            <a:off x="6275724" y="697598"/>
            <a:ext cx="650931" cy="569564"/>
            <a:chOff x="0" y="0"/>
            <a:chExt cx="812800" cy="711200"/>
          </a:xfrm>
        </p:grpSpPr>
        <p:sp>
          <p:nvSpPr>
            <p:cNvPr id="12" name="Freeform 1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5303C"/>
            </a:solidFill>
          </p:spPr>
          <p:txBody>
            <a:bodyPr/>
            <a:lstStyle/>
            <a:p>
              <a:endParaRPr lang="de-DE"/>
            </a:p>
          </p:txBody>
        </p:sp>
        <p:sp>
          <p:nvSpPr>
            <p:cNvPr id="13" name="TextBox 13"/>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735780">
            <a:off x="5134630" y="1419608"/>
            <a:ext cx="701975" cy="614228"/>
            <a:chOff x="0" y="0"/>
            <a:chExt cx="812800" cy="711200"/>
          </a:xfrm>
        </p:grpSpPr>
        <p:sp>
          <p:nvSpPr>
            <p:cNvPr id="15" name="Freeform 1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87E817"/>
            </a:solidFill>
          </p:spPr>
          <p:txBody>
            <a:bodyPr/>
            <a:lstStyle/>
            <a:p>
              <a:endParaRPr lang="de-DE"/>
            </a:p>
          </p:txBody>
        </p:sp>
        <p:sp>
          <p:nvSpPr>
            <p:cNvPr id="16" name="TextBox 1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4735780">
            <a:off x="6690909" y="2474637"/>
            <a:ext cx="515042" cy="450662"/>
            <a:chOff x="0" y="0"/>
            <a:chExt cx="812800" cy="711200"/>
          </a:xfrm>
        </p:grpSpPr>
        <p:sp>
          <p:nvSpPr>
            <p:cNvPr id="18" name="Freeform 1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5303C"/>
            </a:solidFill>
          </p:spPr>
          <p:txBody>
            <a:bodyPr/>
            <a:lstStyle/>
            <a:p>
              <a:endParaRPr lang="de-DE"/>
            </a:p>
          </p:txBody>
        </p:sp>
        <p:sp>
          <p:nvSpPr>
            <p:cNvPr id="19" name="TextBox 19"/>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4735780">
            <a:off x="8201820" y="1501391"/>
            <a:ext cx="515042" cy="450662"/>
            <a:chOff x="0" y="0"/>
            <a:chExt cx="812800" cy="711200"/>
          </a:xfrm>
        </p:grpSpPr>
        <p:sp>
          <p:nvSpPr>
            <p:cNvPr id="21" name="Freeform 21"/>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87E817"/>
            </a:solidFill>
          </p:spPr>
          <p:txBody>
            <a:bodyPr/>
            <a:lstStyle/>
            <a:p>
              <a:endParaRPr lang="de-DE"/>
            </a:p>
          </p:txBody>
        </p:sp>
        <p:sp>
          <p:nvSpPr>
            <p:cNvPr id="22" name="TextBox 22"/>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2142080" y="5347310"/>
            <a:ext cx="5117220" cy="665201"/>
          </a:xfrm>
          <a:prstGeom prst="rect">
            <a:avLst/>
          </a:prstGeom>
        </p:spPr>
        <p:txBody>
          <a:bodyPr lIns="0" tIns="0" rIns="0" bIns="0" rtlCol="0" anchor="t">
            <a:spAutoFit/>
          </a:bodyPr>
          <a:lstStyle/>
          <a:p>
            <a:pPr algn="r">
              <a:lnSpc>
                <a:spcPts val="4894"/>
              </a:lnSpc>
            </a:pPr>
            <a:r>
              <a:rPr lang="en-US" sz="4256">
                <a:solidFill>
                  <a:srgbClr val="000000"/>
                </a:solidFill>
                <a:latin typeface="Poppins Semi-Bold"/>
              </a:rPr>
              <a:t>For Your Attention</a:t>
            </a:r>
          </a:p>
        </p:txBody>
      </p:sp>
      <p:sp>
        <p:nvSpPr>
          <p:cNvPr id="24" name="TextBox 24"/>
          <p:cNvSpPr txBox="1"/>
          <p:nvPr/>
        </p:nvSpPr>
        <p:spPr>
          <a:xfrm>
            <a:off x="8528228" y="3782368"/>
            <a:ext cx="8731072" cy="1792459"/>
          </a:xfrm>
          <a:prstGeom prst="rect">
            <a:avLst/>
          </a:prstGeom>
        </p:spPr>
        <p:txBody>
          <a:bodyPr lIns="0" tIns="0" rIns="0" bIns="0" rtlCol="0" anchor="t">
            <a:spAutoFit/>
          </a:bodyPr>
          <a:lstStyle/>
          <a:p>
            <a:pPr algn="r">
              <a:lnSpc>
                <a:spcPts val="13260"/>
              </a:lnSpc>
            </a:pPr>
            <a:r>
              <a:rPr lang="en-US" sz="11530" spc="-345">
                <a:solidFill>
                  <a:srgbClr val="000000"/>
                </a:solidFill>
                <a:latin typeface="Poppins Ultra-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695036">
            <a:off x="1623389" y="1472313"/>
            <a:ext cx="7208621" cy="16285862"/>
            <a:chOff x="0" y="0"/>
            <a:chExt cx="1898567" cy="4289280"/>
          </a:xfrm>
        </p:grpSpPr>
        <p:sp>
          <p:nvSpPr>
            <p:cNvPr id="3" name="Freeform 3"/>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736411" y="0"/>
            <a:ext cx="15686861" cy="9843506"/>
          </a:xfrm>
          <a:custGeom>
            <a:avLst/>
            <a:gdLst/>
            <a:ahLst/>
            <a:cxnLst/>
            <a:rect l="l" t="t" r="r" b="b"/>
            <a:pathLst>
              <a:path w="15686861" h="9843506">
                <a:moveTo>
                  <a:pt x="0" y="0"/>
                </a:moveTo>
                <a:lnTo>
                  <a:pt x="15686861" y="0"/>
                </a:lnTo>
                <a:lnTo>
                  <a:pt x="15686861" y="9843506"/>
                </a:lnTo>
                <a:lnTo>
                  <a:pt x="0" y="9843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6" name="Group 6"/>
          <p:cNvGrpSpPr>
            <a:grpSpLocks noChangeAspect="1"/>
          </p:cNvGrpSpPr>
          <p:nvPr/>
        </p:nvGrpSpPr>
        <p:grpSpPr>
          <a:xfrm>
            <a:off x="0" y="674283"/>
            <a:ext cx="7963505" cy="8475889"/>
            <a:chOff x="0" y="0"/>
            <a:chExt cx="21593823" cy="22983203"/>
          </a:xfrm>
        </p:grpSpPr>
        <p:sp>
          <p:nvSpPr>
            <p:cNvPr id="7" name="Freeform 7"/>
            <p:cNvSpPr/>
            <p:nvPr/>
          </p:nvSpPr>
          <p:spPr>
            <a:xfrm>
              <a:off x="0" y="0"/>
              <a:ext cx="21593811" cy="22983189"/>
            </a:xfrm>
            <a:custGeom>
              <a:avLst/>
              <a:gdLst/>
              <a:ahLst/>
              <a:cxnLst/>
              <a:rect l="l" t="t" r="r" b="b"/>
              <a:pathLst>
                <a:path w="21593811" h="22983189">
                  <a:moveTo>
                    <a:pt x="0" y="0"/>
                  </a:moveTo>
                  <a:lnTo>
                    <a:pt x="0" y="22983189"/>
                  </a:lnTo>
                  <a:lnTo>
                    <a:pt x="21593811" y="11491595"/>
                  </a:lnTo>
                  <a:lnTo>
                    <a:pt x="0" y="0"/>
                  </a:lnTo>
                  <a:close/>
                </a:path>
              </a:pathLst>
            </a:custGeom>
            <a:blipFill>
              <a:blip r:embed="rId4"/>
              <a:stretch>
                <a:fillRect l="-5506" r="-5506"/>
              </a:stretch>
            </a:blipFill>
          </p:spPr>
          <p:txBody>
            <a:bodyPr/>
            <a:lstStyle/>
            <a:p>
              <a:endParaRPr lang="de-DE"/>
            </a:p>
          </p:txBody>
        </p:sp>
      </p:grpSp>
      <p:grpSp>
        <p:nvGrpSpPr>
          <p:cNvPr id="8" name="Group 8"/>
          <p:cNvGrpSpPr/>
          <p:nvPr/>
        </p:nvGrpSpPr>
        <p:grpSpPr>
          <a:xfrm rot="-10509843">
            <a:off x="3455976" y="689954"/>
            <a:ext cx="760514" cy="677492"/>
            <a:chOff x="0" y="0"/>
            <a:chExt cx="812800" cy="724070"/>
          </a:xfrm>
        </p:grpSpPr>
        <p:sp>
          <p:nvSpPr>
            <p:cNvPr id="9" name="Freeform 9"/>
            <p:cNvSpPr/>
            <p:nvPr/>
          </p:nvSpPr>
          <p:spPr>
            <a:xfrm>
              <a:off x="0" y="0"/>
              <a:ext cx="812800" cy="724070"/>
            </a:xfrm>
            <a:custGeom>
              <a:avLst/>
              <a:gdLst/>
              <a:ahLst/>
              <a:cxnLst/>
              <a:rect l="l" t="t" r="r" b="b"/>
              <a:pathLst>
                <a:path w="812800" h="724070">
                  <a:moveTo>
                    <a:pt x="406400" y="724070"/>
                  </a:moveTo>
                  <a:lnTo>
                    <a:pt x="812800" y="0"/>
                  </a:lnTo>
                  <a:lnTo>
                    <a:pt x="0" y="0"/>
                  </a:lnTo>
                  <a:lnTo>
                    <a:pt x="406400" y="724070"/>
                  </a:lnTo>
                  <a:close/>
                </a:path>
              </a:pathLst>
            </a:custGeom>
            <a:solidFill>
              <a:srgbClr val="25303C"/>
            </a:solidFill>
          </p:spPr>
          <p:txBody>
            <a:bodyPr/>
            <a:lstStyle/>
            <a:p>
              <a:endParaRPr lang="de-DE"/>
            </a:p>
          </p:txBody>
        </p:sp>
        <p:sp>
          <p:nvSpPr>
            <p:cNvPr id="10" name="TextBox 10"/>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133484">
            <a:off x="6275724" y="697598"/>
            <a:ext cx="650931" cy="569564"/>
            <a:chOff x="0" y="0"/>
            <a:chExt cx="812800" cy="711200"/>
          </a:xfrm>
        </p:grpSpPr>
        <p:sp>
          <p:nvSpPr>
            <p:cNvPr id="12" name="Freeform 1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5303C"/>
            </a:solidFill>
          </p:spPr>
          <p:txBody>
            <a:bodyPr/>
            <a:lstStyle/>
            <a:p>
              <a:endParaRPr lang="de-DE"/>
            </a:p>
          </p:txBody>
        </p:sp>
        <p:sp>
          <p:nvSpPr>
            <p:cNvPr id="13" name="TextBox 13"/>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735780">
            <a:off x="5134630" y="1419608"/>
            <a:ext cx="701975" cy="614228"/>
            <a:chOff x="0" y="0"/>
            <a:chExt cx="812800" cy="711200"/>
          </a:xfrm>
        </p:grpSpPr>
        <p:sp>
          <p:nvSpPr>
            <p:cNvPr id="15" name="Freeform 1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87E817"/>
            </a:solidFill>
          </p:spPr>
          <p:txBody>
            <a:bodyPr/>
            <a:lstStyle/>
            <a:p>
              <a:endParaRPr lang="de-DE"/>
            </a:p>
          </p:txBody>
        </p:sp>
        <p:sp>
          <p:nvSpPr>
            <p:cNvPr id="16" name="TextBox 1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4735780">
            <a:off x="6690909" y="2474637"/>
            <a:ext cx="515042" cy="450662"/>
            <a:chOff x="0" y="0"/>
            <a:chExt cx="812800" cy="711200"/>
          </a:xfrm>
        </p:grpSpPr>
        <p:sp>
          <p:nvSpPr>
            <p:cNvPr id="18" name="Freeform 1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5303C"/>
            </a:solidFill>
          </p:spPr>
          <p:txBody>
            <a:bodyPr/>
            <a:lstStyle/>
            <a:p>
              <a:endParaRPr lang="de-DE"/>
            </a:p>
          </p:txBody>
        </p:sp>
        <p:sp>
          <p:nvSpPr>
            <p:cNvPr id="19" name="TextBox 19"/>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4735780">
            <a:off x="8201820" y="1501391"/>
            <a:ext cx="515042" cy="450662"/>
            <a:chOff x="0" y="0"/>
            <a:chExt cx="812800" cy="711200"/>
          </a:xfrm>
        </p:grpSpPr>
        <p:sp>
          <p:nvSpPr>
            <p:cNvPr id="21" name="Freeform 21"/>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87E817"/>
            </a:solidFill>
          </p:spPr>
          <p:txBody>
            <a:bodyPr/>
            <a:lstStyle/>
            <a:p>
              <a:endParaRPr lang="de-DE"/>
            </a:p>
          </p:txBody>
        </p:sp>
        <p:sp>
          <p:nvSpPr>
            <p:cNvPr id="22" name="TextBox 22"/>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9220200" y="5905664"/>
            <a:ext cx="8115300" cy="1477328"/>
          </a:xfrm>
          <a:prstGeom prst="rect">
            <a:avLst/>
          </a:prstGeom>
        </p:spPr>
        <p:txBody>
          <a:bodyPr lIns="0" tIns="0" rIns="0" bIns="0" rtlCol="0" anchor="t">
            <a:spAutoFit/>
          </a:bodyPr>
          <a:lstStyle/>
          <a:p>
            <a:pPr algn="r"/>
            <a:r>
              <a:rPr lang="en-US" sz="4800" spc="-257">
                <a:solidFill>
                  <a:srgbClr val="000000"/>
                </a:solidFill>
                <a:latin typeface="Poppins Ultra-Bold"/>
              </a:rPr>
              <a:t>GREEN </a:t>
            </a:r>
          </a:p>
          <a:p>
            <a:pPr algn="r"/>
            <a:r>
              <a:rPr lang="en-US" sz="4800" spc="-257">
                <a:solidFill>
                  <a:srgbClr val="000000"/>
                </a:solidFill>
                <a:latin typeface="Poppins Ultra-Bold"/>
              </a:rPr>
              <a:t>ENTREPRENEURSHIP</a:t>
            </a:r>
          </a:p>
        </p:txBody>
      </p:sp>
      <p:sp>
        <p:nvSpPr>
          <p:cNvPr id="24" name="TextBox 24"/>
          <p:cNvSpPr txBox="1"/>
          <p:nvPr/>
        </p:nvSpPr>
        <p:spPr>
          <a:xfrm>
            <a:off x="9372600" y="5066201"/>
            <a:ext cx="8115300" cy="839463"/>
          </a:xfrm>
          <a:prstGeom prst="rect">
            <a:avLst/>
          </a:prstGeom>
        </p:spPr>
        <p:txBody>
          <a:bodyPr lIns="0" tIns="0" rIns="0" bIns="0" rtlCol="0" anchor="t">
            <a:spAutoFit/>
          </a:bodyPr>
          <a:lstStyle/>
          <a:p>
            <a:pPr algn="r">
              <a:lnSpc>
                <a:spcPts val="6162"/>
              </a:lnSpc>
            </a:pPr>
            <a:r>
              <a:rPr lang="en-US" sz="5358" spc="-160">
                <a:solidFill>
                  <a:srgbClr val="000000"/>
                </a:solidFill>
                <a:latin typeface="Poppins Ultra-Bold"/>
              </a:rPr>
              <a:t> LEARNING UNIT </a:t>
            </a:r>
          </a:p>
        </p:txBody>
      </p:sp>
      <p:sp>
        <p:nvSpPr>
          <p:cNvPr id="25" name="TextBox 25"/>
          <p:cNvSpPr txBox="1"/>
          <p:nvPr/>
        </p:nvSpPr>
        <p:spPr>
          <a:xfrm>
            <a:off x="9144000" y="8484953"/>
            <a:ext cx="8115300" cy="665219"/>
          </a:xfrm>
          <a:prstGeom prst="rect">
            <a:avLst/>
          </a:prstGeom>
        </p:spPr>
        <p:txBody>
          <a:bodyPr lIns="0" tIns="0" rIns="0" bIns="0" rtlCol="0" anchor="t">
            <a:spAutoFit/>
          </a:bodyPr>
          <a:lstStyle/>
          <a:p>
            <a:pPr algn="r">
              <a:lnSpc>
                <a:spcPts val="4897"/>
              </a:lnSpc>
            </a:pPr>
            <a:r>
              <a:rPr lang="en-US" sz="4258" spc="-127">
                <a:solidFill>
                  <a:srgbClr val="000000"/>
                </a:solidFill>
                <a:latin typeface="Poppins Bold"/>
              </a:rPr>
              <a:t>PKZ VOCA TRAIN</a:t>
            </a:r>
          </a:p>
        </p:txBody>
      </p:sp>
      <p:pic>
        <p:nvPicPr>
          <p:cNvPr id="27" name="Grafik 26" descr="Ein Bild, das Schrift, Grafiken, Logo, Symbol enthält.&#10;&#10;Automatisch generierte Beschreibung">
            <a:extLst>
              <a:ext uri="{FF2B5EF4-FFF2-40B4-BE49-F238E27FC236}">
                <a16:creationId xmlns:a16="http://schemas.microsoft.com/office/drawing/2014/main" id="{1CC6BAD3-7004-0B9C-4D05-1F02A3D64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3449" y="114300"/>
            <a:ext cx="5715012" cy="34290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954235">
            <a:off x="12231300" y="-766166"/>
            <a:ext cx="7208621" cy="16285862"/>
            <a:chOff x="0" y="0"/>
            <a:chExt cx="1898567" cy="4289280"/>
          </a:xfrm>
        </p:grpSpPr>
        <p:sp>
          <p:nvSpPr>
            <p:cNvPr id="3" name="Freeform 3"/>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9054204" flipV="1">
            <a:off x="8779064" y="-4605486"/>
            <a:ext cx="15686861" cy="9843506"/>
          </a:xfrm>
          <a:custGeom>
            <a:avLst/>
            <a:gdLst/>
            <a:ahLst/>
            <a:cxnLst/>
            <a:rect l="l" t="t" r="r" b="b"/>
            <a:pathLst>
              <a:path w="15686861" h="9843506">
                <a:moveTo>
                  <a:pt x="0" y="9843505"/>
                </a:moveTo>
                <a:lnTo>
                  <a:pt x="15686861" y="9843505"/>
                </a:lnTo>
                <a:lnTo>
                  <a:pt x="15686861" y="0"/>
                </a:lnTo>
                <a:lnTo>
                  <a:pt x="0" y="0"/>
                </a:lnTo>
                <a:lnTo>
                  <a:pt x="0" y="98435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6" name="Group 6"/>
          <p:cNvGrpSpPr>
            <a:grpSpLocks noChangeAspect="1"/>
          </p:cNvGrpSpPr>
          <p:nvPr/>
        </p:nvGrpSpPr>
        <p:grpSpPr>
          <a:xfrm>
            <a:off x="11538667" y="1281820"/>
            <a:ext cx="5833906" cy="7976480"/>
            <a:chOff x="0" y="0"/>
            <a:chExt cx="25385217" cy="34708249"/>
          </a:xfrm>
        </p:grpSpPr>
        <p:sp>
          <p:nvSpPr>
            <p:cNvPr id="7" name="Freeform 7"/>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solidFill>
              <a:srgbClr val="25303C"/>
            </a:solidFill>
            <a:ln w="12700">
              <a:solidFill>
                <a:srgbClr val="000000"/>
              </a:solidFill>
            </a:ln>
          </p:spPr>
          <p:txBody>
            <a:bodyPr/>
            <a:lstStyle/>
            <a:p>
              <a:endParaRPr lang="de-DE"/>
            </a:p>
          </p:txBody>
        </p:sp>
      </p:grpSp>
      <p:grpSp>
        <p:nvGrpSpPr>
          <p:cNvPr id="8" name="Group 8"/>
          <p:cNvGrpSpPr>
            <a:grpSpLocks noChangeAspect="1"/>
          </p:cNvGrpSpPr>
          <p:nvPr/>
        </p:nvGrpSpPr>
        <p:grpSpPr>
          <a:xfrm>
            <a:off x="11893064" y="1391769"/>
            <a:ext cx="5479509" cy="7491926"/>
            <a:chOff x="0" y="0"/>
            <a:chExt cx="25385217" cy="34708249"/>
          </a:xfrm>
        </p:grpSpPr>
        <p:sp>
          <p:nvSpPr>
            <p:cNvPr id="9" name="Freeform 9"/>
            <p:cNvSpPr/>
            <p:nvPr/>
          </p:nvSpPr>
          <p:spPr>
            <a:xfrm>
              <a:off x="0" y="0"/>
              <a:ext cx="25385268" cy="34708210"/>
            </a:xfrm>
            <a:custGeom>
              <a:avLst/>
              <a:gdLst/>
              <a:ahLst/>
              <a:cxnLst/>
              <a:rect l="l" t="t" r="r" b="b"/>
              <a:pathLst>
                <a:path w="25385268" h="34708210">
                  <a:moveTo>
                    <a:pt x="13125831" y="0"/>
                  </a:moveTo>
                  <a:lnTo>
                    <a:pt x="6485128" y="10721975"/>
                  </a:lnTo>
                  <a:lnTo>
                    <a:pt x="10475088" y="18101945"/>
                  </a:lnTo>
                  <a:lnTo>
                    <a:pt x="0" y="34708210"/>
                  </a:lnTo>
                  <a:lnTo>
                    <a:pt x="25385268" y="34708210"/>
                  </a:lnTo>
                  <a:lnTo>
                    <a:pt x="25385268" y="0"/>
                  </a:lnTo>
                  <a:close/>
                </a:path>
              </a:pathLst>
            </a:custGeom>
            <a:blipFill>
              <a:blip r:embed="rId5"/>
              <a:stretch>
                <a:fillRect l="-101492" r="-4109"/>
              </a:stretch>
            </a:blipFill>
          </p:spPr>
          <p:txBody>
            <a:bodyPr/>
            <a:lstStyle/>
            <a:p>
              <a:endParaRPr lang="de-DE"/>
            </a:p>
          </p:txBody>
        </p:sp>
      </p:grpSp>
      <p:sp>
        <p:nvSpPr>
          <p:cNvPr id="10" name="TextBox 10"/>
          <p:cNvSpPr txBox="1"/>
          <p:nvPr/>
        </p:nvSpPr>
        <p:spPr>
          <a:xfrm>
            <a:off x="413614" y="481852"/>
            <a:ext cx="5531901" cy="799968"/>
          </a:xfrm>
          <a:prstGeom prst="rect">
            <a:avLst/>
          </a:prstGeom>
        </p:spPr>
        <p:txBody>
          <a:bodyPr lIns="0" tIns="0" rIns="0" bIns="0" rtlCol="0" anchor="t">
            <a:spAutoFit/>
          </a:bodyPr>
          <a:lstStyle/>
          <a:p>
            <a:pPr>
              <a:lnSpc>
                <a:spcPts val="6299"/>
              </a:lnSpc>
              <a:spcBef>
                <a:spcPct val="0"/>
              </a:spcBef>
            </a:pPr>
            <a:r>
              <a:rPr lang="en-US" sz="4499">
                <a:solidFill>
                  <a:srgbClr val="000000"/>
                </a:solidFill>
                <a:latin typeface="Poppins Bold"/>
              </a:rPr>
              <a:t>BACKGROUND</a:t>
            </a:r>
          </a:p>
        </p:txBody>
      </p:sp>
      <p:sp>
        <p:nvSpPr>
          <p:cNvPr id="11" name="TextBox 11"/>
          <p:cNvSpPr txBox="1"/>
          <p:nvPr/>
        </p:nvSpPr>
        <p:spPr>
          <a:xfrm>
            <a:off x="413614" y="1423217"/>
            <a:ext cx="10506983" cy="7835083"/>
          </a:xfrm>
          <a:prstGeom prst="rect">
            <a:avLst/>
          </a:prstGeom>
        </p:spPr>
        <p:txBody>
          <a:bodyPr lIns="0" tIns="0" rIns="0" bIns="0" rtlCol="0" anchor="t">
            <a:spAutoFit/>
          </a:bodyPr>
          <a:lstStyle/>
          <a:p>
            <a:pPr algn="just">
              <a:lnSpc>
                <a:spcPts val="3086"/>
              </a:lnSpc>
            </a:pPr>
            <a:r>
              <a:rPr lang="en-US" sz="2683">
                <a:solidFill>
                  <a:srgbClr val="000000"/>
                </a:solidFill>
                <a:latin typeface="Poppins"/>
              </a:rPr>
              <a:t>GREEN ENTREPRENEURSHIP learning unit was created based on the core curriculum of the vocational subject called “Basics of Entrepreneurship” dedicated to vocational schools. The content of the learning unit is strictly connected to the didactical goal - “Getting to know the principles of functioning of a company in a market economy, its organizational and legal forms, innovative business models and the procedures for registering a business”.</a:t>
            </a:r>
          </a:p>
          <a:p>
            <a:pPr algn="just">
              <a:lnSpc>
                <a:spcPts val="3086"/>
              </a:lnSpc>
            </a:pPr>
            <a:endParaRPr lang="en-US" sz="2683">
              <a:solidFill>
                <a:srgbClr val="000000"/>
              </a:solidFill>
              <a:latin typeface="Poppins"/>
            </a:endParaRPr>
          </a:p>
          <a:p>
            <a:pPr algn="just">
              <a:lnSpc>
                <a:spcPts val="3086"/>
              </a:lnSpc>
            </a:pPr>
            <a:r>
              <a:rPr lang="en-US" sz="2683">
                <a:solidFill>
                  <a:srgbClr val="000000"/>
                </a:solidFill>
                <a:latin typeface="Poppins"/>
              </a:rPr>
              <a:t>Within this goal learner should be able to:</a:t>
            </a:r>
          </a:p>
          <a:p>
            <a:pPr marL="579436" lvl="1" indent="-289718" algn="just">
              <a:lnSpc>
                <a:spcPts val="3086"/>
              </a:lnSpc>
              <a:buFont typeface="Arial"/>
              <a:buChar char="•"/>
            </a:pPr>
            <a:r>
              <a:rPr lang="en-US" sz="2683">
                <a:solidFill>
                  <a:srgbClr val="000000"/>
                </a:solidFill>
                <a:latin typeface="Poppins"/>
              </a:rPr>
              <a:t>analyse the company's environment, including the market in which it operates,</a:t>
            </a:r>
          </a:p>
          <a:p>
            <a:pPr marL="579436" lvl="1" indent="-289718" algn="just">
              <a:lnSpc>
                <a:spcPts val="3086"/>
              </a:lnSpc>
              <a:buFont typeface="Arial"/>
              <a:buChar char="•"/>
            </a:pPr>
            <a:r>
              <a:rPr lang="en-US" sz="2683">
                <a:solidFill>
                  <a:srgbClr val="000000"/>
                </a:solidFill>
                <a:latin typeface="Poppins"/>
              </a:rPr>
              <a:t>design activities in the field of setting up one's own enterprise or undertaking other socio-economic projects,</a:t>
            </a:r>
          </a:p>
          <a:p>
            <a:pPr marL="579436" lvl="1" indent="-289718" algn="just">
              <a:lnSpc>
                <a:spcPts val="3086"/>
              </a:lnSpc>
              <a:buFont typeface="Arial"/>
              <a:buChar char="•"/>
            </a:pPr>
            <a:r>
              <a:rPr lang="en-US" sz="2683">
                <a:solidFill>
                  <a:srgbClr val="000000"/>
                </a:solidFill>
                <a:latin typeface="Poppins"/>
              </a:rPr>
              <a:t>prepare to run his/her own business,</a:t>
            </a:r>
          </a:p>
          <a:p>
            <a:pPr marL="579436" lvl="1" indent="-289718" algn="just">
              <a:lnSpc>
                <a:spcPts val="3086"/>
              </a:lnSpc>
              <a:buFont typeface="Arial"/>
              <a:buChar char="•"/>
            </a:pPr>
            <a:r>
              <a:rPr lang="en-US" sz="2683">
                <a:solidFill>
                  <a:srgbClr val="000000"/>
                </a:solidFill>
                <a:latin typeface="Poppins"/>
              </a:rPr>
              <a:t>effectively participate in teamwork using interpersonal communication skills and implementing the principles of effective leadership in the organization,</a:t>
            </a:r>
          </a:p>
          <a:p>
            <a:pPr marL="579436" lvl="1" indent="-289718" algn="just">
              <a:lnSpc>
                <a:spcPts val="3086"/>
              </a:lnSpc>
              <a:buFont typeface="Arial"/>
              <a:buChar char="•"/>
            </a:pPr>
            <a:r>
              <a:rPr lang="en-US" sz="2683">
                <a:solidFill>
                  <a:srgbClr val="000000"/>
                </a:solidFill>
                <a:latin typeface="Poppins"/>
              </a:rPr>
              <a:t>recognise of ethical and unethical activities in economic life and manifestations of corporate social responsibility.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991156">
            <a:off x="-1246913" y="-67631"/>
            <a:ext cx="7208621" cy="16285862"/>
            <a:chOff x="0" y="0"/>
            <a:chExt cx="1898567" cy="4289280"/>
          </a:xfrm>
        </p:grpSpPr>
        <p:sp>
          <p:nvSpPr>
            <p:cNvPr id="3" name="Freeform 3"/>
            <p:cNvSpPr/>
            <p:nvPr/>
          </p:nvSpPr>
          <p:spPr>
            <a:xfrm>
              <a:off x="0" y="0"/>
              <a:ext cx="1898567" cy="4289280"/>
            </a:xfrm>
            <a:custGeom>
              <a:avLst/>
              <a:gdLst/>
              <a:ahLst/>
              <a:cxnLst/>
              <a:rect l="l" t="t" r="r" b="b"/>
              <a:pathLst>
                <a:path w="1898567" h="4289280">
                  <a:moveTo>
                    <a:pt x="0" y="0"/>
                  </a:moveTo>
                  <a:lnTo>
                    <a:pt x="1898567" y="0"/>
                  </a:lnTo>
                  <a:lnTo>
                    <a:pt x="1898567" y="4289280"/>
                  </a:lnTo>
                  <a:lnTo>
                    <a:pt x="0" y="4289280"/>
                  </a:lnTo>
                  <a:close/>
                </a:path>
              </a:pathLst>
            </a:custGeom>
            <a:solidFill>
              <a:srgbClr val="25303C"/>
            </a:solidFill>
          </p:spPr>
          <p:txBody>
            <a:bodyPr/>
            <a:lstStyle/>
            <a:p>
              <a:endParaRPr lang="de-DE"/>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24773">
            <a:off x="-6814731" y="-4632912"/>
            <a:ext cx="15686861" cy="9843506"/>
          </a:xfrm>
          <a:custGeom>
            <a:avLst/>
            <a:gdLst/>
            <a:ahLst/>
            <a:cxnLst/>
            <a:rect l="l" t="t" r="r" b="b"/>
            <a:pathLst>
              <a:path w="15686861" h="9843506">
                <a:moveTo>
                  <a:pt x="0" y="0"/>
                </a:moveTo>
                <a:lnTo>
                  <a:pt x="15686862" y="0"/>
                </a:lnTo>
                <a:lnTo>
                  <a:pt x="15686862" y="9843505"/>
                </a:lnTo>
                <a:lnTo>
                  <a:pt x="0" y="9843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6" name="Group 6"/>
          <p:cNvGrpSpPr>
            <a:grpSpLocks noChangeAspect="1"/>
          </p:cNvGrpSpPr>
          <p:nvPr/>
        </p:nvGrpSpPr>
        <p:grpSpPr>
          <a:xfrm>
            <a:off x="867708" y="1281820"/>
            <a:ext cx="5760926" cy="7876697"/>
            <a:chOff x="0" y="0"/>
            <a:chExt cx="25385217" cy="34708249"/>
          </a:xfrm>
        </p:grpSpPr>
        <p:sp>
          <p:nvSpPr>
            <p:cNvPr id="7" name="Freeform 7"/>
            <p:cNvSpPr/>
            <p:nvPr/>
          </p:nvSpPr>
          <p:spPr>
            <a:xfrm>
              <a:off x="0" y="0"/>
              <a:ext cx="25385268" cy="34708210"/>
            </a:xfrm>
            <a:custGeom>
              <a:avLst/>
              <a:gdLst/>
              <a:ahLst/>
              <a:cxnLst/>
              <a:rect l="l" t="t" r="r" b="b"/>
              <a:pathLst>
                <a:path w="25385268" h="34708210">
                  <a:moveTo>
                    <a:pt x="0" y="0"/>
                  </a:moveTo>
                  <a:lnTo>
                    <a:pt x="0" y="34708210"/>
                  </a:lnTo>
                  <a:lnTo>
                    <a:pt x="25385268" y="34708210"/>
                  </a:lnTo>
                  <a:lnTo>
                    <a:pt x="25385268" y="34708210"/>
                  </a:lnTo>
                  <a:lnTo>
                    <a:pt x="14910181" y="18101945"/>
                  </a:lnTo>
                  <a:lnTo>
                    <a:pt x="18900141" y="10721975"/>
                  </a:lnTo>
                  <a:lnTo>
                    <a:pt x="12259437" y="0"/>
                  </a:lnTo>
                  <a:close/>
                </a:path>
              </a:pathLst>
            </a:custGeom>
            <a:solidFill>
              <a:srgbClr val="25303C"/>
            </a:solidFill>
            <a:ln w="12700">
              <a:solidFill>
                <a:srgbClr val="000000"/>
              </a:solidFill>
            </a:ln>
          </p:spPr>
          <p:txBody>
            <a:bodyPr/>
            <a:lstStyle/>
            <a:p>
              <a:endParaRPr lang="de-DE"/>
            </a:p>
          </p:txBody>
        </p:sp>
      </p:grpSp>
      <p:grpSp>
        <p:nvGrpSpPr>
          <p:cNvPr id="8" name="Group 8"/>
          <p:cNvGrpSpPr>
            <a:grpSpLocks noChangeAspect="1"/>
          </p:cNvGrpSpPr>
          <p:nvPr/>
        </p:nvGrpSpPr>
        <p:grpSpPr>
          <a:xfrm>
            <a:off x="867708" y="1447928"/>
            <a:ext cx="5438435" cy="7435767"/>
            <a:chOff x="0" y="0"/>
            <a:chExt cx="25385217" cy="34708249"/>
          </a:xfrm>
        </p:grpSpPr>
        <p:sp>
          <p:nvSpPr>
            <p:cNvPr id="9" name="Freeform 9"/>
            <p:cNvSpPr/>
            <p:nvPr/>
          </p:nvSpPr>
          <p:spPr>
            <a:xfrm>
              <a:off x="0" y="0"/>
              <a:ext cx="25385268" cy="34708210"/>
            </a:xfrm>
            <a:custGeom>
              <a:avLst/>
              <a:gdLst/>
              <a:ahLst/>
              <a:cxnLst/>
              <a:rect l="l" t="t" r="r" b="b"/>
              <a:pathLst>
                <a:path w="25385268" h="34708210">
                  <a:moveTo>
                    <a:pt x="0" y="0"/>
                  </a:moveTo>
                  <a:lnTo>
                    <a:pt x="0" y="34708210"/>
                  </a:lnTo>
                  <a:lnTo>
                    <a:pt x="25385268" y="34708210"/>
                  </a:lnTo>
                  <a:lnTo>
                    <a:pt x="25385268" y="34708210"/>
                  </a:lnTo>
                  <a:lnTo>
                    <a:pt x="14910181" y="18101945"/>
                  </a:lnTo>
                  <a:lnTo>
                    <a:pt x="18900141" y="10721975"/>
                  </a:lnTo>
                  <a:lnTo>
                    <a:pt x="12259437" y="0"/>
                  </a:lnTo>
                  <a:close/>
                </a:path>
              </a:pathLst>
            </a:custGeom>
            <a:blipFill>
              <a:blip r:embed="rId5"/>
              <a:stretch>
                <a:fillRect l="-77565"/>
              </a:stretch>
            </a:blipFill>
          </p:spPr>
          <p:txBody>
            <a:bodyPr/>
            <a:lstStyle/>
            <a:p>
              <a:endParaRPr lang="de-DE"/>
            </a:p>
          </p:txBody>
        </p:sp>
      </p:grpSp>
      <p:grpSp>
        <p:nvGrpSpPr>
          <p:cNvPr id="10" name="Group 10"/>
          <p:cNvGrpSpPr/>
          <p:nvPr/>
        </p:nvGrpSpPr>
        <p:grpSpPr>
          <a:xfrm>
            <a:off x="7849194" y="4724556"/>
            <a:ext cx="3134701" cy="3873531"/>
            <a:chOff x="0" y="0"/>
            <a:chExt cx="864582" cy="1068359"/>
          </a:xfrm>
        </p:grpSpPr>
        <p:sp>
          <p:nvSpPr>
            <p:cNvPr id="11" name="Freeform 11"/>
            <p:cNvSpPr/>
            <p:nvPr/>
          </p:nvSpPr>
          <p:spPr>
            <a:xfrm>
              <a:off x="0" y="0"/>
              <a:ext cx="864582" cy="1068359"/>
            </a:xfrm>
            <a:custGeom>
              <a:avLst/>
              <a:gdLst/>
              <a:ahLst/>
              <a:cxnLst/>
              <a:rect l="l" t="t" r="r" b="b"/>
              <a:pathLst>
                <a:path w="864582" h="1068359">
                  <a:moveTo>
                    <a:pt x="0" y="0"/>
                  </a:moveTo>
                  <a:lnTo>
                    <a:pt x="864582" y="0"/>
                  </a:lnTo>
                  <a:lnTo>
                    <a:pt x="864582" y="1068359"/>
                  </a:lnTo>
                  <a:lnTo>
                    <a:pt x="0" y="1068359"/>
                  </a:lnTo>
                  <a:close/>
                </a:path>
              </a:pathLst>
            </a:custGeom>
            <a:solidFill>
              <a:srgbClr val="87E817"/>
            </a:solidFill>
          </p:spPr>
          <p:txBody>
            <a:bodyPr/>
            <a:lstStyle/>
            <a:p>
              <a:endParaRPr lang="de-DE"/>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983894" y="4724556"/>
            <a:ext cx="3134701" cy="3873531"/>
            <a:chOff x="0" y="0"/>
            <a:chExt cx="864582" cy="1068359"/>
          </a:xfrm>
        </p:grpSpPr>
        <p:sp>
          <p:nvSpPr>
            <p:cNvPr id="14" name="Freeform 14"/>
            <p:cNvSpPr/>
            <p:nvPr/>
          </p:nvSpPr>
          <p:spPr>
            <a:xfrm>
              <a:off x="0" y="0"/>
              <a:ext cx="864582" cy="1068359"/>
            </a:xfrm>
            <a:custGeom>
              <a:avLst/>
              <a:gdLst/>
              <a:ahLst/>
              <a:cxnLst/>
              <a:rect l="l" t="t" r="r" b="b"/>
              <a:pathLst>
                <a:path w="864582" h="1068359">
                  <a:moveTo>
                    <a:pt x="0" y="0"/>
                  </a:moveTo>
                  <a:lnTo>
                    <a:pt x="864582" y="0"/>
                  </a:lnTo>
                  <a:lnTo>
                    <a:pt x="864582" y="1068359"/>
                  </a:lnTo>
                  <a:lnTo>
                    <a:pt x="0" y="1068359"/>
                  </a:lnTo>
                  <a:close/>
                </a:path>
              </a:pathLst>
            </a:custGeom>
            <a:solidFill>
              <a:srgbClr val="25303C"/>
            </a:solidFill>
          </p:spPr>
          <p:txBody>
            <a:bodyPr/>
            <a:lstStyle/>
            <a:p>
              <a:endParaRPr lang="de-DE"/>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124599" y="4724556"/>
            <a:ext cx="3134701" cy="3873531"/>
            <a:chOff x="0" y="0"/>
            <a:chExt cx="864582" cy="1068359"/>
          </a:xfrm>
        </p:grpSpPr>
        <p:sp>
          <p:nvSpPr>
            <p:cNvPr id="17" name="Freeform 17"/>
            <p:cNvSpPr/>
            <p:nvPr/>
          </p:nvSpPr>
          <p:spPr>
            <a:xfrm>
              <a:off x="0" y="0"/>
              <a:ext cx="864582" cy="1068359"/>
            </a:xfrm>
            <a:custGeom>
              <a:avLst/>
              <a:gdLst/>
              <a:ahLst/>
              <a:cxnLst/>
              <a:rect l="l" t="t" r="r" b="b"/>
              <a:pathLst>
                <a:path w="864582" h="1068359">
                  <a:moveTo>
                    <a:pt x="0" y="0"/>
                  </a:moveTo>
                  <a:lnTo>
                    <a:pt x="864582" y="0"/>
                  </a:lnTo>
                  <a:lnTo>
                    <a:pt x="864582" y="1068359"/>
                  </a:lnTo>
                  <a:lnTo>
                    <a:pt x="0" y="1068359"/>
                  </a:lnTo>
                  <a:close/>
                </a:path>
              </a:pathLst>
            </a:custGeom>
            <a:solidFill>
              <a:srgbClr val="87E817"/>
            </a:solidFill>
          </p:spPr>
          <p:txBody>
            <a:bodyPr/>
            <a:lstStyle/>
            <a:p>
              <a:endParaRPr lang="de-DE"/>
            </a:p>
          </p:txBody>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8560571" y="3839829"/>
            <a:ext cx="1711947" cy="1769454"/>
          </a:xfrm>
          <a:custGeom>
            <a:avLst/>
            <a:gdLst/>
            <a:ahLst/>
            <a:cxnLst/>
            <a:rect l="l" t="t" r="r" b="b"/>
            <a:pathLst>
              <a:path w="1711947" h="1769454">
                <a:moveTo>
                  <a:pt x="0" y="0"/>
                </a:moveTo>
                <a:lnTo>
                  <a:pt x="1711947" y="0"/>
                </a:lnTo>
                <a:lnTo>
                  <a:pt x="1711947" y="1769454"/>
                </a:lnTo>
                <a:lnTo>
                  <a:pt x="0" y="17694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0" name="Freeform 20"/>
          <p:cNvSpPr/>
          <p:nvPr/>
        </p:nvSpPr>
        <p:spPr>
          <a:xfrm>
            <a:off x="14832970" y="3839829"/>
            <a:ext cx="1711947" cy="1769454"/>
          </a:xfrm>
          <a:custGeom>
            <a:avLst/>
            <a:gdLst/>
            <a:ahLst/>
            <a:cxnLst/>
            <a:rect l="l" t="t" r="r" b="b"/>
            <a:pathLst>
              <a:path w="1711947" h="1769454">
                <a:moveTo>
                  <a:pt x="0" y="0"/>
                </a:moveTo>
                <a:lnTo>
                  <a:pt x="1711947" y="0"/>
                </a:lnTo>
                <a:lnTo>
                  <a:pt x="1711947" y="1769454"/>
                </a:lnTo>
                <a:lnTo>
                  <a:pt x="0" y="17694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1" name="Freeform 21"/>
          <p:cNvSpPr/>
          <p:nvPr/>
        </p:nvSpPr>
        <p:spPr>
          <a:xfrm>
            <a:off x="11695271" y="3839829"/>
            <a:ext cx="1711947" cy="1769454"/>
          </a:xfrm>
          <a:custGeom>
            <a:avLst/>
            <a:gdLst/>
            <a:ahLst/>
            <a:cxnLst/>
            <a:rect l="l" t="t" r="r" b="b"/>
            <a:pathLst>
              <a:path w="1711947" h="1769454">
                <a:moveTo>
                  <a:pt x="0" y="0"/>
                </a:moveTo>
                <a:lnTo>
                  <a:pt x="1711947" y="0"/>
                </a:lnTo>
                <a:lnTo>
                  <a:pt x="1711947" y="1769454"/>
                </a:lnTo>
                <a:lnTo>
                  <a:pt x="0" y="17694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TextBox 22"/>
          <p:cNvSpPr txBox="1"/>
          <p:nvPr/>
        </p:nvSpPr>
        <p:spPr>
          <a:xfrm>
            <a:off x="8353555" y="586627"/>
            <a:ext cx="8905745" cy="695193"/>
          </a:xfrm>
          <a:prstGeom prst="rect">
            <a:avLst/>
          </a:prstGeom>
        </p:spPr>
        <p:txBody>
          <a:bodyPr lIns="0" tIns="0" rIns="0" bIns="0" rtlCol="0" anchor="t">
            <a:spAutoFit/>
          </a:bodyPr>
          <a:lstStyle/>
          <a:p>
            <a:pPr algn="r">
              <a:lnSpc>
                <a:spcPts val="5174"/>
              </a:lnSpc>
            </a:pPr>
            <a:r>
              <a:rPr lang="en-US" sz="4499" spc="-134">
                <a:solidFill>
                  <a:srgbClr val="000000"/>
                </a:solidFill>
                <a:latin typeface="Poppins Bold"/>
              </a:rPr>
              <a:t>LEARNING UNIT’S STRUCTURE</a:t>
            </a:r>
          </a:p>
        </p:txBody>
      </p:sp>
      <p:sp>
        <p:nvSpPr>
          <p:cNvPr id="23" name="TextBox 23"/>
          <p:cNvSpPr txBox="1"/>
          <p:nvPr/>
        </p:nvSpPr>
        <p:spPr>
          <a:xfrm>
            <a:off x="7911239" y="1577284"/>
            <a:ext cx="9410106" cy="2081570"/>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The whole learning unit was divided into 3 learning blocks. It is assumed that every block is 90 minutes long so its completion (in Polish vocational school reality) would require either 2 teaching hours (45 minutes each) or one teaching hour, considering the learners implement some activities on their own (as preparatory work or homework).</a:t>
            </a:r>
          </a:p>
        </p:txBody>
      </p:sp>
      <p:sp>
        <p:nvSpPr>
          <p:cNvPr id="24" name="TextBox 24"/>
          <p:cNvSpPr txBox="1"/>
          <p:nvPr/>
        </p:nvSpPr>
        <p:spPr>
          <a:xfrm>
            <a:off x="8162650" y="5723583"/>
            <a:ext cx="2392619" cy="759328"/>
          </a:xfrm>
          <a:prstGeom prst="rect">
            <a:avLst/>
          </a:prstGeom>
        </p:spPr>
        <p:txBody>
          <a:bodyPr lIns="0" tIns="0" rIns="0" bIns="0" rtlCol="0" anchor="t">
            <a:spAutoFit/>
          </a:bodyPr>
          <a:lstStyle/>
          <a:p>
            <a:pPr algn="ctr">
              <a:lnSpc>
                <a:spcPts val="2990"/>
              </a:lnSpc>
            </a:pPr>
            <a:r>
              <a:rPr lang="en-US" sz="2600" spc="-78">
                <a:solidFill>
                  <a:srgbClr val="000000"/>
                </a:solidFill>
                <a:latin typeface="Poppins Bold"/>
              </a:rPr>
              <a:t>FINDING </a:t>
            </a:r>
          </a:p>
          <a:p>
            <a:pPr algn="ctr">
              <a:lnSpc>
                <a:spcPts val="2990"/>
              </a:lnSpc>
            </a:pPr>
            <a:r>
              <a:rPr lang="en-US" sz="2600" spc="-78">
                <a:solidFill>
                  <a:srgbClr val="000000"/>
                </a:solidFill>
                <a:latin typeface="Poppins Bold"/>
              </a:rPr>
              <a:t>THE CONCEPT</a:t>
            </a:r>
          </a:p>
        </p:txBody>
      </p:sp>
      <p:sp>
        <p:nvSpPr>
          <p:cNvPr id="25" name="TextBox 25"/>
          <p:cNvSpPr txBox="1"/>
          <p:nvPr/>
        </p:nvSpPr>
        <p:spPr>
          <a:xfrm>
            <a:off x="14302017" y="5723583"/>
            <a:ext cx="2779866" cy="759328"/>
          </a:xfrm>
          <a:prstGeom prst="rect">
            <a:avLst/>
          </a:prstGeom>
        </p:spPr>
        <p:txBody>
          <a:bodyPr lIns="0" tIns="0" rIns="0" bIns="0" rtlCol="0" anchor="t">
            <a:spAutoFit/>
          </a:bodyPr>
          <a:lstStyle/>
          <a:p>
            <a:pPr algn="ctr">
              <a:lnSpc>
                <a:spcPts val="2990"/>
              </a:lnSpc>
            </a:pPr>
            <a:r>
              <a:rPr lang="en-US" sz="2600" spc="-78">
                <a:solidFill>
                  <a:srgbClr val="000000"/>
                </a:solidFill>
                <a:latin typeface="Poppins Bold"/>
              </a:rPr>
              <a:t>GEARING </a:t>
            </a:r>
          </a:p>
          <a:p>
            <a:pPr algn="ctr">
              <a:lnSpc>
                <a:spcPts val="2990"/>
              </a:lnSpc>
            </a:pPr>
            <a:r>
              <a:rPr lang="en-US" sz="2600" spc="-78">
                <a:solidFill>
                  <a:srgbClr val="000000"/>
                </a:solidFill>
                <a:latin typeface="Poppins Bold"/>
              </a:rPr>
              <a:t>FOR BUSINESS</a:t>
            </a:r>
          </a:p>
        </p:txBody>
      </p:sp>
      <p:sp>
        <p:nvSpPr>
          <p:cNvPr id="26" name="TextBox 26"/>
          <p:cNvSpPr txBox="1"/>
          <p:nvPr/>
        </p:nvSpPr>
        <p:spPr>
          <a:xfrm>
            <a:off x="11226360" y="5723583"/>
            <a:ext cx="2779866" cy="759328"/>
          </a:xfrm>
          <a:prstGeom prst="rect">
            <a:avLst/>
          </a:prstGeom>
        </p:spPr>
        <p:txBody>
          <a:bodyPr lIns="0" tIns="0" rIns="0" bIns="0" rtlCol="0" anchor="t">
            <a:spAutoFit/>
          </a:bodyPr>
          <a:lstStyle/>
          <a:p>
            <a:pPr algn="ctr">
              <a:lnSpc>
                <a:spcPts val="2990"/>
              </a:lnSpc>
            </a:pPr>
            <a:r>
              <a:rPr lang="en-US" sz="2600" spc="-78">
                <a:solidFill>
                  <a:srgbClr val="FFFFFF"/>
                </a:solidFill>
                <a:latin typeface="Poppins Bold"/>
              </a:rPr>
              <a:t>BUILDING </a:t>
            </a:r>
          </a:p>
          <a:p>
            <a:pPr algn="ctr">
              <a:lnSpc>
                <a:spcPts val="2990"/>
              </a:lnSpc>
            </a:pPr>
            <a:r>
              <a:rPr lang="en-US" sz="2600" spc="-78">
                <a:solidFill>
                  <a:srgbClr val="FFFFFF"/>
                </a:solidFill>
                <a:latin typeface="Poppins Bold"/>
              </a:rPr>
              <a:t>THE CAPACITY</a:t>
            </a:r>
          </a:p>
        </p:txBody>
      </p:sp>
      <p:sp>
        <p:nvSpPr>
          <p:cNvPr id="27" name="TextBox 27"/>
          <p:cNvSpPr txBox="1"/>
          <p:nvPr/>
        </p:nvSpPr>
        <p:spPr>
          <a:xfrm>
            <a:off x="8034075" y="6642859"/>
            <a:ext cx="2649770" cy="1618787"/>
          </a:xfrm>
          <a:prstGeom prst="rect">
            <a:avLst/>
          </a:prstGeom>
        </p:spPr>
        <p:txBody>
          <a:bodyPr lIns="0" tIns="0" rIns="0" bIns="0" rtlCol="0" anchor="t">
            <a:spAutoFit/>
          </a:bodyPr>
          <a:lstStyle/>
          <a:p>
            <a:pPr marL="323850" lvl="1" indent="-161925" algn="ctr">
              <a:lnSpc>
                <a:spcPts val="1800"/>
              </a:lnSpc>
              <a:buFont typeface="Arial"/>
              <a:buChar char="•"/>
            </a:pPr>
            <a:r>
              <a:rPr lang="en-US" sz="1500">
                <a:solidFill>
                  <a:srgbClr val="000000"/>
                </a:solidFill>
                <a:latin typeface="Poppins"/>
              </a:rPr>
              <a:t>·researching existing sustainable/green companies led by young entrepreneurs </a:t>
            </a:r>
          </a:p>
          <a:p>
            <a:pPr marL="323850" lvl="1" indent="-161925" algn="ctr">
              <a:lnSpc>
                <a:spcPts val="1800"/>
              </a:lnSpc>
              <a:buFont typeface="Arial"/>
              <a:buChar char="•"/>
            </a:pPr>
            <a:r>
              <a:rPr lang="en-US" sz="1500">
                <a:solidFill>
                  <a:srgbClr val="000000"/>
                </a:solidFill>
                <a:latin typeface="Poppins"/>
              </a:rPr>
              <a:t>·finding a niche for one’s own business</a:t>
            </a:r>
          </a:p>
          <a:p>
            <a:pPr algn="just">
              <a:lnSpc>
                <a:spcPts val="1800"/>
              </a:lnSpc>
            </a:pPr>
            <a:endParaRPr lang="en-US" sz="1500">
              <a:solidFill>
                <a:srgbClr val="000000"/>
              </a:solidFill>
              <a:latin typeface="Poppins"/>
            </a:endParaRPr>
          </a:p>
        </p:txBody>
      </p:sp>
      <p:sp>
        <p:nvSpPr>
          <p:cNvPr id="28" name="TextBox 28"/>
          <p:cNvSpPr txBox="1"/>
          <p:nvPr/>
        </p:nvSpPr>
        <p:spPr>
          <a:xfrm>
            <a:off x="14302017" y="6642859"/>
            <a:ext cx="2714818" cy="1618787"/>
          </a:xfrm>
          <a:prstGeom prst="rect">
            <a:avLst/>
          </a:prstGeom>
        </p:spPr>
        <p:txBody>
          <a:bodyPr lIns="0" tIns="0" rIns="0" bIns="0" rtlCol="0" anchor="t">
            <a:spAutoFit/>
          </a:bodyPr>
          <a:lstStyle/>
          <a:p>
            <a:pPr marL="323850" lvl="1" indent="-161925" algn="ctr">
              <a:lnSpc>
                <a:spcPts val="1800"/>
              </a:lnSpc>
              <a:buFont typeface="Arial"/>
              <a:buChar char="•"/>
            </a:pPr>
            <a:r>
              <a:rPr lang="en-US" sz="1500">
                <a:solidFill>
                  <a:srgbClr val="000000"/>
                </a:solidFill>
                <a:latin typeface="Poppins"/>
              </a:rPr>
              <a:t>checking necessary permits and certificates for a new business, </a:t>
            </a:r>
          </a:p>
          <a:p>
            <a:pPr marL="323850" lvl="1" indent="-161925" algn="ctr">
              <a:lnSpc>
                <a:spcPts val="1800"/>
              </a:lnSpc>
              <a:buFont typeface="Arial"/>
              <a:buChar char="•"/>
            </a:pPr>
            <a:r>
              <a:rPr lang="en-US" sz="1500">
                <a:solidFill>
                  <a:srgbClr val="000000"/>
                </a:solidFill>
                <a:latin typeface="Poppins"/>
              </a:rPr>
              <a:t>researching the funding possibilities for the new company, opening a bank account, etc.</a:t>
            </a:r>
          </a:p>
        </p:txBody>
      </p:sp>
      <p:sp>
        <p:nvSpPr>
          <p:cNvPr id="29" name="TextBox 29"/>
          <p:cNvSpPr txBox="1"/>
          <p:nvPr/>
        </p:nvSpPr>
        <p:spPr>
          <a:xfrm>
            <a:off x="10983894" y="6642859"/>
            <a:ext cx="2892235" cy="1618787"/>
          </a:xfrm>
          <a:prstGeom prst="rect">
            <a:avLst/>
          </a:prstGeom>
        </p:spPr>
        <p:txBody>
          <a:bodyPr lIns="0" tIns="0" rIns="0" bIns="0" rtlCol="0" anchor="t">
            <a:spAutoFit/>
          </a:bodyPr>
          <a:lstStyle/>
          <a:p>
            <a:pPr marL="323850" lvl="1" indent="-161925" algn="ctr">
              <a:lnSpc>
                <a:spcPts val="1800"/>
              </a:lnSpc>
              <a:buFont typeface="Arial"/>
              <a:buChar char="•"/>
            </a:pPr>
            <a:r>
              <a:rPr lang="en-US" sz="1500">
                <a:solidFill>
                  <a:srgbClr val="FFFFFF"/>
                </a:solidFill>
                <a:latin typeface="Poppins"/>
              </a:rPr>
              <a:t>finding the best operating structure for the new business, </a:t>
            </a:r>
          </a:p>
          <a:p>
            <a:pPr marL="323850" lvl="1" indent="-161925" algn="ctr">
              <a:lnSpc>
                <a:spcPts val="1800"/>
              </a:lnSpc>
              <a:buFont typeface="Arial"/>
              <a:buChar char="•"/>
            </a:pPr>
            <a:r>
              <a:rPr lang="en-US" sz="1500">
                <a:solidFill>
                  <a:srgbClr val="FFFFFF"/>
                </a:solidFill>
                <a:latin typeface="Poppins"/>
              </a:rPr>
              <a:t>creating the business name and logo, </a:t>
            </a:r>
          </a:p>
          <a:p>
            <a:pPr marL="323850" lvl="1" indent="-161925" algn="ctr">
              <a:lnSpc>
                <a:spcPts val="1800"/>
              </a:lnSpc>
              <a:buFont typeface="Arial"/>
              <a:buChar char="•"/>
            </a:pPr>
            <a:r>
              <a:rPr lang="en-US" sz="1500">
                <a:solidFill>
                  <a:srgbClr val="FFFFFF"/>
                </a:solidFill>
                <a:latin typeface="Poppins"/>
              </a:rPr>
              <a:t>creating a business plan for the new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028700"/>
            <a:ext cx="9611212" cy="8229600"/>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10090954" y="4267350"/>
            <a:ext cx="1886729" cy="1752299"/>
          </a:xfrm>
          <a:custGeom>
            <a:avLst/>
            <a:gdLst/>
            <a:ahLst/>
            <a:cxnLst/>
            <a:rect l="l" t="t" r="r" b="b"/>
            <a:pathLst>
              <a:path w="1886729" h="1752299">
                <a:moveTo>
                  <a:pt x="0" y="0"/>
                </a:moveTo>
                <a:lnTo>
                  <a:pt x="1886729" y="0"/>
                </a:lnTo>
                <a:lnTo>
                  <a:pt x="1886729" y="1752300"/>
                </a:lnTo>
                <a:lnTo>
                  <a:pt x="0" y="1752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FINDING THE CONCEPT</a:t>
            </a:r>
          </a:p>
        </p:txBody>
      </p:sp>
      <p:sp>
        <p:nvSpPr>
          <p:cNvPr id="5" name="TextBox 5"/>
          <p:cNvSpPr txBox="1"/>
          <p:nvPr/>
        </p:nvSpPr>
        <p:spPr>
          <a:xfrm>
            <a:off x="1028700" y="3150705"/>
            <a:ext cx="6473272" cy="4453255"/>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Within this part, learners discover the concept of the green economy and gather the necessary information and data to think about a new green business concept.</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Within this part information on green business young entrepreneurs and ideas for green business is shared. Some of the activities are aimed at self-reflection on the green business ideas suitable for the local/regional community.</a:t>
            </a:r>
          </a:p>
          <a:p>
            <a:pPr algn="just">
              <a:lnSpc>
                <a:spcPts val="2530"/>
              </a:lnSpc>
            </a:pPr>
            <a:endParaRPr lang="en-US" sz="2400">
              <a:solidFill>
                <a:srgbClr val="000000"/>
              </a:solidFill>
              <a:latin typeface="Poppins"/>
            </a:endParaRPr>
          </a:p>
        </p:txBody>
      </p:sp>
      <p:sp>
        <p:nvSpPr>
          <p:cNvPr id="6" name="TextBox 6"/>
          <p:cNvSpPr txBox="1"/>
          <p:nvPr/>
        </p:nvSpPr>
        <p:spPr>
          <a:xfrm>
            <a:off x="10937435" y="1188763"/>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VIDEO CLIPS </a:t>
            </a:r>
          </a:p>
          <a:p>
            <a:pPr>
              <a:lnSpc>
                <a:spcPts val="2520"/>
              </a:lnSpc>
            </a:pPr>
            <a:r>
              <a:rPr lang="en-US" sz="2191" spc="-65">
                <a:solidFill>
                  <a:srgbClr val="000000"/>
                </a:solidFill>
                <a:latin typeface="Poppins Bold"/>
              </a:rPr>
              <a:t>INTRODUCTION</a:t>
            </a:r>
          </a:p>
        </p:txBody>
      </p:sp>
      <p:sp>
        <p:nvSpPr>
          <p:cNvPr id="7" name="TextBox 7"/>
          <p:cNvSpPr txBox="1"/>
          <p:nvPr/>
        </p:nvSpPr>
        <p:spPr>
          <a:xfrm>
            <a:off x="14022873" y="2823131"/>
            <a:ext cx="2994149" cy="337132"/>
          </a:xfrm>
          <a:prstGeom prst="rect">
            <a:avLst/>
          </a:prstGeom>
        </p:spPr>
        <p:txBody>
          <a:bodyPr lIns="0" tIns="0" rIns="0" bIns="0" rtlCol="0" anchor="t">
            <a:spAutoFit/>
          </a:bodyPr>
          <a:lstStyle/>
          <a:p>
            <a:pPr>
              <a:lnSpc>
                <a:spcPts val="2405"/>
              </a:lnSpc>
            </a:pPr>
            <a:r>
              <a:rPr lang="en-US" sz="2091" spc="-62">
                <a:solidFill>
                  <a:srgbClr val="FFFFFF"/>
                </a:solidFill>
                <a:latin typeface="Poppins Bold"/>
              </a:rPr>
              <a:t>PIRATE SHIP ACTIVITY</a:t>
            </a:r>
          </a:p>
        </p:txBody>
      </p:sp>
      <p:sp>
        <p:nvSpPr>
          <p:cNvPr id="8" name="TextBox 8"/>
          <p:cNvSpPr txBox="1"/>
          <p:nvPr/>
        </p:nvSpPr>
        <p:spPr>
          <a:xfrm>
            <a:off x="14568483" y="5044328"/>
            <a:ext cx="2660929" cy="337767"/>
          </a:xfrm>
          <a:prstGeom prst="rect">
            <a:avLst/>
          </a:prstGeom>
        </p:spPr>
        <p:txBody>
          <a:bodyPr lIns="0" tIns="0" rIns="0" bIns="0" rtlCol="0" anchor="t">
            <a:spAutoFit/>
          </a:bodyPr>
          <a:lstStyle/>
          <a:p>
            <a:pPr algn="ctr">
              <a:lnSpc>
                <a:spcPts val="2520"/>
              </a:lnSpc>
            </a:pPr>
            <a:r>
              <a:rPr lang="en-US" sz="2191" spc="-65">
                <a:solidFill>
                  <a:srgbClr val="000000"/>
                </a:solidFill>
                <a:latin typeface="Poppins Bold"/>
              </a:rPr>
              <a:t>WHAT’S YOUR IDEA</a:t>
            </a:r>
          </a:p>
        </p:txBody>
      </p:sp>
      <p:sp>
        <p:nvSpPr>
          <p:cNvPr id="9" name="TextBox 9"/>
          <p:cNvSpPr txBox="1"/>
          <p:nvPr/>
        </p:nvSpPr>
        <p:spPr>
          <a:xfrm>
            <a:off x="14022873" y="6954750"/>
            <a:ext cx="2708481" cy="641932"/>
          </a:xfrm>
          <a:prstGeom prst="rect">
            <a:avLst/>
          </a:prstGeom>
        </p:spPr>
        <p:txBody>
          <a:bodyPr lIns="0" tIns="0" rIns="0" bIns="0" rtlCol="0" anchor="t">
            <a:spAutoFit/>
          </a:bodyPr>
          <a:lstStyle/>
          <a:p>
            <a:pPr algn="ctr">
              <a:lnSpc>
                <a:spcPts val="2405"/>
              </a:lnSpc>
            </a:pPr>
            <a:r>
              <a:rPr lang="en-US" sz="2091" spc="-62">
                <a:solidFill>
                  <a:srgbClr val="FFFFFF"/>
                </a:solidFill>
                <a:latin typeface="Poppins Bold"/>
              </a:rPr>
              <a:t>SELF-REFLECTION ACTIVITIES</a:t>
            </a:r>
          </a:p>
        </p:txBody>
      </p:sp>
      <p:sp>
        <p:nvSpPr>
          <p:cNvPr id="10" name="TextBox 10"/>
          <p:cNvSpPr txBox="1"/>
          <p:nvPr/>
        </p:nvSpPr>
        <p:spPr>
          <a:xfrm>
            <a:off x="10937435" y="8439000"/>
            <a:ext cx="2467163" cy="652092"/>
          </a:xfrm>
          <a:prstGeom prst="rect">
            <a:avLst/>
          </a:prstGeom>
        </p:spPr>
        <p:txBody>
          <a:bodyPr lIns="0" tIns="0" rIns="0" bIns="0" rtlCol="0" anchor="t">
            <a:spAutoFit/>
          </a:bodyPr>
          <a:lstStyle/>
          <a:p>
            <a:pPr algn="ctr">
              <a:lnSpc>
                <a:spcPts val="2520"/>
              </a:lnSpc>
            </a:pPr>
            <a:r>
              <a:rPr lang="en-US" sz="2191" spc="-65">
                <a:solidFill>
                  <a:srgbClr val="000000"/>
                </a:solidFill>
                <a:latin typeface="Poppins Bold"/>
              </a:rPr>
              <a:t>PRESENTATION</a:t>
            </a:r>
          </a:p>
          <a:p>
            <a:pPr algn="ctr">
              <a:lnSpc>
                <a:spcPts val="2520"/>
              </a:lnSpc>
            </a:pPr>
            <a:r>
              <a:rPr lang="en-US" sz="2191" spc="-65">
                <a:solidFill>
                  <a:srgbClr val="000000"/>
                </a:solidFill>
                <a:latin typeface="Poppins Bold"/>
              </a:rPr>
              <a:t>+ DISCUSSION</a:t>
            </a:r>
          </a:p>
        </p:txBody>
      </p:sp>
      <p:grpSp>
        <p:nvGrpSpPr>
          <p:cNvPr id="11" name="Group 11"/>
          <p:cNvGrpSpPr/>
          <p:nvPr/>
        </p:nvGrpSpPr>
        <p:grpSpPr>
          <a:xfrm rot="4295477">
            <a:off x="-40936" y="-2201864"/>
            <a:ext cx="1700141" cy="3612413"/>
            <a:chOff x="0" y="0"/>
            <a:chExt cx="591973" cy="1257807"/>
          </a:xfrm>
        </p:grpSpPr>
        <p:sp>
          <p:nvSpPr>
            <p:cNvPr id="12" name="Freeform 12"/>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085875">
            <a:off x="-625966" y="8561924"/>
            <a:ext cx="1803136" cy="3831255"/>
            <a:chOff x="0" y="0"/>
            <a:chExt cx="591973" cy="1257807"/>
          </a:xfrm>
        </p:grpSpPr>
        <p:sp>
          <p:nvSpPr>
            <p:cNvPr id="15" name="Freeform 15"/>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966442"/>
            <a:ext cx="9773917" cy="6646264"/>
          </a:xfrm>
          <a:custGeom>
            <a:avLst/>
            <a:gdLst/>
            <a:ahLst/>
            <a:cxnLst/>
            <a:rect l="l" t="t" r="r" b="b"/>
            <a:pathLst>
              <a:path w="9773917" h="6646264">
                <a:moveTo>
                  <a:pt x="0" y="0"/>
                </a:moveTo>
                <a:lnTo>
                  <a:pt x="9773917" y="0"/>
                </a:lnTo>
                <a:lnTo>
                  <a:pt x="9773917" y="6646264"/>
                </a:lnTo>
                <a:lnTo>
                  <a:pt x="0" y="6646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8468709" y="4098412"/>
            <a:ext cx="2430943" cy="2382324"/>
          </a:xfrm>
          <a:custGeom>
            <a:avLst/>
            <a:gdLst/>
            <a:ahLst/>
            <a:cxnLst/>
            <a:rect l="l" t="t" r="r" b="b"/>
            <a:pathLst>
              <a:path w="2430943" h="2382324">
                <a:moveTo>
                  <a:pt x="0" y="0"/>
                </a:moveTo>
                <a:lnTo>
                  <a:pt x="2430943" y="0"/>
                </a:lnTo>
                <a:lnTo>
                  <a:pt x="2430943" y="2382324"/>
                </a:lnTo>
                <a:lnTo>
                  <a:pt x="0" y="23823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ALTERNATIVE ACTIVITIES </a:t>
            </a:r>
          </a:p>
        </p:txBody>
      </p:sp>
      <p:sp>
        <p:nvSpPr>
          <p:cNvPr id="5" name="TextBox 5"/>
          <p:cNvSpPr txBox="1"/>
          <p:nvPr/>
        </p:nvSpPr>
        <p:spPr>
          <a:xfrm>
            <a:off x="1028700" y="3150705"/>
            <a:ext cx="6473272" cy="5166777"/>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Alternative activities - as the name suggests - can be used alternatively with the main activities presented in the main learning unit’s concept.</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They are also great tools for teachers and trainers who prefer more personal contact with the students or in classes where a more traditional approach is required or preferred.</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Alternative activities are versatile - it means that they can be used in different settings and different classes and indifferent themes</a:t>
            </a:r>
          </a:p>
        </p:txBody>
      </p:sp>
      <p:sp>
        <p:nvSpPr>
          <p:cNvPr id="6" name="TextBox 6"/>
          <p:cNvSpPr txBox="1"/>
          <p:nvPr/>
        </p:nvSpPr>
        <p:spPr>
          <a:xfrm>
            <a:off x="12876548" y="2224873"/>
            <a:ext cx="4559487" cy="336521"/>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SNAPSHOT OF MY LIFE</a:t>
            </a:r>
          </a:p>
        </p:txBody>
      </p:sp>
      <p:sp>
        <p:nvSpPr>
          <p:cNvPr id="7" name="TextBox 7"/>
          <p:cNvSpPr txBox="1"/>
          <p:nvPr/>
        </p:nvSpPr>
        <p:spPr>
          <a:xfrm>
            <a:off x="12876548" y="3699116"/>
            <a:ext cx="4559487" cy="337635"/>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SELF-ASSESSMENT SURVEY</a:t>
            </a:r>
          </a:p>
        </p:txBody>
      </p:sp>
      <p:sp>
        <p:nvSpPr>
          <p:cNvPr id="8" name="TextBox 8"/>
          <p:cNvSpPr txBox="1"/>
          <p:nvPr/>
        </p:nvSpPr>
        <p:spPr>
          <a:xfrm>
            <a:off x="12876548" y="511652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SILENT CONVERSATION</a:t>
            </a:r>
          </a:p>
        </p:txBody>
      </p:sp>
      <p:sp>
        <p:nvSpPr>
          <p:cNvPr id="9" name="TextBox 9"/>
          <p:cNvSpPr txBox="1"/>
          <p:nvPr/>
        </p:nvSpPr>
        <p:spPr>
          <a:xfrm>
            <a:off x="12876548" y="6586519"/>
            <a:ext cx="4559487" cy="337635"/>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HOW-NOW-WOW MATRIX</a:t>
            </a:r>
          </a:p>
        </p:txBody>
      </p:sp>
      <p:sp>
        <p:nvSpPr>
          <p:cNvPr id="10" name="TextBox 10"/>
          <p:cNvSpPr txBox="1"/>
          <p:nvPr/>
        </p:nvSpPr>
        <p:spPr>
          <a:xfrm>
            <a:off x="12876548" y="8002153"/>
            <a:ext cx="4559487" cy="336521"/>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STAKEHOLDER ROUND</a:t>
            </a:r>
          </a:p>
        </p:txBody>
      </p:sp>
      <p:grpSp>
        <p:nvGrpSpPr>
          <p:cNvPr id="11" name="Group 11"/>
          <p:cNvGrpSpPr/>
          <p:nvPr/>
        </p:nvGrpSpPr>
        <p:grpSpPr>
          <a:xfrm rot="4295477">
            <a:off x="-40936" y="-2201864"/>
            <a:ext cx="1700141" cy="3612413"/>
            <a:chOff x="0" y="0"/>
            <a:chExt cx="591973" cy="1257807"/>
          </a:xfrm>
        </p:grpSpPr>
        <p:sp>
          <p:nvSpPr>
            <p:cNvPr id="12" name="Freeform 12"/>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085875">
            <a:off x="-625966" y="8561924"/>
            <a:ext cx="1803136" cy="3831255"/>
            <a:chOff x="0" y="0"/>
            <a:chExt cx="591973" cy="1257807"/>
          </a:xfrm>
        </p:grpSpPr>
        <p:sp>
          <p:nvSpPr>
            <p:cNvPr id="15" name="Freeform 15"/>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028700"/>
            <a:ext cx="9611212" cy="8229600"/>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10090954" y="4267350"/>
            <a:ext cx="1886729" cy="1752299"/>
          </a:xfrm>
          <a:custGeom>
            <a:avLst/>
            <a:gdLst/>
            <a:ahLst/>
            <a:cxnLst/>
            <a:rect l="l" t="t" r="r" b="b"/>
            <a:pathLst>
              <a:path w="1886729" h="1752299">
                <a:moveTo>
                  <a:pt x="0" y="0"/>
                </a:moveTo>
                <a:lnTo>
                  <a:pt x="1886729" y="0"/>
                </a:lnTo>
                <a:lnTo>
                  <a:pt x="1886729" y="1752300"/>
                </a:lnTo>
                <a:lnTo>
                  <a:pt x="0" y="1752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BUILDING THE CAPACITY</a:t>
            </a:r>
          </a:p>
        </p:txBody>
      </p:sp>
      <p:sp>
        <p:nvSpPr>
          <p:cNvPr id="5" name="TextBox 5"/>
          <p:cNvSpPr txBox="1"/>
          <p:nvPr/>
        </p:nvSpPr>
        <p:spPr>
          <a:xfrm>
            <a:off x="1028700" y="3150705"/>
            <a:ext cx="6473272" cy="5168265"/>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The core of the learning unit concentrates on the visuals - such as a logo, a mission, a slogan, and the name of a new green concept, and on the first important document that every company or organisation needs to have - a basic business plan.</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We have chosen ONE-PAGE BUSINESS PLAN for this round of exercises because it is easier to implement as the business model canvas, but if the learners possess enough ground knowledge or are more advanced - the plan can be changed into a more challenging one.</a:t>
            </a:r>
          </a:p>
        </p:txBody>
      </p:sp>
      <p:sp>
        <p:nvSpPr>
          <p:cNvPr id="6" name="TextBox 6"/>
          <p:cNvSpPr txBox="1"/>
          <p:nvPr/>
        </p:nvSpPr>
        <p:spPr>
          <a:xfrm>
            <a:off x="10957250" y="1187986"/>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INTRODUCTORY SESSION</a:t>
            </a:r>
          </a:p>
        </p:txBody>
      </p:sp>
      <p:sp>
        <p:nvSpPr>
          <p:cNvPr id="7" name="TextBox 7"/>
          <p:cNvSpPr txBox="1"/>
          <p:nvPr/>
        </p:nvSpPr>
        <p:spPr>
          <a:xfrm>
            <a:off x="13880039" y="2814128"/>
            <a:ext cx="2994149" cy="337132"/>
          </a:xfrm>
          <a:prstGeom prst="rect">
            <a:avLst/>
          </a:prstGeom>
        </p:spPr>
        <p:txBody>
          <a:bodyPr lIns="0" tIns="0" rIns="0" bIns="0" rtlCol="0" anchor="t">
            <a:spAutoFit/>
          </a:bodyPr>
          <a:lstStyle/>
          <a:p>
            <a:pPr>
              <a:lnSpc>
                <a:spcPts val="2405"/>
              </a:lnSpc>
            </a:pPr>
            <a:r>
              <a:rPr lang="en-US" sz="2091" spc="-62">
                <a:solidFill>
                  <a:srgbClr val="FFFFFF"/>
                </a:solidFill>
                <a:latin typeface="Poppins Bold"/>
              </a:rPr>
              <a:t>TESTING THE TOOLS</a:t>
            </a:r>
          </a:p>
        </p:txBody>
      </p:sp>
      <p:sp>
        <p:nvSpPr>
          <p:cNvPr id="8" name="TextBox 8"/>
          <p:cNvSpPr txBox="1"/>
          <p:nvPr/>
        </p:nvSpPr>
        <p:spPr>
          <a:xfrm>
            <a:off x="14490465" y="4945282"/>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CREATING  LOGO, NAME, SLOGAN</a:t>
            </a:r>
          </a:p>
        </p:txBody>
      </p:sp>
      <p:sp>
        <p:nvSpPr>
          <p:cNvPr id="9" name="TextBox 9"/>
          <p:cNvSpPr txBox="1"/>
          <p:nvPr/>
        </p:nvSpPr>
        <p:spPr>
          <a:xfrm>
            <a:off x="14022873" y="6906640"/>
            <a:ext cx="2708481" cy="641932"/>
          </a:xfrm>
          <a:prstGeom prst="rect">
            <a:avLst/>
          </a:prstGeom>
        </p:spPr>
        <p:txBody>
          <a:bodyPr lIns="0" tIns="0" rIns="0" bIns="0" rtlCol="0" anchor="t">
            <a:spAutoFit/>
          </a:bodyPr>
          <a:lstStyle/>
          <a:p>
            <a:pPr>
              <a:lnSpc>
                <a:spcPts val="2405"/>
              </a:lnSpc>
            </a:pPr>
            <a:r>
              <a:rPr lang="en-US" sz="2091" spc="-62">
                <a:solidFill>
                  <a:srgbClr val="FFFFFF"/>
                </a:solidFill>
                <a:latin typeface="Poppins Bold"/>
              </a:rPr>
              <a:t>ONE-PAGE</a:t>
            </a:r>
          </a:p>
          <a:p>
            <a:pPr>
              <a:lnSpc>
                <a:spcPts val="2405"/>
              </a:lnSpc>
            </a:pPr>
            <a:r>
              <a:rPr lang="en-US" sz="2091" spc="-62">
                <a:solidFill>
                  <a:srgbClr val="FFFFFF"/>
                </a:solidFill>
                <a:latin typeface="Poppins Bold"/>
              </a:rPr>
              <a:t>BUSINESS PLAN</a:t>
            </a:r>
          </a:p>
        </p:txBody>
      </p:sp>
      <p:sp>
        <p:nvSpPr>
          <p:cNvPr id="10" name="TextBox 10"/>
          <p:cNvSpPr txBox="1"/>
          <p:nvPr/>
        </p:nvSpPr>
        <p:spPr>
          <a:xfrm>
            <a:off x="10957250" y="8472035"/>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PRESENTATION</a:t>
            </a:r>
          </a:p>
          <a:p>
            <a:pPr>
              <a:lnSpc>
                <a:spcPts val="2520"/>
              </a:lnSpc>
            </a:pPr>
            <a:r>
              <a:rPr lang="en-US" sz="2191" spc="-65">
                <a:solidFill>
                  <a:srgbClr val="000000"/>
                </a:solidFill>
                <a:latin typeface="Poppins Bold"/>
              </a:rPr>
              <a:t>+ DISCUSSION</a:t>
            </a:r>
          </a:p>
        </p:txBody>
      </p:sp>
      <p:grpSp>
        <p:nvGrpSpPr>
          <p:cNvPr id="11" name="Group 11"/>
          <p:cNvGrpSpPr/>
          <p:nvPr/>
        </p:nvGrpSpPr>
        <p:grpSpPr>
          <a:xfrm rot="4295477">
            <a:off x="-40936" y="-2201864"/>
            <a:ext cx="1700141" cy="3612413"/>
            <a:chOff x="0" y="0"/>
            <a:chExt cx="591973" cy="1257807"/>
          </a:xfrm>
        </p:grpSpPr>
        <p:sp>
          <p:nvSpPr>
            <p:cNvPr id="12" name="Freeform 12"/>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085875">
            <a:off x="-625966" y="8561924"/>
            <a:ext cx="1803136" cy="3831255"/>
            <a:chOff x="0" y="0"/>
            <a:chExt cx="591973" cy="1257807"/>
          </a:xfrm>
        </p:grpSpPr>
        <p:sp>
          <p:nvSpPr>
            <p:cNvPr id="15" name="Freeform 15"/>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966442"/>
            <a:ext cx="9773917" cy="6646264"/>
          </a:xfrm>
          <a:custGeom>
            <a:avLst/>
            <a:gdLst/>
            <a:ahLst/>
            <a:cxnLst/>
            <a:rect l="l" t="t" r="r" b="b"/>
            <a:pathLst>
              <a:path w="9773917" h="6646264">
                <a:moveTo>
                  <a:pt x="0" y="0"/>
                </a:moveTo>
                <a:lnTo>
                  <a:pt x="9773917" y="0"/>
                </a:lnTo>
                <a:lnTo>
                  <a:pt x="9773917" y="6646264"/>
                </a:lnTo>
                <a:lnTo>
                  <a:pt x="0" y="6646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8468709" y="4098412"/>
            <a:ext cx="2430943" cy="2382324"/>
          </a:xfrm>
          <a:custGeom>
            <a:avLst/>
            <a:gdLst/>
            <a:ahLst/>
            <a:cxnLst/>
            <a:rect l="l" t="t" r="r" b="b"/>
            <a:pathLst>
              <a:path w="2430943" h="2382324">
                <a:moveTo>
                  <a:pt x="0" y="0"/>
                </a:moveTo>
                <a:lnTo>
                  <a:pt x="2430943" y="0"/>
                </a:lnTo>
                <a:lnTo>
                  <a:pt x="2430943" y="2382324"/>
                </a:lnTo>
                <a:lnTo>
                  <a:pt x="0" y="23823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ALTERNATIVE ACTIVITIES</a:t>
            </a:r>
          </a:p>
        </p:txBody>
      </p:sp>
      <p:sp>
        <p:nvSpPr>
          <p:cNvPr id="5" name="TextBox 5"/>
          <p:cNvSpPr txBox="1"/>
          <p:nvPr/>
        </p:nvSpPr>
        <p:spPr>
          <a:xfrm>
            <a:off x="1028700" y="3150705"/>
            <a:ext cx="6473272" cy="5509578"/>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Alternative activities - as the name suggests - can be used alternatively with the main activities presented in the main learning unit’s concept.</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They are also great tools for teachers and trainers who prefer more personal contact with the students or in classes where a more traditional approach is required or preferred.</a:t>
            </a:r>
          </a:p>
          <a:p>
            <a:pPr algn="just">
              <a:lnSpc>
                <a:spcPts val="2760"/>
              </a:lnSpc>
            </a:pPr>
            <a:endParaRPr lang="en-US" sz="2400">
              <a:solidFill>
                <a:srgbClr val="000000"/>
              </a:solidFill>
              <a:latin typeface="Poppins"/>
            </a:endParaRPr>
          </a:p>
          <a:p>
            <a:pPr algn="just">
              <a:lnSpc>
                <a:spcPts val="2760"/>
              </a:lnSpc>
            </a:pPr>
            <a:r>
              <a:rPr lang="en-US" sz="2400">
                <a:solidFill>
                  <a:srgbClr val="000000"/>
                </a:solidFill>
                <a:latin typeface="Poppins"/>
              </a:rPr>
              <a:t>Alternative activities are versatile - it means that they can be used in different settings and different classes and indifferent themes</a:t>
            </a:r>
          </a:p>
          <a:p>
            <a:pPr algn="just">
              <a:lnSpc>
                <a:spcPts val="2760"/>
              </a:lnSpc>
            </a:pPr>
            <a:endParaRPr lang="en-US" sz="2400">
              <a:solidFill>
                <a:srgbClr val="000000"/>
              </a:solidFill>
              <a:latin typeface="Poppins"/>
            </a:endParaRPr>
          </a:p>
        </p:txBody>
      </p:sp>
      <p:sp>
        <p:nvSpPr>
          <p:cNvPr id="6" name="TextBox 6"/>
          <p:cNvSpPr txBox="1"/>
          <p:nvPr/>
        </p:nvSpPr>
        <p:spPr>
          <a:xfrm>
            <a:off x="12876548" y="222487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CHECK IN-CHECK OUT QUESTIONS</a:t>
            </a:r>
          </a:p>
        </p:txBody>
      </p:sp>
      <p:sp>
        <p:nvSpPr>
          <p:cNvPr id="7" name="TextBox 7"/>
          <p:cNvSpPr txBox="1"/>
          <p:nvPr/>
        </p:nvSpPr>
        <p:spPr>
          <a:xfrm>
            <a:off x="12876548" y="511652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DOODLING TOGETHER</a:t>
            </a:r>
          </a:p>
        </p:txBody>
      </p:sp>
      <p:sp>
        <p:nvSpPr>
          <p:cNvPr id="8" name="TextBox 8"/>
          <p:cNvSpPr txBox="1"/>
          <p:nvPr/>
        </p:nvSpPr>
        <p:spPr>
          <a:xfrm>
            <a:off x="12876548" y="6614920"/>
            <a:ext cx="4559487" cy="337767"/>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POINT OF DEPARTURE</a:t>
            </a:r>
          </a:p>
        </p:txBody>
      </p:sp>
      <p:sp>
        <p:nvSpPr>
          <p:cNvPr id="9" name="TextBox 9"/>
          <p:cNvSpPr txBox="1"/>
          <p:nvPr/>
        </p:nvSpPr>
        <p:spPr>
          <a:xfrm>
            <a:off x="12876548" y="8002153"/>
            <a:ext cx="4559487" cy="336577"/>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WORLD CAFE</a:t>
            </a:r>
          </a:p>
        </p:txBody>
      </p:sp>
      <p:grpSp>
        <p:nvGrpSpPr>
          <p:cNvPr id="10" name="Group 10"/>
          <p:cNvGrpSpPr/>
          <p:nvPr/>
        </p:nvGrpSpPr>
        <p:grpSpPr>
          <a:xfrm rot="4295477">
            <a:off x="-40936" y="-2201864"/>
            <a:ext cx="1700141" cy="3612413"/>
            <a:chOff x="0" y="0"/>
            <a:chExt cx="591973" cy="1257807"/>
          </a:xfrm>
        </p:grpSpPr>
        <p:sp>
          <p:nvSpPr>
            <p:cNvPr id="11" name="Freeform 11"/>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4085875">
            <a:off x="-625966" y="8561924"/>
            <a:ext cx="1803136" cy="3831255"/>
            <a:chOff x="0" y="0"/>
            <a:chExt cx="591973" cy="1257807"/>
          </a:xfrm>
        </p:grpSpPr>
        <p:sp>
          <p:nvSpPr>
            <p:cNvPr id="14" name="Freeform 14"/>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7" name="Freeform 17"/>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TextBox 18"/>
          <p:cNvSpPr txBox="1"/>
          <p:nvPr/>
        </p:nvSpPr>
        <p:spPr>
          <a:xfrm>
            <a:off x="12519684" y="3616706"/>
            <a:ext cx="4559487" cy="337767"/>
          </a:xfrm>
          <a:prstGeom prst="rect">
            <a:avLst/>
          </a:prstGeom>
        </p:spPr>
        <p:txBody>
          <a:bodyPr lIns="0" tIns="0" rIns="0" bIns="0" rtlCol="0" anchor="t">
            <a:spAutoFit/>
          </a:bodyPr>
          <a:lstStyle/>
          <a:p>
            <a:pPr>
              <a:lnSpc>
                <a:spcPts val="2520"/>
              </a:lnSpc>
            </a:pPr>
            <a:r>
              <a:rPr lang="en-US" sz="2191" spc="-65">
                <a:solidFill>
                  <a:srgbClr val="FFFFFF"/>
                </a:solidFill>
                <a:latin typeface="Poppins Bold"/>
              </a:rPr>
              <a:t>WHO? WHAT? WHEN? WHY?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50912" y="1028700"/>
            <a:ext cx="9611212" cy="8229600"/>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a:off x="10090954" y="4267350"/>
            <a:ext cx="1886729" cy="1752299"/>
          </a:xfrm>
          <a:custGeom>
            <a:avLst/>
            <a:gdLst/>
            <a:ahLst/>
            <a:cxnLst/>
            <a:rect l="l" t="t" r="r" b="b"/>
            <a:pathLst>
              <a:path w="1886729" h="1752299">
                <a:moveTo>
                  <a:pt x="0" y="0"/>
                </a:moveTo>
                <a:lnTo>
                  <a:pt x="1886729" y="0"/>
                </a:lnTo>
                <a:lnTo>
                  <a:pt x="1886729" y="1752300"/>
                </a:lnTo>
                <a:lnTo>
                  <a:pt x="0" y="1752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1028700" y="2293150"/>
            <a:ext cx="6822212" cy="635000"/>
          </a:xfrm>
          <a:prstGeom prst="rect">
            <a:avLst/>
          </a:prstGeom>
        </p:spPr>
        <p:txBody>
          <a:bodyPr lIns="0" tIns="0" rIns="0" bIns="0" rtlCol="0" anchor="t">
            <a:spAutoFit/>
          </a:bodyPr>
          <a:lstStyle/>
          <a:p>
            <a:pPr>
              <a:lnSpc>
                <a:spcPts val="4900"/>
              </a:lnSpc>
              <a:spcBef>
                <a:spcPct val="0"/>
              </a:spcBef>
            </a:pPr>
            <a:r>
              <a:rPr lang="en-US" sz="3500">
                <a:solidFill>
                  <a:srgbClr val="000000"/>
                </a:solidFill>
                <a:latin typeface="Poppins Bold"/>
              </a:rPr>
              <a:t>GEARING FOR BUSINESS</a:t>
            </a:r>
          </a:p>
        </p:txBody>
      </p:sp>
      <p:sp>
        <p:nvSpPr>
          <p:cNvPr id="5" name="TextBox 5"/>
          <p:cNvSpPr txBox="1"/>
          <p:nvPr/>
        </p:nvSpPr>
        <p:spPr>
          <a:xfrm>
            <a:off x="1028700" y="3150705"/>
            <a:ext cx="6473272" cy="4482465"/>
          </a:xfrm>
          <a:prstGeom prst="rect">
            <a:avLst/>
          </a:prstGeom>
        </p:spPr>
        <p:txBody>
          <a:bodyPr lIns="0" tIns="0" rIns="0" bIns="0" rtlCol="0" anchor="t">
            <a:spAutoFit/>
          </a:bodyPr>
          <a:lstStyle/>
          <a:p>
            <a:pPr algn="just">
              <a:lnSpc>
                <a:spcPts val="2760"/>
              </a:lnSpc>
            </a:pPr>
            <a:r>
              <a:rPr lang="en-US" sz="2400">
                <a:solidFill>
                  <a:srgbClr val="000000"/>
                </a:solidFill>
                <a:latin typeface="Poppins"/>
              </a:rPr>
              <a:t>The final part of the learning unit concentrates on the financial aspects of running a business.  it starts with a reading exercise (business start-up checklist) and asks learners to do research on the local/regional/national legislation concerning the business concept they would like to start. This part of the learning unit ends up with a brainstorming session on the funding opportunities for the new business and erecting a funding plan for the first calendar year.</a:t>
            </a:r>
          </a:p>
        </p:txBody>
      </p:sp>
      <p:sp>
        <p:nvSpPr>
          <p:cNvPr id="6" name="TextBox 6"/>
          <p:cNvSpPr txBox="1"/>
          <p:nvPr/>
        </p:nvSpPr>
        <p:spPr>
          <a:xfrm>
            <a:off x="10753544" y="1187986"/>
            <a:ext cx="2864635"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BUSINESS START-UP CHECKLIST</a:t>
            </a:r>
          </a:p>
        </p:txBody>
      </p:sp>
      <p:sp>
        <p:nvSpPr>
          <p:cNvPr id="7" name="TextBox 7"/>
          <p:cNvSpPr txBox="1"/>
          <p:nvPr/>
        </p:nvSpPr>
        <p:spPr>
          <a:xfrm>
            <a:off x="13880039" y="2814128"/>
            <a:ext cx="2994149" cy="337132"/>
          </a:xfrm>
          <a:prstGeom prst="rect">
            <a:avLst/>
          </a:prstGeom>
        </p:spPr>
        <p:txBody>
          <a:bodyPr lIns="0" tIns="0" rIns="0" bIns="0" rtlCol="0" anchor="t">
            <a:spAutoFit/>
          </a:bodyPr>
          <a:lstStyle/>
          <a:p>
            <a:pPr>
              <a:lnSpc>
                <a:spcPts val="2405"/>
              </a:lnSpc>
            </a:pPr>
            <a:r>
              <a:rPr lang="en-US" sz="2091" spc="-62">
                <a:solidFill>
                  <a:srgbClr val="FFFFFF"/>
                </a:solidFill>
                <a:latin typeface="Poppins Bold"/>
              </a:rPr>
              <a:t>LEGISLATION SURVEY</a:t>
            </a:r>
          </a:p>
        </p:txBody>
      </p:sp>
      <p:sp>
        <p:nvSpPr>
          <p:cNvPr id="8" name="TextBox 8"/>
          <p:cNvSpPr txBox="1"/>
          <p:nvPr/>
        </p:nvSpPr>
        <p:spPr>
          <a:xfrm>
            <a:off x="14490465" y="4945282"/>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FUNDING OPPORTUNITIES</a:t>
            </a:r>
          </a:p>
        </p:txBody>
      </p:sp>
      <p:sp>
        <p:nvSpPr>
          <p:cNvPr id="9" name="TextBox 9"/>
          <p:cNvSpPr txBox="1"/>
          <p:nvPr/>
        </p:nvSpPr>
        <p:spPr>
          <a:xfrm>
            <a:off x="14022873" y="7110346"/>
            <a:ext cx="2708481" cy="337132"/>
          </a:xfrm>
          <a:prstGeom prst="rect">
            <a:avLst/>
          </a:prstGeom>
        </p:spPr>
        <p:txBody>
          <a:bodyPr lIns="0" tIns="0" rIns="0" bIns="0" rtlCol="0" anchor="t">
            <a:spAutoFit/>
          </a:bodyPr>
          <a:lstStyle/>
          <a:p>
            <a:pPr>
              <a:lnSpc>
                <a:spcPts val="2405"/>
              </a:lnSpc>
            </a:pPr>
            <a:r>
              <a:rPr lang="en-US" sz="2091" spc="-62">
                <a:solidFill>
                  <a:srgbClr val="FFFFFF"/>
                </a:solidFill>
                <a:latin typeface="Poppins Bold"/>
              </a:rPr>
              <a:t>FUNDING PLAN</a:t>
            </a:r>
          </a:p>
        </p:txBody>
      </p:sp>
      <p:sp>
        <p:nvSpPr>
          <p:cNvPr id="10" name="TextBox 10"/>
          <p:cNvSpPr txBox="1"/>
          <p:nvPr/>
        </p:nvSpPr>
        <p:spPr>
          <a:xfrm>
            <a:off x="10957250" y="8472035"/>
            <a:ext cx="2660929" cy="649712"/>
          </a:xfrm>
          <a:prstGeom prst="rect">
            <a:avLst/>
          </a:prstGeom>
        </p:spPr>
        <p:txBody>
          <a:bodyPr lIns="0" tIns="0" rIns="0" bIns="0" rtlCol="0" anchor="t">
            <a:spAutoFit/>
          </a:bodyPr>
          <a:lstStyle/>
          <a:p>
            <a:pPr>
              <a:lnSpc>
                <a:spcPts val="2520"/>
              </a:lnSpc>
            </a:pPr>
            <a:r>
              <a:rPr lang="en-US" sz="2191" spc="-65">
                <a:solidFill>
                  <a:srgbClr val="000000"/>
                </a:solidFill>
                <a:latin typeface="Poppins Bold"/>
              </a:rPr>
              <a:t>PRESENTATION </a:t>
            </a:r>
          </a:p>
          <a:p>
            <a:pPr>
              <a:lnSpc>
                <a:spcPts val="2520"/>
              </a:lnSpc>
            </a:pPr>
            <a:r>
              <a:rPr lang="en-US" sz="2191" spc="-65">
                <a:solidFill>
                  <a:srgbClr val="000000"/>
                </a:solidFill>
                <a:latin typeface="Poppins Bold"/>
              </a:rPr>
              <a:t>+ DISCUSSION</a:t>
            </a:r>
          </a:p>
        </p:txBody>
      </p:sp>
      <p:grpSp>
        <p:nvGrpSpPr>
          <p:cNvPr id="11" name="Group 11"/>
          <p:cNvGrpSpPr/>
          <p:nvPr/>
        </p:nvGrpSpPr>
        <p:grpSpPr>
          <a:xfrm rot="4295477">
            <a:off x="-40936" y="-2201864"/>
            <a:ext cx="1700141" cy="3612413"/>
            <a:chOff x="0" y="0"/>
            <a:chExt cx="591973" cy="1257807"/>
          </a:xfrm>
        </p:grpSpPr>
        <p:sp>
          <p:nvSpPr>
            <p:cNvPr id="12" name="Freeform 12"/>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4085875">
            <a:off x="-625966" y="8561924"/>
            <a:ext cx="1803136" cy="3831255"/>
            <a:chOff x="0" y="0"/>
            <a:chExt cx="591973" cy="1257807"/>
          </a:xfrm>
        </p:grpSpPr>
        <p:sp>
          <p:nvSpPr>
            <p:cNvPr id="15" name="Freeform 15"/>
            <p:cNvSpPr/>
            <p:nvPr/>
          </p:nvSpPr>
          <p:spPr>
            <a:xfrm>
              <a:off x="0" y="0"/>
              <a:ext cx="591972" cy="1257807"/>
            </a:xfrm>
            <a:custGeom>
              <a:avLst/>
              <a:gdLst/>
              <a:ahLst/>
              <a:cxnLst/>
              <a:rect l="l" t="t" r="r" b="b"/>
              <a:pathLst>
                <a:path w="591972" h="1257807">
                  <a:moveTo>
                    <a:pt x="0" y="0"/>
                  </a:moveTo>
                  <a:lnTo>
                    <a:pt x="591972" y="0"/>
                  </a:lnTo>
                  <a:lnTo>
                    <a:pt x="591972" y="1257807"/>
                  </a:lnTo>
                  <a:lnTo>
                    <a:pt x="0" y="1257807"/>
                  </a:lnTo>
                  <a:close/>
                </a:path>
              </a:pathLst>
            </a:custGeom>
            <a:solidFill>
              <a:srgbClr val="25303C"/>
            </a:solidFill>
          </p:spPr>
          <p:txBody>
            <a:bodyPr/>
            <a:lstStyle/>
            <a:p>
              <a:endParaRPr lang="de-DE"/>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00000" flipH="1">
            <a:off x="-1085596" y="-492861"/>
            <a:ext cx="2338668" cy="1970328"/>
          </a:xfrm>
          <a:custGeom>
            <a:avLst/>
            <a:gdLst/>
            <a:ahLst/>
            <a:cxnLst/>
            <a:rect l="l" t="t" r="r" b="b"/>
            <a:pathLst>
              <a:path w="2338668" h="1970328">
                <a:moveTo>
                  <a:pt x="2338667" y="0"/>
                </a:moveTo>
                <a:lnTo>
                  <a:pt x="0" y="0"/>
                </a:lnTo>
                <a:lnTo>
                  <a:pt x="0" y="1970327"/>
                </a:lnTo>
                <a:lnTo>
                  <a:pt x="2338667" y="1970327"/>
                </a:lnTo>
                <a:lnTo>
                  <a:pt x="233866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Freeform 18"/>
          <p:cNvSpPr/>
          <p:nvPr/>
        </p:nvSpPr>
        <p:spPr>
          <a:xfrm rot="-7777807" flipH="1" flipV="1">
            <a:off x="-1320728" y="8526927"/>
            <a:ext cx="2480346" cy="2089691"/>
          </a:xfrm>
          <a:custGeom>
            <a:avLst/>
            <a:gdLst/>
            <a:ahLst/>
            <a:cxnLst/>
            <a:rect l="l" t="t" r="r" b="b"/>
            <a:pathLst>
              <a:path w="2480346" h="2089691">
                <a:moveTo>
                  <a:pt x="2480346" y="2089691"/>
                </a:moveTo>
                <a:lnTo>
                  <a:pt x="0" y="2089691"/>
                </a:lnTo>
                <a:lnTo>
                  <a:pt x="0" y="0"/>
                </a:lnTo>
                <a:lnTo>
                  <a:pt x="2480346" y="0"/>
                </a:lnTo>
                <a:lnTo>
                  <a:pt x="2480346" y="2089691"/>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4692</Words>
  <Application>Microsoft Office PowerPoint</Application>
  <PresentationFormat>Benutzerdefiniert</PresentationFormat>
  <Paragraphs>348</Paragraphs>
  <Slides>15</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Poppins Bold</vt:lpstr>
      <vt:lpstr>Liberation Sans</vt:lpstr>
      <vt:lpstr>Poppins Semi-Bold</vt:lpstr>
      <vt:lpstr>Poppins Ultra-Bold</vt:lpstr>
      <vt:lpstr>Calibri</vt:lpstr>
      <vt:lpstr>Arial</vt:lpstr>
      <vt:lpstr>Poppins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ENTREPRENEURSHIP</dc:title>
  <dc:creator>R H</dc:creator>
  <cp:lastModifiedBy>R H</cp:lastModifiedBy>
  <cp:revision>2</cp:revision>
  <dcterms:created xsi:type="dcterms:W3CDTF">2006-08-16T00:00:00Z</dcterms:created>
  <dcterms:modified xsi:type="dcterms:W3CDTF">2023-12-18T15:34:46Z</dcterms:modified>
  <dc:identifier>DAFtMZz4kMs</dc:identifier>
</cp:coreProperties>
</file>