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64" r:id="rId3"/>
    <p:sldId id="265" r:id="rId4"/>
    <p:sldId id="266" r:id="rId5"/>
    <p:sldId id="267" r:id="rId6"/>
    <p:sldId id="268" r:id="rId7"/>
    <p:sldId id="269" r:id="rId8"/>
    <p:sldId id="270" r:id="rId9"/>
    <p:sldId id="271"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79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0" d="100"/>
          <a:sy n="70" d="100"/>
        </p:scale>
        <p:origin x="377"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image" Target="../media/image1.jpeg"/><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6524A7DE-95FF-4105-BC4F-1F04B1C9E4E9}" type="datetimeFigureOut">
              <a:rPr lang="de-DE" smtClean="0"/>
              <a:t>18.12.2023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77ECB76-3630-47DA-84A2-2543C4E13BC3}" type="slidenum">
              <a:rPr lang="de-DE" smtClean="0"/>
              <a:t>‹Nr.›</a:t>
            </a:fld>
            <a:endParaRPr lang="de-DE"/>
          </a:p>
        </p:txBody>
      </p:sp>
    </p:spTree>
    <p:extLst>
      <p:ext uri="{BB962C8B-B14F-4D97-AF65-F5344CB8AC3E}">
        <p14:creationId xmlns:p14="http://schemas.microsoft.com/office/powerpoint/2010/main" val="301998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6524A7DE-95FF-4105-BC4F-1F04B1C9E4E9}" type="datetimeFigureOut">
              <a:rPr lang="de-DE" smtClean="0"/>
              <a:t>18.12.2023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77ECB76-3630-47DA-84A2-2543C4E13BC3}" type="slidenum">
              <a:rPr lang="de-DE" smtClean="0"/>
              <a:t>‹Nr.›</a:t>
            </a:fld>
            <a:endParaRPr lang="de-DE"/>
          </a:p>
        </p:txBody>
      </p:sp>
    </p:spTree>
    <p:extLst>
      <p:ext uri="{BB962C8B-B14F-4D97-AF65-F5344CB8AC3E}">
        <p14:creationId xmlns:p14="http://schemas.microsoft.com/office/powerpoint/2010/main" val="1159291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6524A7DE-95FF-4105-BC4F-1F04B1C9E4E9}" type="datetimeFigureOut">
              <a:rPr lang="de-DE" smtClean="0"/>
              <a:t>18.12.2023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77ECB76-3630-47DA-84A2-2543C4E13BC3}" type="slidenum">
              <a:rPr lang="de-DE" smtClean="0"/>
              <a:t>‹Nr.›</a:t>
            </a:fld>
            <a:endParaRPr lang="de-DE"/>
          </a:p>
        </p:txBody>
      </p:sp>
    </p:spTree>
    <p:extLst>
      <p:ext uri="{BB962C8B-B14F-4D97-AF65-F5344CB8AC3E}">
        <p14:creationId xmlns:p14="http://schemas.microsoft.com/office/powerpoint/2010/main" val="1971720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6524A7DE-95FF-4105-BC4F-1F04B1C9E4E9}" type="datetimeFigureOut">
              <a:rPr lang="de-DE" smtClean="0"/>
              <a:t>18.12.2023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77ECB76-3630-47DA-84A2-2543C4E13BC3}" type="slidenum">
              <a:rPr lang="de-DE" smtClean="0"/>
              <a:t>‹Nr.›</a:t>
            </a:fld>
            <a:endParaRPr lang="de-DE"/>
          </a:p>
        </p:txBody>
      </p:sp>
    </p:spTree>
    <p:extLst>
      <p:ext uri="{BB962C8B-B14F-4D97-AF65-F5344CB8AC3E}">
        <p14:creationId xmlns:p14="http://schemas.microsoft.com/office/powerpoint/2010/main" val="286934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6524A7DE-95FF-4105-BC4F-1F04B1C9E4E9}" type="datetimeFigureOut">
              <a:rPr lang="de-DE" smtClean="0"/>
              <a:t>18.12.2023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77ECB76-3630-47DA-84A2-2543C4E13BC3}" type="slidenum">
              <a:rPr lang="de-DE" smtClean="0"/>
              <a:t>‹Nr.›</a:t>
            </a:fld>
            <a:endParaRPr lang="de-DE"/>
          </a:p>
        </p:txBody>
      </p:sp>
    </p:spTree>
    <p:extLst>
      <p:ext uri="{BB962C8B-B14F-4D97-AF65-F5344CB8AC3E}">
        <p14:creationId xmlns:p14="http://schemas.microsoft.com/office/powerpoint/2010/main" val="4228450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6524A7DE-95FF-4105-BC4F-1F04B1C9E4E9}" type="datetimeFigureOut">
              <a:rPr lang="de-DE" smtClean="0"/>
              <a:t>18.12.2023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77ECB76-3630-47DA-84A2-2543C4E13BC3}" type="slidenum">
              <a:rPr lang="de-DE" smtClean="0"/>
              <a:t>‹Nr.›</a:t>
            </a:fld>
            <a:endParaRPr lang="de-DE"/>
          </a:p>
        </p:txBody>
      </p:sp>
    </p:spTree>
    <p:extLst>
      <p:ext uri="{BB962C8B-B14F-4D97-AF65-F5344CB8AC3E}">
        <p14:creationId xmlns:p14="http://schemas.microsoft.com/office/powerpoint/2010/main" val="1309088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6524A7DE-95FF-4105-BC4F-1F04B1C9E4E9}" type="datetimeFigureOut">
              <a:rPr lang="de-DE" smtClean="0"/>
              <a:t>18.12.2023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77ECB76-3630-47DA-84A2-2543C4E13BC3}" type="slidenum">
              <a:rPr lang="de-DE" smtClean="0"/>
              <a:t>‹Nr.›</a:t>
            </a:fld>
            <a:endParaRPr lang="de-DE"/>
          </a:p>
        </p:txBody>
      </p:sp>
    </p:spTree>
    <p:extLst>
      <p:ext uri="{BB962C8B-B14F-4D97-AF65-F5344CB8AC3E}">
        <p14:creationId xmlns:p14="http://schemas.microsoft.com/office/powerpoint/2010/main" val="3060936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6524A7DE-95FF-4105-BC4F-1F04B1C9E4E9}" type="datetimeFigureOut">
              <a:rPr lang="de-DE" smtClean="0"/>
              <a:t>18.12.2023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77ECB76-3630-47DA-84A2-2543C4E13BC3}" type="slidenum">
              <a:rPr lang="de-DE" smtClean="0"/>
              <a:t>‹Nr.›</a:t>
            </a:fld>
            <a:endParaRPr lang="de-DE"/>
          </a:p>
        </p:txBody>
      </p:sp>
    </p:spTree>
    <p:extLst>
      <p:ext uri="{BB962C8B-B14F-4D97-AF65-F5344CB8AC3E}">
        <p14:creationId xmlns:p14="http://schemas.microsoft.com/office/powerpoint/2010/main" val="1852601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524A7DE-95FF-4105-BC4F-1F04B1C9E4E9}" type="datetimeFigureOut">
              <a:rPr lang="de-DE" smtClean="0"/>
              <a:t>18.12.2023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77ECB76-3630-47DA-84A2-2543C4E13BC3}" type="slidenum">
              <a:rPr lang="de-DE" smtClean="0"/>
              <a:t>‹Nr.›</a:t>
            </a:fld>
            <a:endParaRPr lang="de-DE"/>
          </a:p>
        </p:txBody>
      </p:sp>
    </p:spTree>
    <p:extLst>
      <p:ext uri="{BB962C8B-B14F-4D97-AF65-F5344CB8AC3E}">
        <p14:creationId xmlns:p14="http://schemas.microsoft.com/office/powerpoint/2010/main" val="359780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6524A7DE-95FF-4105-BC4F-1F04B1C9E4E9}" type="datetimeFigureOut">
              <a:rPr lang="de-DE" smtClean="0"/>
              <a:t>18.12.2023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77ECB76-3630-47DA-84A2-2543C4E13BC3}" type="slidenum">
              <a:rPr lang="de-DE" smtClean="0"/>
              <a:t>‹Nr.›</a:t>
            </a:fld>
            <a:endParaRPr lang="de-DE"/>
          </a:p>
        </p:txBody>
      </p:sp>
    </p:spTree>
    <p:extLst>
      <p:ext uri="{BB962C8B-B14F-4D97-AF65-F5344CB8AC3E}">
        <p14:creationId xmlns:p14="http://schemas.microsoft.com/office/powerpoint/2010/main" val="2140376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6524A7DE-95FF-4105-BC4F-1F04B1C9E4E9}" type="datetimeFigureOut">
              <a:rPr lang="de-DE" smtClean="0"/>
              <a:t>18.12.2023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77ECB76-3630-47DA-84A2-2543C4E13BC3}" type="slidenum">
              <a:rPr lang="de-DE" smtClean="0"/>
              <a:t>‹Nr.›</a:t>
            </a:fld>
            <a:endParaRPr lang="de-DE"/>
          </a:p>
        </p:txBody>
      </p:sp>
    </p:spTree>
    <p:extLst>
      <p:ext uri="{BB962C8B-B14F-4D97-AF65-F5344CB8AC3E}">
        <p14:creationId xmlns:p14="http://schemas.microsoft.com/office/powerpoint/2010/main" val="2385701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24A7DE-95FF-4105-BC4F-1F04B1C9E4E9}" type="datetimeFigureOut">
              <a:rPr lang="de-DE" smtClean="0"/>
              <a:t>18.12.2023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7ECB76-3630-47DA-84A2-2543C4E13BC3}" type="slidenum">
              <a:rPr lang="de-DE" smtClean="0"/>
              <a:t>‹Nr.›</a:t>
            </a:fld>
            <a:endParaRPr lang="de-DE"/>
          </a:p>
        </p:txBody>
      </p:sp>
    </p:spTree>
    <p:extLst>
      <p:ext uri="{BB962C8B-B14F-4D97-AF65-F5344CB8AC3E}">
        <p14:creationId xmlns:p14="http://schemas.microsoft.com/office/powerpoint/2010/main" val="1173197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jpeg"/></Relationships>
</file>

<file path=ppt/slides/_rels/slide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jpeg"/></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jpeg"/></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jpe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
          <p:cNvSpPr txBox="1">
            <a:spLocks/>
          </p:cNvSpPr>
          <p:nvPr/>
        </p:nvSpPr>
        <p:spPr>
          <a:xfrm>
            <a:off x="1127618" y="2971801"/>
            <a:ext cx="9936764" cy="2046081"/>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7000"/>
              </a:lnSpc>
              <a:spcBef>
                <a:spcPts val="1000"/>
              </a:spcBef>
            </a:pPr>
            <a:br>
              <a:rPr lang="de-DE" sz="36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rPr>
            </a:br>
            <a:endParaRPr lang="de-DE" sz="48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endParaRPr>
          </a:p>
        </p:txBody>
      </p:sp>
      <p:pic>
        <p:nvPicPr>
          <p:cNvPr id="10" name="Grafik 9" descr="Ein Bild, das Text, Screenshot, Schrift, Logo enthält.&#10;&#10;Automatisch generierte Beschreibung">
            <a:extLst>
              <a:ext uri="{FF2B5EF4-FFF2-40B4-BE49-F238E27FC236}">
                <a16:creationId xmlns:a16="http://schemas.microsoft.com/office/drawing/2014/main" id="{D012E380-0BAC-0A1D-846B-E01A9F18E1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3252" y="5217334"/>
            <a:ext cx="8840686" cy="1555305"/>
          </a:xfrm>
          <a:prstGeom prst="rect">
            <a:avLst/>
          </a:prstGeom>
        </p:spPr>
      </p:pic>
      <p:pic>
        <p:nvPicPr>
          <p:cNvPr id="13" name="Grafik 12" descr="Ein Bild, das Schrift, Grafiken, Logo, Symbol enthält.&#10;&#10;Automatisch generierte Beschreibung">
            <a:extLst>
              <a:ext uri="{FF2B5EF4-FFF2-40B4-BE49-F238E27FC236}">
                <a16:creationId xmlns:a16="http://schemas.microsoft.com/office/drawing/2014/main" id="{AEEE4A3B-441E-A4C5-12CC-FDFFB41B3F7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198" y="-177547"/>
            <a:ext cx="6953980" cy="4172388"/>
          </a:xfrm>
          <a:prstGeom prst="rect">
            <a:avLst/>
          </a:prstGeom>
        </p:spPr>
      </p:pic>
      <p:pic>
        <p:nvPicPr>
          <p:cNvPr id="14" name="Grafik 13">
            <a:extLst>
              <a:ext uri="{FF2B5EF4-FFF2-40B4-BE49-F238E27FC236}">
                <a16:creationId xmlns:a16="http://schemas.microsoft.com/office/drawing/2014/main" id="{F7512108-C425-A69C-8F69-FFFC1F796141}"/>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030511" y="3061970"/>
            <a:ext cx="2089785" cy="734060"/>
          </a:xfrm>
          <a:prstGeom prst="rect">
            <a:avLst/>
          </a:prstGeom>
          <a:noFill/>
          <a:ln>
            <a:noFill/>
          </a:ln>
        </p:spPr>
      </p:pic>
      <p:sp>
        <p:nvSpPr>
          <p:cNvPr id="15" name="Textfeld 2">
            <a:extLst>
              <a:ext uri="{FF2B5EF4-FFF2-40B4-BE49-F238E27FC236}">
                <a16:creationId xmlns:a16="http://schemas.microsoft.com/office/drawing/2014/main" id="{1333E73C-6536-0B7A-4005-18841EA044FD}"/>
              </a:ext>
            </a:extLst>
          </p:cNvPr>
          <p:cNvSpPr txBox="1">
            <a:spLocks noChangeArrowheads="1"/>
          </p:cNvSpPr>
          <p:nvPr/>
        </p:nvSpPr>
        <p:spPr bwMode="auto">
          <a:xfrm>
            <a:off x="6929782" y="3957409"/>
            <a:ext cx="2954023" cy="807720"/>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000">
                <a:effectLst/>
                <a:latin typeface="Liberation Sans" panose="020B0604020202020204" pitchFamily="34" charset="0"/>
                <a:ea typeface="Calibri" panose="020F0502020204030204" pitchFamily="34" charset="0"/>
                <a:cs typeface="Times New Roman" panose="02020603050405020304" pitchFamily="18" charset="0"/>
              </a:rPr>
              <a:t>All results by </a:t>
            </a:r>
            <a:r>
              <a:rPr lang="en-GB" sz="1000" err="1">
                <a:effectLst/>
                <a:latin typeface="Liberation Sans" panose="020B0604020202020204" pitchFamily="34" charset="0"/>
                <a:ea typeface="Calibri" panose="020F0502020204030204" pitchFamily="34" charset="0"/>
                <a:cs typeface="Times New Roman" panose="02020603050405020304" pitchFamily="18" charset="0"/>
              </a:rPr>
              <a:t>EcoGreen</a:t>
            </a:r>
            <a:r>
              <a:rPr lang="en-GB" sz="1000">
                <a:effectLst/>
                <a:latin typeface="Liberation Sans" panose="020B0604020202020204" pitchFamily="34" charset="0"/>
                <a:ea typeface="Calibri" panose="020F0502020204030204" pitchFamily="34" charset="0"/>
                <a:cs typeface="Times New Roman" panose="02020603050405020304" pitchFamily="18" charset="0"/>
              </a:rPr>
              <a:t> are </a:t>
            </a:r>
            <a:r>
              <a:rPr lang="en-GB" sz="1000" dirty="0">
                <a:effectLst/>
                <a:latin typeface="Liberation Sans" panose="020B0604020202020204" pitchFamily="34" charset="0"/>
                <a:ea typeface="Calibri" panose="020F0502020204030204" pitchFamily="34" charset="0"/>
                <a:cs typeface="Times New Roman" panose="02020603050405020304" pitchFamily="18" charset="0"/>
              </a:rPr>
              <a:t>licensed </a:t>
            </a:r>
            <a:r>
              <a:rPr lang="en-GB" sz="1000">
                <a:effectLst/>
                <a:latin typeface="Liberation Sans" panose="020B0604020202020204" pitchFamily="34" charset="0"/>
                <a:ea typeface="Calibri" panose="020F0502020204030204" pitchFamily="34" charset="0"/>
                <a:cs typeface="Times New Roman" panose="02020603050405020304" pitchFamily="18" charset="0"/>
              </a:rPr>
              <a:t>under </a:t>
            </a:r>
            <a:br>
              <a:rPr lang="en-GB" sz="1000">
                <a:effectLst/>
                <a:latin typeface="Liberation Sans" panose="020B0604020202020204" pitchFamily="34" charset="0"/>
                <a:ea typeface="Calibri" panose="020F0502020204030204" pitchFamily="34" charset="0"/>
                <a:cs typeface="Times New Roman" panose="02020603050405020304" pitchFamily="18" charset="0"/>
              </a:rPr>
            </a:br>
            <a:r>
              <a:rPr lang="en-GB" sz="1000">
                <a:effectLst/>
                <a:latin typeface="Liberation Sans" panose="020B0604020202020204" pitchFamily="34" charset="0"/>
                <a:ea typeface="Calibri" panose="020F0502020204030204" pitchFamily="34" charset="0"/>
                <a:cs typeface="Times New Roman" panose="02020603050405020304" pitchFamily="18" charset="0"/>
              </a:rPr>
              <a:t>CC </a:t>
            </a:r>
            <a:r>
              <a:rPr lang="en-GB" sz="1000" dirty="0">
                <a:effectLst/>
                <a:latin typeface="Liberation Sans" panose="020B0604020202020204" pitchFamily="34" charset="0"/>
                <a:ea typeface="Calibri" panose="020F0502020204030204" pitchFamily="34" charset="0"/>
                <a:cs typeface="Times New Roman" panose="02020603050405020304" pitchFamily="18" charset="0"/>
              </a:rPr>
              <a:t>BY-SA 4.0</a:t>
            </a:r>
            <a:r>
              <a:rPr lang="en-GB" sz="1000">
                <a:effectLst/>
                <a:latin typeface="Liberation Sans" panose="020B0604020202020204" pitchFamily="34" charset="0"/>
                <a:ea typeface="Calibri" panose="020F0502020204030204" pitchFamily="34" charset="0"/>
                <a:cs typeface="Times New Roman" panose="02020603050405020304" pitchFamily="18" charset="0"/>
              </a:rPr>
              <a:t>. </a:t>
            </a:r>
            <a:br>
              <a:rPr lang="de-DE" sz="1000" dirty="0">
                <a:latin typeface="Liberation Sans" panose="020B0604020202020204" pitchFamily="34" charset="0"/>
                <a:ea typeface="Calibri" panose="020F0502020204030204" pitchFamily="34" charset="0"/>
                <a:cs typeface="Times New Roman" panose="02020603050405020304" pitchFamily="18" charset="0"/>
              </a:rPr>
            </a:br>
            <a:r>
              <a:rPr lang="en-GB" sz="1000">
                <a:effectLst/>
                <a:latin typeface="Liberation Sans" panose="020B0604020202020204" pitchFamily="34" charset="0"/>
                <a:ea typeface="Calibri" panose="020F0502020204030204" pitchFamily="34" charset="0"/>
                <a:cs typeface="Times New Roman" panose="02020603050405020304" pitchFamily="18" charset="0"/>
              </a:rPr>
              <a:t>To </a:t>
            </a:r>
            <a:r>
              <a:rPr lang="en-GB" sz="1000" dirty="0">
                <a:effectLst/>
                <a:latin typeface="Liberation Sans" panose="020B0604020202020204" pitchFamily="34" charset="0"/>
                <a:ea typeface="Calibri" panose="020F0502020204030204" pitchFamily="34" charset="0"/>
                <a:cs typeface="Times New Roman" panose="02020603050405020304" pitchFamily="18" charset="0"/>
              </a:rPr>
              <a:t>view a copy of this license, visit https://</a:t>
            </a:r>
            <a:r>
              <a:rPr lang="en-GB" sz="1000" dirty="0" err="1">
                <a:effectLst/>
                <a:latin typeface="Liberation Sans" panose="020B0604020202020204" pitchFamily="34" charset="0"/>
                <a:ea typeface="Calibri" panose="020F0502020204030204" pitchFamily="34" charset="0"/>
                <a:cs typeface="Times New Roman" panose="02020603050405020304" pitchFamily="18" charset="0"/>
              </a:rPr>
              <a:t>creativecommons.org</a:t>
            </a:r>
            <a:r>
              <a:rPr lang="en-GB" sz="1000" dirty="0">
                <a:effectLst/>
                <a:latin typeface="Liberation Sans" panose="020B0604020202020204" pitchFamily="34" charset="0"/>
                <a:ea typeface="Calibri" panose="020F0502020204030204" pitchFamily="34" charset="0"/>
                <a:cs typeface="Times New Roman" panose="02020603050405020304" pitchFamily="18" charset="0"/>
              </a:rPr>
              <a:t>/licenses/by-</a:t>
            </a:r>
            <a:r>
              <a:rPr lang="en-GB" sz="1000" dirty="0" err="1">
                <a:effectLst/>
                <a:latin typeface="Liberation Sans" panose="020B0604020202020204" pitchFamily="34" charset="0"/>
                <a:ea typeface="Calibri" panose="020F0502020204030204" pitchFamily="34" charset="0"/>
                <a:cs typeface="Times New Roman" panose="02020603050405020304" pitchFamily="18" charset="0"/>
              </a:rPr>
              <a:t>sa</a:t>
            </a:r>
            <a:r>
              <a:rPr lang="en-GB" sz="1000" dirty="0">
                <a:effectLst/>
                <a:latin typeface="Liberation Sans" panose="020B0604020202020204" pitchFamily="34" charset="0"/>
                <a:ea typeface="Calibri" panose="020F0502020204030204" pitchFamily="34" charset="0"/>
                <a:cs typeface="Times New Roman" panose="02020603050405020304" pitchFamily="18" charset="0"/>
              </a:rPr>
              <a:t>/4.0</a:t>
            </a:r>
            <a:endParaRPr lang="de-DE" sz="1000" dirty="0">
              <a:effectLst/>
              <a:latin typeface="Liberation Sans" panose="020B0604020202020204" pitchFamily="34" charset="0"/>
              <a:ea typeface="Calibri" panose="020F0502020204030204" pitchFamily="34" charset="0"/>
              <a:cs typeface="Times New Roman" panose="02020603050405020304" pitchFamily="18" charset="0"/>
            </a:endParaRPr>
          </a:p>
        </p:txBody>
      </p:sp>
      <p:pic>
        <p:nvPicPr>
          <p:cNvPr id="16" name="Grafik 15" descr="Ein Bild, das Text enthält.&#10;&#10;Automatisch generierte Beschreibung">
            <a:extLst>
              <a:ext uri="{FF2B5EF4-FFF2-40B4-BE49-F238E27FC236}">
                <a16:creationId xmlns:a16="http://schemas.microsoft.com/office/drawing/2014/main" id="{C32EFF2D-B7DD-1A4A-4859-5CB613AD80B8}"/>
              </a:ext>
            </a:extLst>
          </p:cNvPr>
          <p:cNvPicPr>
            <a:picLocks noChangeAspect="1"/>
          </p:cNvPicPr>
          <p:nvPr/>
        </p:nvPicPr>
        <p:blipFill>
          <a:blip r:embed="rId6"/>
          <a:stretch>
            <a:fillRect/>
          </a:stretch>
        </p:blipFill>
        <p:spPr>
          <a:xfrm>
            <a:off x="7030511" y="1161305"/>
            <a:ext cx="2548002" cy="532604"/>
          </a:xfrm>
          <a:prstGeom prst="rect">
            <a:avLst/>
          </a:prstGeom>
        </p:spPr>
      </p:pic>
      <p:sp>
        <p:nvSpPr>
          <p:cNvPr id="17" name="Textfeld 16">
            <a:extLst>
              <a:ext uri="{FF2B5EF4-FFF2-40B4-BE49-F238E27FC236}">
                <a16:creationId xmlns:a16="http://schemas.microsoft.com/office/drawing/2014/main" id="{2A6F3768-D02D-6922-D9CA-8430C1038575}"/>
              </a:ext>
            </a:extLst>
          </p:cNvPr>
          <p:cNvSpPr txBox="1"/>
          <p:nvPr/>
        </p:nvSpPr>
        <p:spPr>
          <a:xfrm>
            <a:off x="7006943" y="1810246"/>
            <a:ext cx="4664164" cy="707886"/>
          </a:xfrm>
          <a:prstGeom prst="rect">
            <a:avLst/>
          </a:prstGeom>
          <a:noFill/>
        </p:spPr>
        <p:txBody>
          <a:bodyPr wrap="square">
            <a:spAutoFit/>
          </a:bodyPr>
          <a:lstStyle/>
          <a:p>
            <a:r>
              <a:rPr lang="de-DE" sz="1000" kern="1200" dirty="0" err="1">
                <a:solidFill>
                  <a:schemeClr val="tx1"/>
                </a:solidFill>
                <a:effectLst/>
                <a:latin typeface="Liberation Sans" panose="020B0604020202020204" pitchFamily="34" charset="0"/>
                <a:cs typeface="Times New Roman" panose="02020603050405020304" pitchFamily="18" charset="0"/>
              </a:rPr>
              <a:t>Funded</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by</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the</a:t>
            </a:r>
            <a:r>
              <a:rPr lang="de-DE" sz="1000" kern="1200" dirty="0">
                <a:solidFill>
                  <a:schemeClr val="tx1"/>
                </a:solidFill>
                <a:effectLst/>
                <a:latin typeface="Liberation Sans" panose="020B0604020202020204" pitchFamily="34" charset="0"/>
                <a:cs typeface="Times New Roman" panose="02020603050405020304" pitchFamily="18" charset="0"/>
              </a:rPr>
              <a:t> European Union. Views and </a:t>
            </a:r>
            <a:r>
              <a:rPr lang="de-DE" sz="1000" kern="1200" dirty="0" err="1">
                <a:solidFill>
                  <a:schemeClr val="tx1"/>
                </a:solidFill>
                <a:effectLst/>
                <a:latin typeface="Liberation Sans" panose="020B0604020202020204" pitchFamily="34" charset="0"/>
                <a:cs typeface="Times New Roman" panose="02020603050405020304" pitchFamily="18" charset="0"/>
              </a:rPr>
              <a:t>opinions</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expressed</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are</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however</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those</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of</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the</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author</a:t>
            </a:r>
            <a:r>
              <a:rPr lang="de-DE" sz="1000" kern="1200" dirty="0">
                <a:solidFill>
                  <a:schemeClr val="tx1"/>
                </a:solidFill>
                <a:effectLst/>
                <a:latin typeface="Liberation Sans" panose="020B0604020202020204" pitchFamily="34" charset="0"/>
                <a:cs typeface="Times New Roman" panose="02020603050405020304" pitchFamily="18" charset="0"/>
              </a:rPr>
              <a:t>(s) </a:t>
            </a:r>
            <a:r>
              <a:rPr lang="de-DE" sz="1000" kern="1200" dirty="0" err="1">
                <a:solidFill>
                  <a:schemeClr val="tx1"/>
                </a:solidFill>
                <a:effectLst/>
                <a:latin typeface="Liberation Sans" panose="020B0604020202020204" pitchFamily="34" charset="0"/>
                <a:cs typeface="Times New Roman" panose="02020603050405020304" pitchFamily="18" charset="0"/>
              </a:rPr>
              <a:t>only</a:t>
            </a:r>
            <a:r>
              <a:rPr lang="de-DE" sz="1000" kern="1200" dirty="0">
                <a:solidFill>
                  <a:schemeClr val="tx1"/>
                </a:solidFill>
                <a:effectLst/>
                <a:latin typeface="Liberation Sans" panose="020B0604020202020204" pitchFamily="34" charset="0"/>
                <a:cs typeface="Times New Roman" panose="02020603050405020304" pitchFamily="18" charset="0"/>
              </a:rPr>
              <a:t> and do not </a:t>
            </a:r>
            <a:r>
              <a:rPr lang="de-DE" sz="1000" kern="1200" dirty="0" err="1">
                <a:solidFill>
                  <a:schemeClr val="tx1"/>
                </a:solidFill>
                <a:effectLst/>
                <a:latin typeface="Liberation Sans" panose="020B0604020202020204" pitchFamily="34" charset="0"/>
                <a:cs typeface="Times New Roman" panose="02020603050405020304" pitchFamily="18" charset="0"/>
              </a:rPr>
              <a:t>necessarily</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reflect</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those</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of</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the</a:t>
            </a:r>
            <a:r>
              <a:rPr lang="de-DE" sz="1000" kern="1200" dirty="0">
                <a:solidFill>
                  <a:schemeClr val="tx1"/>
                </a:solidFill>
                <a:effectLst/>
                <a:latin typeface="Liberation Sans" panose="020B0604020202020204" pitchFamily="34" charset="0"/>
                <a:cs typeface="Times New Roman" panose="02020603050405020304" pitchFamily="18" charset="0"/>
              </a:rPr>
              <a:t> European Union </a:t>
            </a:r>
            <a:r>
              <a:rPr lang="de-DE" sz="1000" kern="1200" dirty="0" err="1">
                <a:solidFill>
                  <a:schemeClr val="tx1"/>
                </a:solidFill>
                <a:effectLst/>
                <a:latin typeface="Liberation Sans" panose="020B0604020202020204" pitchFamily="34" charset="0"/>
                <a:cs typeface="Times New Roman" panose="02020603050405020304" pitchFamily="18" charset="0"/>
              </a:rPr>
              <a:t>or</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the</a:t>
            </a:r>
            <a:r>
              <a:rPr lang="de-DE" sz="1000" kern="1200" dirty="0">
                <a:solidFill>
                  <a:schemeClr val="tx1"/>
                </a:solidFill>
                <a:effectLst/>
                <a:latin typeface="Liberation Sans" panose="020B0604020202020204" pitchFamily="34" charset="0"/>
                <a:cs typeface="Times New Roman" panose="02020603050405020304" pitchFamily="18" charset="0"/>
              </a:rPr>
              <a:t> European Education and Culture Executive Agency (EACEA). </a:t>
            </a:r>
            <a:r>
              <a:rPr lang="de-DE" sz="1000" kern="1200" dirty="0" err="1">
                <a:solidFill>
                  <a:schemeClr val="tx1"/>
                </a:solidFill>
                <a:effectLst/>
                <a:latin typeface="Liberation Sans" panose="020B0604020202020204" pitchFamily="34" charset="0"/>
                <a:cs typeface="Times New Roman" panose="02020603050405020304" pitchFamily="18" charset="0"/>
              </a:rPr>
              <a:t>Neither</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the</a:t>
            </a:r>
            <a:r>
              <a:rPr lang="de-DE" sz="1000" kern="1200" dirty="0">
                <a:solidFill>
                  <a:schemeClr val="tx1"/>
                </a:solidFill>
                <a:effectLst/>
                <a:latin typeface="Liberation Sans" panose="020B0604020202020204" pitchFamily="34" charset="0"/>
                <a:cs typeface="Times New Roman" panose="02020603050405020304" pitchFamily="18" charset="0"/>
              </a:rPr>
              <a:t> European Union </a:t>
            </a:r>
            <a:r>
              <a:rPr lang="de-DE" sz="1000" kern="1200" dirty="0" err="1">
                <a:solidFill>
                  <a:schemeClr val="tx1"/>
                </a:solidFill>
                <a:effectLst/>
                <a:latin typeface="Liberation Sans" panose="020B0604020202020204" pitchFamily="34" charset="0"/>
                <a:cs typeface="Times New Roman" panose="02020603050405020304" pitchFamily="18" charset="0"/>
              </a:rPr>
              <a:t>nor</a:t>
            </a:r>
            <a:r>
              <a:rPr lang="de-DE" sz="1000" kern="1200" dirty="0">
                <a:solidFill>
                  <a:schemeClr val="tx1"/>
                </a:solidFill>
                <a:effectLst/>
                <a:latin typeface="Liberation Sans" panose="020B0604020202020204" pitchFamily="34" charset="0"/>
                <a:cs typeface="Times New Roman" panose="02020603050405020304" pitchFamily="18" charset="0"/>
              </a:rPr>
              <a:t> EACEA </a:t>
            </a:r>
            <a:r>
              <a:rPr lang="de-DE" sz="1000" kern="1200" dirty="0" err="1">
                <a:solidFill>
                  <a:schemeClr val="tx1"/>
                </a:solidFill>
                <a:effectLst/>
                <a:latin typeface="Liberation Sans" panose="020B0604020202020204" pitchFamily="34" charset="0"/>
                <a:cs typeface="Times New Roman" panose="02020603050405020304" pitchFamily="18" charset="0"/>
              </a:rPr>
              <a:t>can</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be</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held</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responsible</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for</a:t>
            </a:r>
            <a:r>
              <a:rPr lang="de-DE" sz="1000" kern="1200" dirty="0">
                <a:solidFill>
                  <a:schemeClr val="tx1"/>
                </a:solidFill>
                <a:effectLst/>
                <a:latin typeface="Liberation Sans" panose="020B0604020202020204" pitchFamily="34" charset="0"/>
                <a:cs typeface="Times New Roman" panose="02020603050405020304" pitchFamily="18" charset="0"/>
              </a:rPr>
              <a:t> </a:t>
            </a:r>
            <a:r>
              <a:rPr lang="de-DE" sz="1000" kern="1200" dirty="0" err="1">
                <a:solidFill>
                  <a:schemeClr val="tx1"/>
                </a:solidFill>
                <a:effectLst/>
                <a:latin typeface="Liberation Sans" panose="020B0604020202020204" pitchFamily="34" charset="0"/>
                <a:cs typeface="Times New Roman" panose="02020603050405020304" pitchFamily="18" charset="0"/>
              </a:rPr>
              <a:t>them</a:t>
            </a:r>
            <a:r>
              <a:rPr lang="de-DE" sz="1000" kern="1200" dirty="0">
                <a:solidFill>
                  <a:schemeClr val="tx1"/>
                </a:solidFill>
                <a:effectLst/>
                <a:latin typeface="Liberation Sans" panose="020B0604020202020204" pitchFamily="34" charset="0"/>
                <a:cs typeface="Times New Roman" panose="02020603050405020304" pitchFamily="18" charset="0"/>
              </a:rPr>
              <a:t>.</a:t>
            </a:r>
          </a:p>
        </p:txBody>
      </p:sp>
    </p:spTree>
    <p:extLst>
      <p:ext uri="{BB962C8B-B14F-4D97-AF65-F5344CB8AC3E}">
        <p14:creationId xmlns:p14="http://schemas.microsoft.com/office/powerpoint/2010/main" val="179697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751" y="6283852"/>
            <a:ext cx="1333496" cy="384046"/>
          </a:xfrm>
          <a:prstGeom prst="rect">
            <a:avLst/>
          </a:prstGeom>
        </p:spPr>
      </p:pic>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5939" y="6291475"/>
            <a:ext cx="2576366" cy="369298"/>
          </a:xfrm>
          <a:prstGeom prst="rect">
            <a:avLst/>
          </a:prstGeom>
        </p:spPr>
      </p:pic>
      <p:pic>
        <p:nvPicPr>
          <p:cNvPr id="7" name="Grafi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42188" y="6260040"/>
            <a:ext cx="2041666" cy="419147"/>
          </a:xfrm>
          <a:prstGeom prst="rect">
            <a:avLst/>
          </a:prstGeom>
        </p:spPr>
      </p:pic>
      <p:pic>
        <p:nvPicPr>
          <p:cNvPr id="8" name="Grafi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71650" y="6262466"/>
            <a:ext cx="2971886" cy="414297"/>
          </a:xfrm>
          <a:prstGeom prst="rect">
            <a:avLst/>
          </a:prstGeom>
        </p:spPr>
      </p:pic>
      <p:pic>
        <p:nvPicPr>
          <p:cNvPr id="4" name="Grafik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1620" y="0"/>
            <a:ext cx="1707180" cy="1024308"/>
          </a:xfrm>
          <a:prstGeom prst="rect">
            <a:avLst/>
          </a:prstGeom>
        </p:spPr>
      </p:pic>
      <p:sp>
        <p:nvSpPr>
          <p:cNvPr id="12" name="Titel 1"/>
          <p:cNvSpPr txBox="1">
            <a:spLocks/>
          </p:cNvSpPr>
          <p:nvPr/>
        </p:nvSpPr>
        <p:spPr>
          <a:xfrm>
            <a:off x="1127618" y="2971801"/>
            <a:ext cx="9936764" cy="2046081"/>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7000"/>
              </a:lnSpc>
              <a:spcBef>
                <a:spcPts val="1000"/>
              </a:spcBef>
            </a:pPr>
            <a:r>
              <a:rPr lang="de-DE" sz="4800" b="1">
                <a:latin typeface="Liberation Sans" panose="020B0604020202020204" pitchFamily="34" charset="0"/>
                <a:ea typeface="Liberation Sans" panose="020B0604020202020204" pitchFamily="34" charset="0"/>
                <a:cs typeface="Liberation Sans" panose="020B0604020202020204" pitchFamily="34" charset="0"/>
              </a:rPr>
              <a:t>Teaching Unit 1</a:t>
            </a:r>
          </a:p>
          <a:p>
            <a:pPr>
              <a:lnSpc>
                <a:spcPct val="107000"/>
              </a:lnSpc>
              <a:spcBef>
                <a:spcPts val="1000"/>
              </a:spcBef>
            </a:pPr>
            <a:r>
              <a:rPr lang="en-US" sz="4800" b="1">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rPr>
              <a:t>Sustainable Development Goal 8 vs Sustainability</a:t>
            </a:r>
            <a:endParaRPr lang="de-DE" sz="48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endParaRPr>
          </a:p>
          <a:p>
            <a:pPr algn="l">
              <a:lnSpc>
                <a:spcPct val="107000"/>
              </a:lnSpc>
              <a:spcBef>
                <a:spcPts val="1000"/>
              </a:spcBef>
            </a:pPr>
            <a:br>
              <a:rPr lang="de-DE" sz="36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rPr>
            </a:br>
            <a:endParaRPr lang="de-DE" sz="48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endParaRPr>
          </a:p>
        </p:txBody>
      </p:sp>
    </p:spTree>
    <p:extLst>
      <p:ext uri="{BB962C8B-B14F-4D97-AF65-F5344CB8AC3E}">
        <p14:creationId xmlns:p14="http://schemas.microsoft.com/office/powerpoint/2010/main" val="3783247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751" y="6283852"/>
            <a:ext cx="1333496" cy="384046"/>
          </a:xfrm>
          <a:prstGeom prst="rect">
            <a:avLst/>
          </a:prstGeom>
        </p:spPr>
      </p:pic>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5939" y="6291475"/>
            <a:ext cx="2576366" cy="369298"/>
          </a:xfrm>
          <a:prstGeom prst="rect">
            <a:avLst/>
          </a:prstGeom>
        </p:spPr>
      </p:pic>
      <p:pic>
        <p:nvPicPr>
          <p:cNvPr id="7" name="Grafi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42188" y="6260040"/>
            <a:ext cx="2041666" cy="419147"/>
          </a:xfrm>
          <a:prstGeom prst="rect">
            <a:avLst/>
          </a:prstGeom>
        </p:spPr>
      </p:pic>
      <p:pic>
        <p:nvPicPr>
          <p:cNvPr id="8" name="Grafi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71650" y="6262466"/>
            <a:ext cx="2971886" cy="414297"/>
          </a:xfrm>
          <a:prstGeom prst="rect">
            <a:avLst/>
          </a:prstGeom>
        </p:spPr>
      </p:pic>
      <p:pic>
        <p:nvPicPr>
          <p:cNvPr id="4" name="Grafik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1620" y="0"/>
            <a:ext cx="1707180" cy="1024308"/>
          </a:xfrm>
          <a:prstGeom prst="rect">
            <a:avLst/>
          </a:prstGeom>
        </p:spPr>
      </p:pic>
      <p:sp>
        <p:nvSpPr>
          <p:cNvPr id="12" name="Titel 1"/>
          <p:cNvSpPr txBox="1">
            <a:spLocks/>
          </p:cNvSpPr>
          <p:nvPr/>
        </p:nvSpPr>
        <p:spPr>
          <a:xfrm>
            <a:off x="946643" y="3233737"/>
            <a:ext cx="9936764" cy="2093707"/>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15000"/>
              </a:lnSpc>
              <a:spcAft>
                <a:spcPts val="800"/>
              </a:spcAft>
            </a:pPr>
            <a:r>
              <a:rPr lang="de-DE" sz="2400">
                <a:effectLst/>
                <a:latin typeface="Liberation Sans" panose="020B0604020202020204" pitchFamily="34" charset="0"/>
                <a:ea typeface="Calibri" panose="020F0502020204030204" pitchFamily="34" charset="0"/>
                <a:cs typeface="Times New Roman" panose="02020603050405020304" pitchFamily="18" charset="0"/>
              </a:rPr>
              <a:t>The units consists of the following phases:</a:t>
            </a:r>
          </a:p>
          <a:p>
            <a:pPr algn="just">
              <a:lnSpc>
                <a:spcPct val="115000"/>
              </a:lnSpc>
              <a:spcAft>
                <a:spcPts val="800"/>
              </a:spcAft>
            </a:pPr>
            <a:r>
              <a:rPr lang="de-DE" sz="2400">
                <a:effectLst/>
                <a:latin typeface="Liberation Sans" panose="020B0604020202020204" pitchFamily="34" charset="0"/>
                <a:ea typeface="Calibri" panose="020F0502020204030204" pitchFamily="34" charset="0"/>
                <a:cs typeface="Times New Roman" panose="02020603050405020304" pitchFamily="18" charset="0"/>
              </a:rPr>
              <a:t>1. Information </a:t>
            </a:r>
          </a:p>
          <a:p>
            <a:pPr algn="just">
              <a:lnSpc>
                <a:spcPct val="115000"/>
              </a:lnSpc>
              <a:spcAft>
                <a:spcPts val="800"/>
              </a:spcAft>
            </a:pPr>
            <a:r>
              <a:rPr lang="de-DE" sz="2400">
                <a:effectLst/>
                <a:latin typeface="Liberation Sans" panose="020B0604020202020204" pitchFamily="34" charset="0"/>
                <a:ea typeface="Calibri" panose="020F0502020204030204" pitchFamily="34" charset="0"/>
                <a:cs typeface="Times New Roman" panose="02020603050405020304" pitchFamily="18" charset="0"/>
              </a:rPr>
              <a:t>2. Planning </a:t>
            </a:r>
          </a:p>
          <a:p>
            <a:pPr algn="just">
              <a:lnSpc>
                <a:spcPct val="115000"/>
              </a:lnSpc>
              <a:spcAft>
                <a:spcPts val="800"/>
              </a:spcAft>
            </a:pPr>
            <a:r>
              <a:rPr lang="de-DE" sz="2400">
                <a:effectLst/>
                <a:latin typeface="Liberation Sans" panose="020B0604020202020204" pitchFamily="34" charset="0"/>
                <a:ea typeface="Calibri" panose="020F0502020204030204" pitchFamily="34" charset="0"/>
                <a:cs typeface="Times New Roman" panose="02020603050405020304" pitchFamily="18" charset="0"/>
              </a:rPr>
              <a:t>3. Decision Making </a:t>
            </a:r>
          </a:p>
          <a:p>
            <a:pPr algn="just">
              <a:lnSpc>
                <a:spcPct val="115000"/>
              </a:lnSpc>
              <a:spcAft>
                <a:spcPts val="800"/>
              </a:spcAft>
            </a:pPr>
            <a:r>
              <a:rPr lang="de-DE" sz="2400">
                <a:effectLst/>
                <a:latin typeface="Liberation Sans" panose="020B0604020202020204" pitchFamily="34" charset="0"/>
                <a:ea typeface="Calibri" panose="020F0502020204030204" pitchFamily="34" charset="0"/>
                <a:cs typeface="Times New Roman" panose="02020603050405020304" pitchFamily="18" charset="0"/>
              </a:rPr>
              <a:t>4. Execution</a:t>
            </a:r>
          </a:p>
          <a:p>
            <a:pPr algn="just">
              <a:lnSpc>
                <a:spcPct val="115000"/>
              </a:lnSpc>
              <a:spcAft>
                <a:spcPts val="800"/>
              </a:spcAft>
            </a:pPr>
            <a:r>
              <a:rPr lang="de-DE" sz="2400">
                <a:effectLst/>
                <a:latin typeface="Liberation Sans" panose="020B0604020202020204" pitchFamily="34" charset="0"/>
                <a:ea typeface="Calibri" panose="020F0502020204030204" pitchFamily="34" charset="0"/>
                <a:cs typeface="Times New Roman" panose="02020603050405020304" pitchFamily="18" charset="0"/>
              </a:rPr>
              <a:t>5. Feedback</a:t>
            </a:r>
          </a:p>
          <a:p>
            <a:pPr algn="just">
              <a:lnSpc>
                <a:spcPct val="115000"/>
              </a:lnSpc>
              <a:spcAft>
                <a:spcPts val="800"/>
              </a:spcAft>
            </a:pPr>
            <a:r>
              <a:rPr lang="de-DE" sz="2400">
                <a:effectLst/>
                <a:latin typeface="Liberation Sans" panose="020B0604020202020204" pitchFamily="34" charset="0"/>
                <a:ea typeface="Calibri" panose="020F0502020204030204" pitchFamily="34" charset="0"/>
                <a:cs typeface="Times New Roman" panose="02020603050405020304" pitchFamily="18" charset="0"/>
              </a:rPr>
              <a:t>6. Reflection</a:t>
            </a:r>
          </a:p>
          <a:p>
            <a:pPr algn="l">
              <a:lnSpc>
                <a:spcPct val="107000"/>
              </a:lnSpc>
              <a:spcBef>
                <a:spcPts val="1000"/>
              </a:spcBef>
            </a:pPr>
            <a:br>
              <a:rPr lang="de-DE" sz="36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rPr>
            </a:br>
            <a:endParaRPr lang="de-DE" sz="48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endParaRPr>
          </a:p>
        </p:txBody>
      </p:sp>
      <p:sp>
        <p:nvSpPr>
          <p:cNvPr id="3" name="Textfeld 2">
            <a:extLst>
              <a:ext uri="{FF2B5EF4-FFF2-40B4-BE49-F238E27FC236}">
                <a16:creationId xmlns:a16="http://schemas.microsoft.com/office/drawing/2014/main" id="{C777204A-838F-C954-42D3-B09292494E34}"/>
              </a:ext>
            </a:extLst>
          </p:cNvPr>
          <p:cNvSpPr txBox="1"/>
          <p:nvPr/>
        </p:nvSpPr>
        <p:spPr>
          <a:xfrm>
            <a:off x="889493" y="1058565"/>
            <a:ext cx="6096000" cy="580993"/>
          </a:xfrm>
          <a:prstGeom prst="rect">
            <a:avLst/>
          </a:prstGeom>
          <a:noFill/>
        </p:spPr>
        <p:txBody>
          <a:bodyPr wrap="square">
            <a:spAutoFit/>
          </a:bodyPr>
          <a:lstStyle/>
          <a:p>
            <a:pPr>
              <a:lnSpc>
                <a:spcPct val="107000"/>
              </a:lnSpc>
              <a:spcBef>
                <a:spcPts val="1000"/>
              </a:spcBef>
            </a:pPr>
            <a:r>
              <a:rPr lang="en-US" sz="3200" b="1">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rPr>
              <a:t>Phases:</a:t>
            </a:r>
            <a:endParaRPr lang="de-DE" sz="32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endParaRPr>
          </a:p>
        </p:txBody>
      </p:sp>
    </p:spTree>
    <p:extLst>
      <p:ext uri="{BB962C8B-B14F-4D97-AF65-F5344CB8AC3E}">
        <p14:creationId xmlns:p14="http://schemas.microsoft.com/office/powerpoint/2010/main" val="3401885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751" y="6283852"/>
            <a:ext cx="1333496" cy="384046"/>
          </a:xfrm>
          <a:prstGeom prst="rect">
            <a:avLst/>
          </a:prstGeom>
        </p:spPr>
      </p:pic>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5939" y="6291475"/>
            <a:ext cx="2576366" cy="369298"/>
          </a:xfrm>
          <a:prstGeom prst="rect">
            <a:avLst/>
          </a:prstGeom>
        </p:spPr>
      </p:pic>
      <p:pic>
        <p:nvPicPr>
          <p:cNvPr id="7" name="Grafi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42188" y="6260040"/>
            <a:ext cx="2041666" cy="419147"/>
          </a:xfrm>
          <a:prstGeom prst="rect">
            <a:avLst/>
          </a:prstGeom>
        </p:spPr>
      </p:pic>
      <p:pic>
        <p:nvPicPr>
          <p:cNvPr id="8" name="Grafi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71650" y="6262466"/>
            <a:ext cx="2971886" cy="414297"/>
          </a:xfrm>
          <a:prstGeom prst="rect">
            <a:avLst/>
          </a:prstGeom>
        </p:spPr>
      </p:pic>
      <p:pic>
        <p:nvPicPr>
          <p:cNvPr id="4" name="Grafik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1620" y="0"/>
            <a:ext cx="1707180" cy="1024308"/>
          </a:xfrm>
          <a:prstGeom prst="rect">
            <a:avLst/>
          </a:prstGeom>
        </p:spPr>
      </p:pic>
      <p:sp>
        <p:nvSpPr>
          <p:cNvPr id="12" name="Titel 1"/>
          <p:cNvSpPr txBox="1">
            <a:spLocks/>
          </p:cNvSpPr>
          <p:nvPr/>
        </p:nvSpPr>
        <p:spPr>
          <a:xfrm>
            <a:off x="946643" y="2533651"/>
            <a:ext cx="9936764" cy="2793794"/>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lvl="0" indent="-342900">
              <a:lnSpc>
                <a:spcPct val="150000"/>
              </a:lnSpc>
              <a:buFont typeface="+mj-lt"/>
              <a:buAutoNum type="arabicPeriod"/>
            </a:pPr>
            <a:r>
              <a:rPr lang="en-GB" sz="1800" b="1" kern="1400" spc="-50">
                <a:solidFill>
                  <a:srgbClr val="0B7940"/>
                </a:solidFill>
                <a:effectLst/>
                <a:latin typeface="Liberation Sans" panose="020B0604020202020204" pitchFamily="34" charset="0"/>
                <a:ea typeface="Times New Roman" panose="02020603050405020304" pitchFamily="18" charset="0"/>
              </a:rPr>
              <a:t>Information Phase</a:t>
            </a:r>
            <a:endParaRPr lang="de-DE" sz="1800" b="1" kern="1400" spc="-50">
              <a:solidFill>
                <a:srgbClr val="0B7940"/>
              </a:solidFill>
              <a:effectLst/>
              <a:latin typeface="Liberation Sans" panose="020B0604020202020204" pitchFamily="34" charset="0"/>
              <a:ea typeface="Times New Roman" panose="02020603050405020304" pitchFamily="18" charset="0"/>
            </a:endParaRPr>
          </a:p>
          <a:p>
            <a:pPr algn="just">
              <a:lnSpc>
                <a:spcPct val="115000"/>
              </a:lnSpc>
              <a:spcAft>
                <a:spcPts val="800"/>
              </a:spcAft>
            </a:pPr>
            <a:r>
              <a:rPr lang="en-GB" sz="1400">
                <a:effectLst/>
                <a:latin typeface="Liberation Sans" panose="020B0604020202020204" pitchFamily="34" charset="0"/>
                <a:ea typeface="Calibri" panose="020F0502020204030204" pitchFamily="34" charset="0"/>
                <a:cs typeface="Times New Roman" panose="02020603050405020304" pitchFamily="18" charset="0"/>
              </a:rPr>
              <a:t>The information phase is the starting point for your group work in which you get to know your task and start collecting information on how to adress it.</a:t>
            </a:r>
            <a:endParaRPr lang="de-DE" sz="1400">
              <a:effectLst/>
              <a:latin typeface="Liberation Sans"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en-GB" sz="1400" i="1">
                <a:effectLst/>
                <a:latin typeface="Liberation Sans" panose="020B0604020202020204" pitchFamily="34" charset="0"/>
                <a:ea typeface="Calibri" panose="020F0502020204030204" pitchFamily="34" charset="0"/>
                <a:cs typeface="Times New Roman" panose="02020603050405020304" pitchFamily="18" charset="0"/>
              </a:rPr>
              <a:t>Task 1: Please watch the initial video (3) of the teaching unit or read the following text:</a:t>
            </a:r>
            <a:endParaRPr lang="de-DE" sz="1400">
              <a:effectLst/>
              <a:latin typeface="Liberation Sans" panose="020B0604020202020204" pitchFamily="34" charset="0"/>
              <a:ea typeface="Calibri" panose="020F0502020204030204" pitchFamily="34" charset="0"/>
              <a:cs typeface="Times New Roman" panose="02020603050405020304" pitchFamily="18" charset="0"/>
            </a:endParaRPr>
          </a:p>
          <a:p>
            <a:pPr algn="l">
              <a:lnSpc>
                <a:spcPct val="115000"/>
              </a:lnSpc>
              <a:spcAft>
                <a:spcPts val="800"/>
              </a:spcAft>
            </a:pPr>
            <a:r>
              <a:rPr lang="en-GB" sz="1400">
                <a:effectLst/>
                <a:latin typeface="Liberation Sans" panose="020B0604020202020204" pitchFamily="34" charset="0"/>
                <a:ea typeface="Calibri" panose="020F0502020204030204" pitchFamily="34" charset="0"/>
                <a:cs typeface="Times New Roman" panose="02020603050405020304" pitchFamily="18" charset="0"/>
              </a:rPr>
              <a:t>Problem:</a:t>
            </a:r>
            <a:endParaRPr lang="de-DE" sz="1400">
              <a:effectLst/>
              <a:latin typeface="Liberation Sans" panose="020B0604020202020204" pitchFamily="34" charset="0"/>
              <a:ea typeface="Calibri" panose="020F0502020204030204" pitchFamily="34" charset="0"/>
              <a:cs typeface="Times New Roman" panose="02020603050405020304" pitchFamily="18" charset="0"/>
            </a:endParaRPr>
          </a:p>
          <a:p>
            <a:pPr algn="l">
              <a:lnSpc>
                <a:spcPct val="115000"/>
              </a:lnSpc>
              <a:spcAft>
                <a:spcPts val="800"/>
              </a:spcAft>
            </a:pPr>
            <a:r>
              <a:rPr lang="en-GB" sz="1400">
                <a:effectLst/>
                <a:latin typeface="Liberation Sans" panose="020B0604020202020204" pitchFamily="34" charset="0"/>
                <a:ea typeface="Calibri" panose="020F0502020204030204" pitchFamily="34" charset="0"/>
                <a:cs typeface="Times New Roman" panose="02020603050405020304" pitchFamily="18" charset="0"/>
              </a:rPr>
              <a:t>“You are part of the United Nations commission responsible for the SDGs. Next week you have to present the SDGs in front of the general assembly to promote actions against climate change. During your preparations you notice, that many experts criticize SDG8, which aims at economic growth, stating that it is a major thread for a sustainable development.”</a:t>
            </a:r>
            <a:endParaRPr lang="de-DE" sz="1400">
              <a:effectLst/>
              <a:latin typeface="Liberation Sans" panose="020B0604020202020204" pitchFamily="34" charset="0"/>
              <a:ea typeface="Calibri" panose="020F0502020204030204" pitchFamily="34" charset="0"/>
              <a:cs typeface="Times New Roman" panose="02020603050405020304" pitchFamily="18" charset="0"/>
            </a:endParaRPr>
          </a:p>
          <a:p>
            <a:pPr algn="l">
              <a:lnSpc>
                <a:spcPct val="115000"/>
              </a:lnSpc>
              <a:spcAft>
                <a:spcPts val="800"/>
              </a:spcAft>
            </a:pPr>
            <a:r>
              <a:rPr lang="en-GB" sz="1400">
                <a:effectLst/>
                <a:latin typeface="Liberation Sans" panose="020B0604020202020204" pitchFamily="34" charset="0"/>
                <a:ea typeface="Calibri" panose="020F0502020204030204" pitchFamily="34" charset="0"/>
                <a:cs typeface="Times New Roman" panose="02020603050405020304" pitchFamily="18" charset="0"/>
              </a:rPr>
              <a:t>Expected Outcome:</a:t>
            </a:r>
            <a:endParaRPr lang="de-DE" sz="1400">
              <a:effectLst/>
              <a:latin typeface="Liberation Sans" panose="020B0604020202020204" pitchFamily="34" charset="0"/>
              <a:ea typeface="Calibri" panose="020F0502020204030204" pitchFamily="34" charset="0"/>
              <a:cs typeface="Times New Roman" panose="02020603050405020304" pitchFamily="18" charset="0"/>
            </a:endParaRPr>
          </a:p>
          <a:p>
            <a:pPr algn="l">
              <a:lnSpc>
                <a:spcPct val="115000"/>
              </a:lnSpc>
              <a:spcAft>
                <a:spcPts val="800"/>
              </a:spcAft>
            </a:pPr>
            <a:r>
              <a:rPr lang="en-GB" sz="1400">
                <a:effectLst/>
                <a:latin typeface="Liberation Sans" panose="020B0604020202020204" pitchFamily="34" charset="0"/>
                <a:ea typeface="Calibri" panose="020F0502020204030204" pitchFamily="34" charset="0"/>
                <a:cs typeface="Times New Roman" panose="02020603050405020304" pitchFamily="18" charset="0"/>
              </a:rPr>
              <a:t>“You have to create a presentation for the general assembly including a new concept for SDG8, which should include a balance between „decent work“ and a sustainable economy. You should come up with a new title, logo and a description.“</a:t>
            </a:r>
            <a:endParaRPr lang="de-DE" sz="1400">
              <a:effectLst/>
              <a:latin typeface="Liberation Sans"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Wingdings" panose="05000000000000000000" pitchFamily="2" charset="2"/>
              <a:buChar char=""/>
            </a:pPr>
            <a:r>
              <a:rPr lang="en-GB" sz="1400" i="1">
                <a:effectLst/>
                <a:latin typeface="Liberation Sans" panose="020B0604020202020204" pitchFamily="34" charset="0"/>
                <a:ea typeface="Calibri" panose="020F0502020204030204" pitchFamily="34" charset="0"/>
                <a:cs typeface="Times New Roman" panose="02020603050405020304" pitchFamily="18" charset="0"/>
              </a:rPr>
              <a:t>Task 2: Go through the document with information and links (4) as a starting point for your research. Afterwards continue to collect all information you need in order to understand the task and start working on the outcome</a:t>
            </a:r>
            <a:endParaRPr lang="de-DE" sz="1400">
              <a:effectLst/>
              <a:latin typeface="Liberation Sans" panose="020B0604020202020204" pitchFamily="34" charset="0"/>
              <a:ea typeface="Calibri" panose="020F0502020204030204" pitchFamily="34" charset="0"/>
              <a:cs typeface="Times New Roman" panose="02020603050405020304" pitchFamily="18" charset="0"/>
            </a:endParaRPr>
          </a:p>
          <a:p>
            <a:pPr algn="l">
              <a:lnSpc>
                <a:spcPct val="107000"/>
              </a:lnSpc>
              <a:spcBef>
                <a:spcPts val="1000"/>
              </a:spcBef>
            </a:pPr>
            <a:br>
              <a:rPr lang="de-DE" sz="36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rPr>
            </a:br>
            <a:endParaRPr lang="de-DE" sz="48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endParaRPr>
          </a:p>
        </p:txBody>
      </p:sp>
    </p:spTree>
    <p:extLst>
      <p:ext uri="{BB962C8B-B14F-4D97-AF65-F5344CB8AC3E}">
        <p14:creationId xmlns:p14="http://schemas.microsoft.com/office/powerpoint/2010/main" val="4076577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751" y="6283852"/>
            <a:ext cx="1333496" cy="384046"/>
          </a:xfrm>
          <a:prstGeom prst="rect">
            <a:avLst/>
          </a:prstGeom>
        </p:spPr>
      </p:pic>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5939" y="6291475"/>
            <a:ext cx="2576366" cy="369298"/>
          </a:xfrm>
          <a:prstGeom prst="rect">
            <a:avLst/>
          </a:prstGeom>
        </p:spPr>
      </p:pic>
      <p:pic>
        <p:nvPicPr>
          <p:cNvPr id="7" name="Grafi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42188" y="6260040"/>
            <a:ext cx="2041666" cy="419147"/>
          </a:xfrm>
          <a:prstGeom prst="rect">
            <a:avLst/>
          </a:prstGeom>
        </p:spPr>
      </p:pic>
      <p:pic>
        <p:nvPicPr>
          <p:cNvPr id="8" name="Grafi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71650" y="6262466"/>
            <a:ext cx="2971886" cy="414297"/>
          </a:xfrm>
          <a:prstGeom prst="rect">
            <a:avLst/>
          </a:prstGeom>
        </p:spPr>
      </p:pic>
      <p:pic>
        <p:nvPicPr>
          <p:cNvPr id="4" name="Grafik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1620" y="0"/>
            <a:ext cx="1707180" cy="1024308"/>
          </a:xfrm>
          <a:prstGeom prst="rect">
            <a:avLst/>
          </a:prstGeom>
        </p:spPr>
      </p:pic>
      <p:sp>
        <p:nvSpPr>
          <p:cNvPr id="12" name="Titel 1"/>
          <p:cNvSpPr txBox="1">
            <a:spLocks/>
          </p:cNvSpPr>
          <p:nvPr/>
        </p:nvSpPr>
        <p:spPr>
          <a:xfrm>
            <a:off x="718043" y="1595439"/>
            <a:ext cx="9936764" cy="2793794"/>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lvl="0">
              <a:lnSpc>
                <a:spcPct val="150000"/>
              </a:lnSpc>
            </a:pPr>
            <a:r>
              <a:rPr lang="en-GB" sz="1800" b="1" kern="1400" spc="-50">
                <a:solidFill>
                  <a:srgbClr val="0B7940"/>
                </a:solidFill>
                <a:effectLst/>
                <a:latin typeface="Liberation Sans" panose="020B0604020202020204" pitchFamily="34" charset="0"/>
                <a:ea typeface="Times New Roman" panose="02020603050405020304" pitchFamily="18" charset="0"/>
              </a:rPr>
              <a:t>2. Planning Phase</a:t>
            </a:r>
            <a:endParaRPr lang="de-DE" sz="1800" b="1" kern="1400" spc="-50">
              <a:solidFill>
                <a:srgbClr val="0B7940"/>
              </a:solidFill>
              <a:effectLst/>
              <a:latin typeface="Liberation Sans" panose="020B0604020202020204" pitchFamily="34" charset="0"/>
              <a:ea typeface="Times New Roman" panose="02020603050405020304" pitchFamily="18" charset="0"/>
            </a:endParaRPr>
          </a:p>
          <a:p>
            <a:pPr algn="just">
              <a:lnSpc>
                <a:spcPct val="150000"/>
              </a:lnSpc>
              <a:spcAft>
                <a:spcPts val="800"/>
              </a:spcAft>
            </a:pPr>
            <a:r>
              <a:rPr lang="en-GB" sz="1800">
                <a:effectLst/>
                <a:latin typeface="Liberation Sans" panose="020B0604020202020204" pitchFamily="34" charset="0"/>
                <a:ea typeface="Calibri" panose="020F0502020204030204" pitchFamily="34" charset="0"/>
                <a:cs typeface="Times New Roman" panose="02020603050405020304" pitchFamily="18" charset="0"/>
              </a:rPr>
              <a:t>The planning phase is to organise the upcoming working steps for your group. It might make sense to think about it from the end. What should your outcome look like? What should be included? </a:t>
            </a:r>
            <a:endParaRPr lang="de-DE" sz="1800">
              <a:effectLst/>
              <a:latin typeface="Liberation Sans" panose="020B060402020202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Wingdings" panose="05000000000000000000" pitchFamily="2" charset="2"/>
              <a:buChar char=""/>
            </a:pPr>
            <a:r>
              <a:rPr lang="en-GB" sz="1800" i="1">
                <a:effectLst/>
                <a:latin typeface="Liberation Sans" panose="020B0604020202020204" pitchFamily="34" charset="0"/>
                <a:ea typeface="Calibri" panose="020F0502020204030204" pitchFamily="34" charset="0"/>
                <a:cs typeface="Times New Roman" panose="02020603050405020304" pitchFamily="18" charset="0"/>
              </a:rPr>
              <a:t>Task: To support your group in collecting ideas, use the document for planning (5) and complete task 1.</a:t>
            </a:r>
            <a:endParaRPr lang="de-DE" sz="1800">
              <a:effectLst/>
              <a:latin typeface="Liberation Sans" panose="020B0604020202020204" pitchFamily="34" charset="0"/>
              <a:ea typeface="Calibri" panose="020F0502020204030204" pitchFamily="34" charset="0"/>
              <a:cs typeface="Times New Roman" panose="02020603050405020304" pitchFamily="18" charset="0"/>
            </a:endParaRPr>
          </a:p>
          <a:p>
            <a:pPr algn="l">
              <a:lnSpc>
                <a:spcPct val="107000"/>
              </a:lnSpc>
              <a:spcBef>
                <a:spcPts val="1000"/>
              </a:spcBef>
            </a:pPr>
            <a:br>
              <a:rPr lang="de-DE" sz="36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rPr>
            </a:br>
            <a:endParaRPr lang="de-DE" sz="48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endParaRPr>
          </a:p>
        </p:txBody>
      </p:sp>
    </p:spTree>
    <p:extLst>
      <p:ext uri="{BB962C8B-B14F-4D97-AF65-F5344CB8AC3E}">
        <p14:creationId xmlns:p14="http://schemas.microsoft.com/office/powerpoint/2010/main" val="2247447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751" y="6283852"/>
            <a:ext cx="1333496" cy="384046"/>
          </a:xfrm>
          <a:prstGeom prst="rect">
            <a:avLst/>
          </a:prstGeom>
        </p:spPr>
      </p:pic>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5939" y="6291475"/>
            <a:ext cx="2576366" cy="369298"/>
          </a:xfrm>
          <a:prstGeom prst="rect">
            <a:avLst/>
          </a:prstGeom>
        </p:spPr>
      </p:pic>
      <p:pic>
        <p:nvPicPr>
          <p:cNvPr id="7" name="Grafi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42188" y="6260040"/>
            <a:ext cx="2041666" cy="419147"/>
          </a:xfrm>
          <a:prstGeom prst="rect">
            <a:avLst/>
          </a:prstGeom>
        </p:spPr>
      </p:pic>
      <p:pic>
        <p:nvPicPr>
          <p:cNvPr id="8" name="Grafi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71650" y="6262466"/>
            <a:ext cx="2971886" cy="414297"/>
          </a:xfrm>
          <a:prstGeom prst="rect">
            <a:avLst/>
          </a:prstGeom>
        </p:spPr>
      </p:pic>
      <p:pic>
        <p:nvPicPr>
          <p:cNvPr id="4" name="Grafik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1620" y="0"/>
            <a:ext cx="1707180" cy="1024308"/>
          </a:xfrm>
          <a:prstGeom prst="rect">
            <a:avLst/>
          </a:prstGeom>
        </p:spPr>
      </p:pic>
      <p:sp>
        <p:nvSpPr>
          <p:cNvPr id="12" name="Titel 1"/>
          <p:cNvSpPr txBox="1">
            <a:spLocks/>
          </p:cNvSpPr>
          <p:nvPr/>
        </p:nvSpPr>
        <p:spPr>
          <a:xfrm>
            <a:off x="718043" y="1595439"/>
            <a:ext cx="9936764" cy="2793794"/>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lvl="0">
              <a:lnSpc>
                <a:spcPct val="150000"/>
              </a:lnSpc>
            </a:pPr>
            <a:r>
              <a:rPr lang="en-GB" sz="1800" b="1" kern="1400" spc="-50">
                <a:solidFill>
                  <a:srgbClr val="0B7940"/>
                </a:solidFill>
                <a:effectLst/>
                <a:latin typeface="Liberation Sans" panose="020B0604020202020204" pitchFamily="34" charset="0"/>
                <a:ea typeface="Times New Roman" panose="02020603050405020304" pitchFamily="18" charset="0"/>
              </a:rPr>
              <a:t>3. Decision Phase</a:t>
            </a:r>
            <a:endParaRPr lang="de-DE" sz="1800" b="1" kern="1400" spc="-50">
              <a:solidFill>
                <a:srgbClr val="0B7940"/>
              </a:solidFill>
              <a:effectLst/>
              <a:latin typeface="Liberation Sans" panose="020B0604020202020204" pitchFamily="34" charset="0"/>
              <a:ea typeface="Times New Roman" panose="02020603050405020304" pitchFamily="18" charset="0"/>
            </a:endParaRPr>
          </a:p>
          <a:p>
            <a:pPr algn="just">
              <a:lnSpc>
                <a:spcPct val="150000"/>
              </a:lnSpc>
              <a:spcAft>
                <a:spcPts val="800"/>
              </a:spcAft>
            </a:pPr>
            <a:r>
              <a:rPr lang="en-GB" sz="1800">
                <a:effectLst/>
                <a:latin typeface="Liberation Sans" panose="020B0604020202020204" pitchFamily="34" charset="0"/>
                <a:ea typeface="Calibri" panose="020F0502020204030204" pitchFamily="34" charset="0"/>
                <a:cs typeface="Times New Roman" panose="02020603050405020304" pitchFamily="18" charset="0"/>
              </a:rPr>
              <a:t>The goal of this phase is to come to a common decision about the working steps: For the upcoming execution phase you have to decide which working steps have to be taken and who is responsible. </a:t>
            </a:r>
            <a:endParaRPr lang="de-DE" sz="1800">
              <a:effectLst/>
              <a:latin typeface="Liberation Sans" panose="020B060402020202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Wingdings" panose="05000000000000000000" pitchFamily="2" charset="2"/>
              <a:buChar char=""/>
            </a:pPr>
            <a:r>
              <a:rPr lang="en-GB" sz="1800" i="1">
                <a:effectLst/>
                <a:latin typeface="Liberation Sans" panose="020B0604020202020204" pitchFamily="34" charset="0"/>
                <a:ea typeface="Calibri" panose="020F0502020204030204" pitchFamily="34" charset="0"/>
                <a:cs typeface="Times New Roman" panose="02020603050405020304" pitchFamily="18" charset="0"/>
              </a:rPr>
              <a:t>Task: Complete task 2 on the planning document (5).</a:t>
            </a:r>
            <a:endParaRPr lang="de-DE" sz="1800">
              <a:effectLst/>
              <a:latin typeface="Liberation Sans" panose="020B0604020202020204" pitchFamily="34" charset="0"/>
              <a:ea typeface="Calibri" panose="020F0502020204030204" pitchFamily="34" charset="0"/>
              <a:cs typeface="Times New Roman" panose="02020603050405020304" pitchFamily="18" charset="0"/>
            </a:endParaRPr>
          </a:p>
          <a:p>
            <a:pPr algn="l">
              <a:lnSpc>
                <a:spcPct val="107000"/>
              </a:lnSpc>
              <a:spcBef>
                <a:spcPts val="1000"/>
              </a:spcBef>
            </a:pPr>
            <a:br>
              <a:rPr lang="de-DE" sz="36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rPr>
            </a:br>
            <a:endParaRPr lang="de-DE" sz="48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endParaRPr>
          </a:p>
        </p:txBody>
      </p:sp>
    </p:spTree>
    <p:extLst>
      <p:ext uri="{BB962C8B-B14F-4D97-AF65-F5344CB8AC3E}">
        <p14:creationId xmlns:p14="http://schemas.microsoft.com/office/powerpoint/2010/main" val="2180604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751" y="6283852"/>
            <a:ext cx="1333496" cy="384046"/>
          </a:xfrm>
          <a:prstGeom prst="rect">
            <a:avLst/>
          </a:prstGeom>
        </p:spPr>
      </p:pic>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5939" y="6291475"/>
            <a:ext cx="2576366" cy="369298"/>
          </a:xfrm>
          <a:prstGeom prst="rect">
            <a:avLst/>
          </a:prstGeom>
        </p:spPr>
      </p:pic>
      <p:pic>
        <p:nvPicPr>
          <p:cNvPr id="7" name="Grafi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42188" y="6260040"/>
            <a:ext cx="2041666" cy="419147"/>
          </a:xfrm>
          <a:prstGeom prst="rect">
            <a:avLst/>
          </a:prstGeom>
        </p:spPr>
      </p:pic>
      <p:pic>
        <p:nvPicPr>
          <p:cNvPr id="8" name="Grafi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71650" y="6262466"/>
            <a:ext cx="2971886" cy="414297"/>
          </a:xfrm>
          <a:prstGeom prst="rect">
            <a:avLst/>
          </a:prstGeom>
        </p:spPr>
      </p:pic>
      <p:pic>
        <p:nvPicPr>
          <p:cNvPr id="4" name="Grafik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1620" y="0"/>
            <a:ext cx="1707180" cy="1024308"/>
          </a:xfrm>
          <a:prstGeom prst="rect">
            <a:avLst/>
          </a:prstGeom>
        </p:spPr>
      </p:pic>
      <p:sp>
        <p:nvSpPr>
          <p:cNvPr id="12" name="Titel 1"/>
          <p:cNvSpPr txBox="1">
            <a:spLocks/>
          </p:cNvSpPr>
          <p:nvPr/>
        </p:nvSpPr>
        <p:spPr>
          <a:xfrm>
            <a:off x="718043" y="1595439"/>
            <a:ext cx="9936764" cy="2793794"/>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lvl="0">
              <a:lnSpc>
                <a:spcPct val="150000"/>
              </a:lnSpc>
            </a:pPr>
            <a:r>
              <a:rPr lang="en-GB" sz="1800" b="1" kern="1400" spc="-50">
                <a:solidFill>
                  <a:srgbClr val="0B7940"/>
                </a:solidFill>
                <a:effectLst/>
                <a:latin typeface="Liberation Sans" panose="020B0604020202020204" pitchFamily="34" charset="0"/>
                <a:ea typeface="Times New Roman" panose="02020603050405020304" pitchFamily="18" charset="0"/>
              </a:rPr>
              <a:t>4. Execution Phase</a:t>
            </a:r>
            <a:endParaRPr lang="de-DE" sz="1800" b="1" kern="1400" spc="-50">
              <a:solidFill>
                <a:srgbClr val="0B7940"/>
              </a:solidFill>
              <a:effectLst/>
              <a:latin typeface="Liberation Sans" panose="020B0604020202020204" pitchFamily="34" charset="0"/>
              <a:ea typeface="Times New Roman" panose="02020603050405020304" pitchFamily="18" charset="0"/>
            </a:endParaRPr>
          </a:p>
          <a:p>
            <a:pPr algn="just">
              <a:lnSpc>
                <a:spcPct val="150000"/>
              </a:lnSpc>
              <a:spcAft>
                <a:spcPts val="500"/>
              </a:spcAft>
              <a:tabLst>
                <a:tab pos="5754370" algn="r"/>
              </a:tabLst>
            </a:pPr>
            <a:r>
              <a:rPr lang="en-GB" sz="1800">
                <a:effectLst/>
                <a:latin typeface="Liberation Sans" panose="020B0604020202020204" pitchFamily="34" charset="0"/>
                <a:ea typeface="Calibri" panose="020F0502020204030204" pitchFamily="34" charset="0"/>
                <a:cs typeface="Times New Roman" panose="02020603050405020304" pitchFamily="18" charset="0"/>
              </a:rPr>
              <a:t>This phase is about creating the outcome as a solution for the initial problem. </a:t>
            </a:r>
            <a:endParaRPr lang="de-DE" sz="1800">
              <a:effectLst/>
              <a:latin typeface="Liberation Sans" panose="020B060402020202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500"/>
              </a:spcAft>
              <a:buFont typeface="Wingdings" panose="05000000000000000000" pitchFamily="2" charset="2"/>
              <a:buChar char=""/>
              <a:tabLst>
                <a:tab pos="5754370" algn="r"/>
              </a:tabLst>
            </a:pPr>
            <a:r>
              <a:rPr lang="en-GB" sz="1800" i="1">
                <a:effectLst/>
                <a:latin typeface="Liberation Sans" panose="020B0604020202020204" pitchFamily="34" charset="0"/>
                <a:ea typeface="Calibri" panose="020F0502020204030204" pitchFamily="34" charset="0"/>
                <a:cs typeface="Times New Roman" panose="02020603050405020304" pitchFamily="18" charset="0"/>
              </a:rPr>
              <a:t>Task: Please follow the working steps as listed in the planning document. If you need support you might ask your teacher or go trough the information provided by document (4).</a:t>
            </a:r>
            <a:endParaRPr lang="de-DE" sz="1800">
              <a:effectLst/>
              <a:latin typeface="Liberation Sans" panose="020B0604020202020204" pitchFamily="34" charset="0"/>
              <a:ea typeface="Calibri" panose="020F0502020204030204" pitchFamily="34" charset="0"/>
              <a:cs typeface="Times New Roman" panose="02020603050405020304" pitchFamily="18" charset="0"/>
            </a:endParaRPr>
          </a:p>
          <a:p>
            <a:pPr algn="l">
              <a:lnSpc>
                <a:spcPct val="107000"/>
              </a:lnSpc>
              <a:spcBef>
                <a:spcPts val="1000"/>
              </a:spcBef>
            </a:pPr>
            <a:br>
              <a:rPr lang="de-DE" sz="36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rPr>
            </a:br>
            <a:endParaRPr lang="de-DE" sz="48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endParaRPr>
          </a:p>
        </p:txBody>
      </p:sp>
    </p:spTree>
    <p:extLst>
      <p:ext uri="{BB962C8B-B14F-4D97-AF65-F5344CB8AC3E}">
        <p14:creationId xmlns:p14="http://schemas.microsoft.com/office/powerpoint/2010/main" val="2614528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751" y="6283852"/>
            <a:ext cx="1333496" cy="384046"/>
          </a:xfrm>
          <a:prstGeom prst="rect">
            <a:avLst/>
          </a:prstGeom>
        </p:spPr>
      </p:pic>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5939" y="6291475"/>
            <a:ext cx="2576366" cy="369298"/>
          </a:xfrm>
          <a:prstGeom prst="rect">
            <a:avLst/>
          </a:prstGeom>
        </p:spPr>
      </p:pic>
      <p:pic>
        <p:nvPicPr>
          <p:cNvPr id="7" name="Grafi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42188" y="6260040"/>
            <a:ext cx="2041666" cy="419147"/>
          </a:xfrm>
          <a:prstGeom prst="rect">
            <a:avLst/>
          </a:prstGeom>
        </p:spPr>
      </p:pic>
      <p:pic>
        <p:nvPicPr>
          <p:cNvPr id="8" name="Grafi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71650" y="6262466"/>
            <a:ext cx="2971886" cy="414297"/>
          </a:xfrm>
          <a:prstGeom prst="rect">
            <a:avLst/>
          </a:prstGeom>
        </p:spPr>
      </p:pic>
      <p:pic>
        <p:nvPicPr>
          <p:cNvPr id="4" name="Grafik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1620" y="0"/>
            <a:ext cx="1707180" cy="1024308"/>
          </a:xfrm>
          <a:prstGeom prst="rect">
            <a:avLst/>
          </a:prstGeom>
        </p:spPr>
      </p:pic>
      <p:sp>
        <p:nvSpPr>
          <p:cNvPr id="12" name="Titel 1"/>
          <p:cNvSpPr txBox="1">
            <a:spLocks/>
          </p:cNvSpPr>
          <p:nvPr/>
        </p:nvSpPr>
        <p:spPr>
          <a:xfrm>
            <a:off x="718043" y="1595439"/>
            <a:ext cx="9936764" cy="2793794"/>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lvl="0">
              <a:lnSpc>
                <a:spcPct val="150000"/>
              </a:lnSpc>
            </a:pPr>
            <a:r>
              <a:rPr lang="en-GB" sz="1800" b="1" kern="1400" spc="-50">
                <a:solidFill>
                  <a:srgbClr val="0B7940"/>
                </a:solidFill>
                <a:effectLst/>
                <a:latin typeface="Liberation Sans" panose="020B0604020202020204" pitchFamily="34" charset="0"/>
                <a:ea typeface="Times New Roman" panose="02020603050405020304" pitchFamily="18" charset="0"/>
              </a:rPr>
              <a:t>5. Feedback Phase</a:t>
            </a:r>
            <a:endParaRPr lang="de-DE" sz="1800" b="1" kern="1400" spc="-50">
              <a:solidFill>
                <a:srgbClr val="0B7940"/>
              </a:solidFill>
              <a:effectLst/>
              <a:latin typeface="Liberation Sans" panose="020B0604020202020204" pitchFamily="34" charset="0"/>
              <a:ea typeface="Times New Roman" panose="02020603050405020304" pitchFamily="18" charset="0"/>
            </a:endParaRPr>
          </a:p>
          <a:p>
            <a:pPr algn="just">
              <a:lnSpc>
                <a:spcPct val="150000"/>
              </a:lnSpc>
              <a:spcAft>
                <a:spcPts val="800"/>
              </a:spcAft>
            </a:pPr>
            <a:r>
              <a:rPr lang="en-GB" sz="1800">
                <a:effectLst/>
                <a:latin typeface="Liberation Sans" panose="020B0604020202020204" pitchFamily="34" charset="0"/>
                <a:ea typeface="Calibri" panose="020F0502020204030204" pitchFamily="34" charset="0"/>
                <a:cs typeface="Times New Roman" panose="02020603050405020304" pitchFamily="18" charset="0"/>
              </a:rPr>
              <a:t>In this phase you share your outcome with the class and receive feedback.</a:t>
            </a:r>
            <a:endParaRPr lang="de-DE" sz="1800">
              <a:effectLst/>
              <a:latin typeface="Liberation Sans" panose="020B060402020202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Wingdings" panose="05000000000000000000" pitchFamily="2" charset="2"/>
              <a:buChar char=""/>
            </a:pPr>
            <a:r>
              <a:rPr lang="en-GB" sz="1800" i="1">
                <a:effectLst/>
                <a:latin typeface="Liberation Sans" panose="020B0604020202020204" pitchFamily="34" charset="0"/>
                <a:ea typeface="Calibri" panose="020F0502020204030204" pitchFamily="34" charset="0"/>
                <a:cs typeface="Times New Roman" panose="02020603050405020304" pitchFamily="18" charset="0"/>
              </a:rPr>
              <a:t>Task: Please show the presentation you have created, let the other students ask questions and motivate them to give you feedback. You can do this in an open discussion or by letting the students write their feedback down.</a:t>
            </a:r>
            <a:endParaRPr lang="de-DE" sz="1800">
              <a:effectLst/>
              <a:latin typeface="Liberation Sans" panose="020B0604020202020204" pitchFamily="34" charset="0"/>
              <a:ea typeface="Calibri" panose="020F0502020204030204" pitchFamily="34" charset="0"/>
              <a:cs typeface="Times New Roman" panose="02020603050405020304" pitchFamily="18" charset="0"/>
            </a:endParaRPr>
          </a:p>
          <a:p>
            <a:pPr algn="l">
              <a:lnSpc>
                <a:spcPct val="107000"/>
              </a:lnSpc>
              <a:spcBef>
                <a:spcPts val="1000"/>
              </a:spcBef>
            </a:pPr>
            <a:br>
              <a:rPr lang="de-DE" sz="36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rPr>
            </a:br>
            <a:endParaRPr lang="de-DE" sz="48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endParaRPr>
          </a:p>
        </p:txBody>
      </p:sp>
    </p:spTree>
    <p:extLst>
      <p:ext uri="{BB962C8B-B14F-4D97-AF65-F5344CB8AC3E}">
        <p14:creationId xmlns:p14="http://schemas.microsoft.com/office/powerpoint/2010/main" val="2150769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751" y="6283852"/>
            <a:ext cx="1333496" cy="384046"/>
          </a:xfrm>
          <a:prstGeom prst="rect">
            <a:avLst/>
          </a:prstGeom>
        </p:spPr>
      </p:pic>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5939" y="6291475"/>
            <a:ext cx="2576366" cy="369298"/>
          </a:xfrm>
          <a:prstGeom prst="rect">
            <a:avLst/>
          </a:prstGeom>
        </p:spPr>
      </p:pic>
      <p:pic>
        <p:nvPicPr>
          <p:cNvPr id="7" name="Grafi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42188" y="6260040"/>
            <a:ext cx="2041666" cy="419147"/>
          </a:xfrm>
          <a:prstGeom prst="rect">
            <a:avLst/>
          </a:prstGeom>
        </p:spPr>
      </p:pic>
      <p:pic>
        <p:nvPicPr>
          <p:cNvPr id="8" name="Grafi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71650" y="6262466"/>
            <a:ext cx="2971886" cy="414297"/>
          </a:xfrm>
          <a:prstGeom prst="rect">
            <a:avLst/>
          </a:prstGeom>
        </p:spPr>
      </p:pic>
      <p:pic>
        <p:nvPicPr>
          <p:cNvPr id="4" name="Grafik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1620" y="0"/>
            <a:ext cx="1707180" cy="1024308"/>
          </a:xfrm>
          <a:prstGeom prst="rect">
            <a:avLst/>
          </a:prstGeom>
        </p:spPr>
      </p:pic>
      <p:sp>
        <p:nvSpPr>
          <p:cNvPr id="12" name="Titel 1"/>
          <p:cNvSpPr txBox="1">
            <a:spLocks/>
          </p:cNvSpPr>
          <p:nvPr/>
        </p:nvSpPr>
        <p:spPr>
          <a:xfrm>
            <a:off x="718043" y="1595439"/>
            <a:ext cx="9936764" cy="2793794"/>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lvl="0">
              <a:lnSpc>
                <a:spcPct val="150000"/>
              </a:lnSpc>
            </a:pPr>
            <a:r>
              <a:rPr lang="en-GB" sz="1800" b="1" kern="1400" spc="-50">
                <a:solidFill>
                  <a:srgbClr val="0B7940"/>
                </a:solidFill>
                <a:effectLst/>
                <a:latin typeface="Liberation Sans" panose="020B0604020202020204" pitchFamily="34" charset="0"/>
                <a:ea typeface="Times New Roman" panose="02020603050405020304" pitchFamily="18" charset="0"/>
              </a:rPr>
              <a:t>6. Reflection Phase</a:t>
            </a:r>
            <a:endParaRPr lang="de-DE" sz="1800" b="1" kern="1400" spc="-50">
              <a:solidFill>
                <a:srgbClr val="0B7940"/>
              </a:solidFill>
              <a:effectLst/>
              <a:latin typeface="Liberation Sans" panose="020B0604020202020204" pitchFamily="34" charset="0"/>
              <a:ea typeface="Times New Roman" panose="02020603050405020304" pitchFamily="18" charset="0"/>
            </a:endParaRPr>
          </a:p>
          <a:p>
            <a:pPr algn="just">
              <a:lnSpc>
                <a:spcPct val="150000"/>
              </a:lnSpc>
              <a:spcAft>
                <a:spcPts val="800"/>
              </a:spcAft>
            </a:pPr>
            <a:r>
              <a:rPr lang="en-GB" sz="1800">
                <a:effectLst/>
                <a:latin typeface="Liberation Sans" panose="020B0604020202020204" pitchFamily="34" charset="0"/>
                <a:ea typeface="Calibri" panose="020F0502020204030204" pitchFamily="34" charset="0"/>
                <a:cs typeface="Times New Roman" panose="02020603050405020304" pitchFamily="18" charset="0"/>
              </a:rPr>
              <a:t>To conclude the unit, you get back together in your group to reflect about the process.</a:t>
            </a:r>
            <a:endParaRPr lang="de-DE" sz="1800">
              <a:effectLst/>
              <a:latin typeface="Liberation Sans" panose="020B060402020202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Wingdings" panose="05000000000000000000" pitchFamily="2" charset="2"/>
              <a:buChar char=""/>
            </a:pPr>
            <a:r>
              <a:rPr lang="en-GB" sz="1800">
                <a:effectLst/>
                <a:latin typeface="Liberation Sans" panose="020B0604020202020204" pitchFamily="34" charset="0"/>
                <a:ea typeface="Calibri" panose="020F0502020204030204" pitchFamily="34" charset="0"/>
                <a:cs typeface="Times New Roman" panose="02020603050405020304" pitchFamily="18" charset="0"/>
              </a:rPr>
              <a:t>Task: Please fill out the reflection document (6) indidivually, afterwards discuss the results in the group</a:t>
            </a:r>
            <a:endParaRPr lang="de-DE" sz="1800">
              <a:effectLst/>
              <a:latin typeface="Liberation Sans" panose="020B0604020202020204" pitchFamily="34" charset="0"/>
              <a:ea typeface="Calibri" panose="020F0502020204030204" pitchFamily="34" charset="0"/>
              <a:cs typeface="Times New Roman" panose="02020603050405020304" pitchFamily="18" charset="0"/>
            </a:endParaRPr>
          </a:p>
          <a:p>
            <a:pPr algn="l">
              <a:lnSpc>
                <a:spcPct val="107000"/>
              </a:lnSpc>
              <a:spcBef>
                <a:spcPts val="1000"/>
              </a:spcBef>
            </a:pPr>
            <a:br>
              <a:rPr lang="de-DE" sz="36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rPr>
            </a:br>
            <a:endParaRPr lang="de-DE" sz="4800" b="1" dirty="0">
              <a:solidFill>
                <a:srgbClr val="0B7940"/>
              </a:solidFill>
              <a:latin typeface="Liberation Sans" panose="020B0604020202020204" pitchFamily="34" charset="0"/>
              <a:ea typeface="Liberation Sans" panose="020B0604020202020204" pitchFamily="34" charset="0"/>
              <a:cs typeface="Liberation Sans" panose="020B0604020202020204" pitchFamily="34" charset="0"/>
            </a:endParaRPr>
          </a:p>
        </p:txBody>
      </p:sp>
    </p:spTree>
    <p:extLst>
      <p:ext uri="{BB962C8B-B14F-4D97-AF65-F5344CB8AC3E}">
        <p14:creationId xmlns:p14="http://schemas.microsoft.com/office/powerpoint/2010/main" val="214550268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619</Words>
  <Application>Microsoft Office PowerPoint</Application>
  <PresentationFormat>Breitbild</PresentationFormat>
  <Paragraphs>44</Paragraphs>
  <Slides>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9</vt:i4>
      </vt:variant>
    </vt:vector>
  </HeadingPairs>
  <TitlesOfParts>
    <vt:vector size="15" baseType="lpstr">
      <vt:lpstr>Arial</vt:lpstr>
      <vt:lpstr>Calibri</vt:lpstr>
      <vt:lpstr>Calibri Light</vt:lpstr>
      <vt:lpstr>Liberation Sans</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R H</dc:creator>
  <cp:lastModifiedBy>R H</cp:lastModifiedBy>
  <cp:revision>153</cp:revision>
  <dcterms:created xsi:type="dcterms:W3CDTF">2020-01-16T15:04:32Z</dcterms:created>
  <dcterms:modified xsi:type="dcterms:W3CDTF">2023-12-18T15:42:55Z</dcterms:modified>
</cp:coreProperties>
</file>