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87" r:id="rId2"/>
    <p:sldId id="285" r:id="rId3"/>
    <p:sldId id="288" r:id="rId4"/>
    <p:sldId id="289" r:id="rId5"/>
    <p:sldId id="290" r:id="rId6"/>
    <p:sldId id="295" r:id="rId7"/>
    <p:sldId id="294" r:id="rId8"/>
    <p:sldId id="293" r:id="rId9"/>
    <p:sldId id="292" r:id="rId10"/>
    <p:sldId id="299" r:id="rId11"/>
    <p:sldId id="298" r:id="rId12"/>
    <p:sldId id="297" r:id="rId13"/>
    <p:sldId id="291" r:id="rId14"/>
    <p:sldId id="296" r:id="rId15"/>
    <p:sldId id="303" r:id="rId16"/>
    <p:sldId id="302" r:id="rId17"/>
    <p:sldId id="301" r:id="rId18"/>
    <p:sldId id="300" r:id="rId19"/>
    <p:sldId id="304" r:id="rId20"/>
    <p:sldId id="305"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on Foss-Jähn" initials="TFJ" lastIdx="1" clrIdx="0">
    <p:extLst>
      <p:ext uri="{19B8F6BF-5375-455C-9EA6-DF929625EA0E}">
        <p15:presenceInfo xmlns:p15="http://schemas.microsoft.com/office/powerpoint/2012/main" userId="e3a89c6c35dcc02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9" autoAdjust="0"/>
    <p:restoredTop sz="72414" autoAdjust="0"/>
  </p:normalViewPr>
  <p:slideViewPr>
    <p:cSldViewPr snapToGrid="0">
      <p:cViewPr varScale="1">
        <p:scale>
          <a:sx n="50" d="100"/>
          <a:sy n="50" d="100"/>
        </p:scale>
        <p:origin x="137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817C72-DB77-47F1-81A1-A05CF44B3AEB}" type="datetimeFigureOut">
              <a:rPr lang="de-DE" smtClean="0"/>
              <a:t>05.05.2022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BC9B78-5997-4B6F-A3E6-866FE8FC5311}" type="slidenum">
              <a:rPr lang="de-DE" smtClean="0"/>
              <a:t>‹#›</a:t>
            </a:fld>
            <a:endParaRPr lang="de-DE"/>
          </a:p>
        </p:txBody>
      </p:sp>
    </p:spTree>
    <p:extLst>
      <p:ext uri="{BB962C8B-B14F-4D97-AF65-F5344CB8AC3E}">
        <p14:creationId xmlns:p14="http://schemas.microsoft.com/office/powerpoint/2010/main" val="554991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pl-PL" dirty="0"/>
              <a:t>Dzień dobry, / Dobry wieczór,</a:t>
            </a:r>
          </a:p>
          <a:p>
            <a:endParaRPr lang="pl-PL" dirty="0"/>
          </a:p>
          <a:p>
            <a:r>
              <a:rPr lang="pl-PL" dirty="0"/>
              <a:t>Mamy przyjemność powitać was na spotkaniu pod tytułem „edukacja obywatelska jako zadanie </a:t>
            </a:r>
            <a:r>
              <a:rPr lang="pl-PL" dirty="0" err="1"/>
              <a:t>międzyprzedmiotowe</a:t>
            </a:r>
            <a:r>
              <a:rPr lang="pl-PL" dirty="0"/>
              <a:t>”. Edukacja obywatelska jest jedną ze sfer, którym przyglądamy się wdrażając projekt Erasmus+ zatytułowany „Radzenie sobie z postawami wrogości a budowanie kompetencji obywatelskich. Trudne wyzwania dla nauczycieli szkół zawodowych”, w skrócie CLIO. Ta prezentacja jest efektem współpracy pomiędzy partnerami z Niemiec, Chorwacji, Austrii i Polski.</a:t>
            </a:r>
          </a:p>
          <a:p>
            <a:endParaRPr lang="de-DE" dirty="0"/>
          </a:p>
        </p:txBody>
      </p:sp>
      <p:sp>
        <p:nvSpPr>
          <p:cNvPr id="4" name="Foliennummernplatzhalter 3"/>
          <p:cNvSpPr>
            <a:spLocks noGrp="1"/>
          </p:cNvSpPr>
          <p:nvPr>
            <p:ph type="sldNum" sz="quarter" idx="10"/>
          </p:nvPr>
        </p:nvSpPr>
        <p:spPr/>
        <p:txBody>
          <a:bodyPr/>
          <a:lstStyle/>
          <a:p>
            <a:fld id="{FCBC9B78-5997-4B6F-A3E6-866FE8FC5311}" type="slidenum">
              <a:rPr lang="de-DE" smtClean="0"/>
              <a:t>1</a:t>
            </a:fld>
            <a:endParaRPr lang="de-DE"/>
          </a:p>
        </p:txBody>
      </p:sp>
    </p:spTree>
    <p:extLst>
      <p:ext uri="{BB962C8B-B14F-4D97-AF65-F5344CB8AC3E}">
        <p14:creationId xmlns:p14="http://schemas.microsoft.com/office/powerpoint/2010/main" val="1690665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Ostatnia grupa kompetencji obywatelskich jest zatytułowana “działanie w sposób demokratyczny“. </a:t>
            </a:r>
          </a:p>
          <a:p>
            <a:endParaRPr lang="pl-PL" dirty="0"/>
          </a:p>
          <a:p>
            <a:r>
              <a:rPr lang="pl-PL" dirty="0"/>
              <a:t>Często używamy słów “demokracja“ i “demokratyczny“. Mówimy, że nasze państwo jest demokratyczne lub nie. Co to tak właściwie znaczy? Jaką rolę mogą odgrywać szkoły w uczeniu kompetencji zachowania demokratycznego? Niektóre tematy mogą oczywiście być omówione w czasie lekcji historii, wiedzy o społeczeństwie, literatury lub języka obcego. </a:t>
            </a:r>
          </a:p>
          <a:p>
            <a:endParaRPr lang="pl-PL" dirty="0"/>
          </a:p>
          <a:p>
            <a:r>
              <a:rPr lang="pl-PL" dirty="0"/>
              <a:t>Musimy jednak pamiętać, że wiele z tych umiejętności nauczanych jest w praktyce poprzez promowanie konkretnego sposobu pracy z uczniami. Rozważmy tu, na przykład, branie udziału. Moglibyśmy zapewnić uczniom ćwiczenia, które wymagają kontaktu ze starszymi członkami ich rodzin lub sąsiadami. Mógłby to być wywiad na jakiś konkretny temat, badanie potrzeb osoby, z którą przeprowadzany jest wywiad, planowanie wsparcia na jakąś małą skalę. Prowadzenie lekcji języka obcego jest tutaj szansą na wykorzystanie wielu pomysłów i szans. Można czytać artykuły, słuchać i rozmawiać z uczniami na temat praktycznie wszystkiego, co wymienione jest na tym slajdzie. Szacunek dla demokracji, znajomość instytucji politycznych i wyborów? Świetna szansa na zaangażowanie uczniów w dyskusję! Znajomość organizacji międzynarodowych, traktatów i deklaracji, kontaktowanie się z ważnymi politykami, tak samo jak znajomość fundamentalnych konceptów politycznych i społecznych są interesującymi tematami do ćwiczenia umiejętności czytania. Pozostałe trzy kwestie ze slajdu mogą być interesującymi pomysłami na projekty grupowe. </a:t>
            </a:r>
          </a:p>
          <a:p>
            <a:endParaRPr lang="pl-PL" dirty="0"/>
          </a:p>
          <a:p>
            <a:r>
              <a:rPr lang="pl-PL" dirty="0"/>
              <a:t>Podsumowując, to także są kompetencje, które są dobrze znane nauczycielom. Są opisane w podstawie programowej. Jednakże sposób, w jaki je przekazujemy, może się różnić w zależności od programu nauczania, którego przestrzegamy w kraju. Musimy pamiętać jednak, że jest to wykonalne. Wszyscy możemy uczyć kilku lub wszystkich elementów edukacji obywatelskiej. Podejmijmy to wyzwanie. Bo jak nie my, to kto? </a:t>
            </a:r>
          </a:p>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10</a:t>
            </a:fld>
            <a:endParaRPr lang="de-DE"/>
          </a:p>
        </p:txBody>
      </p:sp>
    </p:spTree>
    <p:extLst>
      <p:ext uri="{BB962C8B-B14F-4D97-AF65-F5344CB8AC3E}">
        <p14:creationId xmlns:p14="http://schemas.microsoft.com/office/powerpoint/2010/main" val="3094644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Aby podsumować europejski kontekst edukacji obywatelskiej, musimy powiedzieć parę słów o modelach europejskich.</a:t>
            </a:r>
          </a:p>
          <a:p>
            <a:endParaRPr lang="pl-PL" dirty="0"/>
          </a:p>
          <a:p>
            <a:r>
              <a:rPr lang="pl-PL" dirty="0"/>
              <a:t>Wszystkie kraje członkowskie Unii Europejskiej uwzględniły edukację obywatelską w podstawie programowej szkół podstawowych i średnich, ale sposób, w jaki te programy są przekazywane uczniom, znacznie różni się w zależności od kraju. Są trzy główne modele edukacji obywatelskiej, które mogą też występować razem. </a:t>
            </a:r>
          </a:p>
          <a:p>
            <a:endParaRPr lang="pl-PL" dirty="0"/>
          </a:p>
          <a:p>
            <a:r>
              <a:rPr lang="pl-PL" dirty="0"/>
              <a:t>Edukacja Obywatelska może być: 1) nauczana jako oddzielny przedmiot, 2) wprowadzona w różne przedmioty i obszary szkolne, 3) nauczaniem </a:t>
            </a:r>
            <a:r>
              <a:rPr lang="pl-PL" dirty="0" err="1"/>
              <a:t>międzyprzedmiotowym</a:t>
            </a:r>
            <a:r>
              <a:rPr lang="pl-PL" dirty="0"/>
              <a:t>.</a:t>
            </a:r>
          </a:p>
          <a:p>
            <a:endParaRPr lang="pl-PL" dirty="0"/>
          </a:p>
          <a:p>
            <a:r>
              <a:rPr lang="pl-PL" dirty="0"/>
              <a:t>W tej prezentacji podzielimy się z wami kilkoma przykładami praktycznymi tego trzeciego modelu. </a:t>
            </a:r>
          </a:p>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11</a:t>
            </a:fld>
            <a:endParaRPr lang="de-DE"/>
          </a:p>
        </p:txBody>
      </p:sp>
    </p:spTree>
    <p:extLst>
      <p:ext uri="{BB962C8B-B14F-4D97-AF65-F5344CB8AC3E}">
        <p14:creationId xmlns:p14="http://schemas.microsoft.com/office/powerpoint/2010/main" val="1227703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Podzielimy się przykładami edukacji obywatelskiej jako ścieżki </a:t>
            </a:r>
            <a:r>
              <a:rPr lang="pl-PL" dirty="0" err="1"/>
              <a:t>międzyprzedmiotowej</a:t>
            </a:r>
            <a:r>
              <a:rPr lang="pl-PL" dirty="0"/>
              <a:t>. </a:t>
            </a:r>
          </a:p>
          <a:p>
            <a:endParaRPr lang="pl-PL" dirty="0"/>
          </a:p>
          <a:p>
            <a:r>
              <a:rPr lang="pl-PL" dirty="0"/>
              <a:t>Każdy partner powinien zaprezentować jeden przykład ze swojego kontekstu lokalnego. </a:t>
            </a:r>
          </a:p>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12</a:t>
            </a:fld>
            <a:endParaRPr lang="de-DE"/>
          </a:p>
        </p:txBody>
      </p:sp>
    </p:spTree>
    <p:extLst>
      <p:ext uri="{BB962C8B-B14F-4D97-AF65-F5344CB8AC3E}">
        <p14:creationId xmlns:p14="http://schemas.microsoft.com/office/powerpoint/2010/main" val="2201618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Polskim przykładem jest Global </a:t>
            </a:r>
            <a:r>
              <a:rPr lang="pl-PL" dirty="0" err="1"/>
              <a:t>Scholars</a:t>
            </a:r>
            <a:r>
              <a:rPr lang="pl-PL" dirty="0"/>
              <a:t>, program adresowany do uczniów szkół podstawowych. Jest to zestaw zadań przekrojowych skupiających się na rozwijaniu umiejętności i bezpośrednio związanych z takimi celami edukacji obywatelskiej, jak: 1) zdobywanie społecznych, obywatelskich i międzykulturowych kompetencji; 2) prowadzenie efektywnych i konstruktywnych interakcji z innymi; 3) poprawianie umiejętności krytycznego myślenia i rozumienia mediów, szczególnie z wykorzystaniem </a:t>
            </a:r>
            <a:r>
              <a:rPr lang="pl-PL" dirty="0" err="1"/>
              <a:t>internetu</a:t>
            </a:r>
            <a:r>
              <a:rPr lang="pl-PL" dirty="0"/>
              <a:t> i mediów społecznościowych; 4) promowanie dialogu międzykulturowego poprzez uczenie się we współpracy z uczniami z innych kontynentów i krajów; 5) efektywne i konstruktywne kontaktowanie się z innymi; 6) działanie w sposób społecznie odpowiedzialny. Program ten promuje zaangażowanie społeczne i lokalne w życie społeczności.</a:t>
            </a:r>
          </a:p>
          <a:p>
            <a:endParaRPr lang="pl-PL" dirty="0"/>
          </a:p>
          <a:p>
            <a:r>
              <a:rPr lang="pl-PL" dirty="0"/>
              <a:t>Global </a:t>
            </a:r>
            <a:r>
              <a:rPr lang="pl-PL" dirty="0" err="1"/>
              <a:t>Scholars</a:t>
            </a:r>
            <a:r>
              <a:rPr lang="pl-PL" dirty="0"/>
              <a:t> to darmowy, cyfrowy program wymiany prowadzony przez Global </a:t>
            </a:r>
            <a:r>
              <a:rPr lang="pl-PL" dirty="0" err="1"/>
              <a:t>Cities</a:t>
            </a:r>
            <a:r>
              <a:rPr lang="pl-PL" dirty="0"/>
              <a:t> (Bloomberg </a:t>
            </a:r>
            <a:r>
              <a:rPr lang="pl-PL" dirty="0" err="1"/>
              <a:t>Philantropies</a:t>
            </a:r>
            <a:r>
              <a:rPr lang="pl-PL" dirty="0"/>
              <a:t>). Łączy uczniów w wieku od 10 do 13 lat w miastach na całym świecie. Prowadzeni przez swoich nauczycieli, uczniowie biorą udział w programie opartym na projekcie i angażują się zadania w ramach e-klasy z rówieśnikami z zagranicy. </a:t>
            </a:r>
          </a:p>
          <a:p>
            <a:endParaRPr lang="pl-PL" dirty="0"/>
          </a:p>
          <a:p>
            <a:r>
              <a:rPr lang="pl-PL" dirty="0"/>
              <a:t>W latach 2019-2020 program Global </a:t>
            </a:r>
            <a:r>
              <a:rPr lang="pl-PL" dirty="0" err="1"/>
              <a:t>Scholars</a:t>
            </a:r>
            <a:r>
              <a:rPr lang="pl-PL" dirty="0"/>
              <a:t> połączył ponad 17000 uczniów z 53 miast na całym świecie. W Warszawie, w programie udział wzięło 457 uczniów z 17 szkół.</a:t>
            </a:r>
          </a:p>
          <a:p>
            <a:endParaRPr lang="pl-PL" dirty="0"/>
          </a:p>
          <a:p>
            <a:r>
              <a:rPr lang="pl-PL" dirty="0"/>
              <a:t>Warszawa przystąpiła do tego programu kilka lat temu. Na poziomie Warszawy program był koordynowany przez WCIES i Urząd Miasta. Są dwa modele i sposoby organizacji zajęć w ramach tego projektu w warszawskich szkołach. Pierwszym sposobem jest wprowadzanie programu w czasie obowiązkowych lekcji dwujęzycznych. Uczniowie w klasach dwujęzycznych mają dwie dodatkowe lekcje w tygodniu. Lekcje są prowadzone po angielsku przez nauczyciela, który uczy przedmiotów ścisłych na poziomie dwujęzycznym. Drugi model jest dla uczniów, którzy nie chodzą na żadne lekcje dwujęzyczne. Ci uczniowie dołączają do zajęć pozalekcyjnych, często prowadzonych przez dwóch nauczycieli: nauczyciela języka angielskiego i przedmiotów ścisłych.</a:t>
            </a:r>
          </a:p>
          <a:p>
            <a:endParaRPr lang="pl-PL" dirty="0"/>
          </a:p>
          <a:p>
            <a:r>
              <a:rPr lang="pl-PL" dirty="0"/>
              <a:t>Celem podstawy programowej jest osiągnięcie dziewięciu efektów nauczania, które mają przygotować uczniów do korzystania z globalnych kompetencji w swoim dorosłym życiu. Uwzględniają one cztery cele globalne: docenianie różnorodności, zrozumienie kulturowe, wiedza o świecie i zaangażowanie globalne. Kolejne pięć ogólnych efektów nauczania wspiera rozwój w zakresie przedmiotów szkolnych. Te efekty to umiejętność korzystania z mediów, komunikacja w języku obcym, samowystarczalność, zaangażowanie naukowe i krytyczne myślenie.</a:t>
            </a:r>
          </a:p>
          <a:p>
            <a:endParaRPr lang="pl-PL" dirty="0"/>
          </a:p>
          <a:p>
            <a:r>
              <a:rPr lang="pl-PL" dirty="0"/>
              <a:t>Global </a:t>
            </a:r>
            <a:r>
              <a:rPr lang="pl-PL" dirty="0" err="1"/>
              <a:t>Scholars</a:t>
            </a:r>
            <a:r>
              <a:rPr lang="pl-PL" dirty="0"/>
              <a:t> systematycznie identyfikuje efekty nauczania u uczniów. Więcej można o tym przeczytać w raporcie z roku 2019 pod tytułem </a:t>
            </a:r>
            <a:r>
              <a:rPr lang="pl-PL" dirty="0" err="1"/>
              <a:t>Evaluating</a:t>
            </a:r>
            <a:r>
              <a:rPr lang="pl-PL" dirty="0"/>
              <a:t> Global Digital </a:t>
            </a:r>
            <a:r>
              <a:rPr lang="pl-PL" dirty="0" err="1"/>
              <a:t>Education</a:t>
            </a:r>
            <a:r>
              <a:rPr lang="pl-PL" dirty="0"/>
              <a:t>: Student </a:t>
            </a:r>
            <a:r>
              <a:rPr lang="pl-PL" dirty="0" err="1"/>
              <a:t>Outcomes</a:t>
            </a:r>
            <a:r>
              <a:rPr lang="pl-PL" dirty="0"/>
              <a:t> Framework (Ewaluacja globalnej edukacji cyfrowej: model efektów nauczania).</a:t>
            </a:r>
          </a:p>
          <a:p>
            <a:endParaRPr lang="pl-PL" dirty="0"/>
          </a:p>
          <a:p>
            <a:r>
              <a:rPr lang="pl-PL" dirty="0"/>
              <a:t>Każdego roku uczniowie pracują ze specjalnym internetowym zeszytem ćwiczeń aby nabyć kompetencje i umiejętności przydatne w rozwiązywaniu problemów globalnych. Na przykład w roku szkolnym 2019/20 uczniowie analizowali wpływ urbanizacji i proponowali rozwiązania, które mogą poprawić życie ludzi w wielkim mieście, chroniąc jednocześnie środowisko naturalne i bioróżnorodność środowiska. W poprzednim roku, uczestnicy programu Global </a:t>
            </a:r>
            <a:r>
              <a:rPr lang="pl-PL" dirty="0" err="1"/>
              <a:t>Scholars</a:t>
            </a:r>
            <a:r>
              <a:rPr lang="pl-PL" dirty="0"/>
              <a:t> badali lokalne i globalne wpływy konsumpcjonizmu i uczyli się o zrównoważonym rozwoju (w kontekście środowiska). W bieżącym roku szkolnym, uczniowie nabywają wiedzę odnośnie do różnych systemów dostarczania żywności w wielkich miastach i na świecie. Tematy te często są skomplikowane i stanowią wyzwanie, ale jednocześnie są wciągające dla młodych ludzi. Na koniec roku szkolnego uczniowie pracują w ramach projektu Akcja na Rzecz Społeczności, aby podzielić się zdobytą w ciągu roku wiedzą ze społecznością lokalną. Przykładem akcji na rzecz społeczności jest stworzenie prezentacji i </a:t>
            </a:r>
            <a:r>
              <a:rPr lang="pl-PL" dirty="0" err="1"/>
              <a:t>quizzu</a:t>
            </a:r>
            <a:r>
              <a:rPr lang="pl-PL" dirty="0"/>
              <a:t> na platformie </a:t>
            </a:r>
            <a:r>
              <a:rPr lang="pl-PL" dirty="0" err="1"/>
              <a:t>Kahoot</a:t>
            </a:r>
            <a:r>
              <a:rPr lang="pl-PL" dirty="0"/>
              <a:t> dla młodszych uczniów na temat odżywiania. Przeprowadzili ją uczniowie z projektu Global </a:t>
            </a:r>
            <a:r>
              <a:rPr lang="pl-PL" dirty="0" err="1"/>
              <a:t>Scholars</a:t>
            </a:r>
            <a:r>
              <a:rPr lang="pl-PL" dirty="0"/>
              <a:t> ze szkoły podstawowej numer 289 (rok szkolny 2017/18). Następnie podzielili się swoimi doświadczeniami w czasie panelu dyskusyjnego na e-konferencji ze swoimi zagranicznymi rówieśnikami. Innym przykładem może być tutaj ćwiczenie wykonane w 2019 roku. W ramach Akcji na Rzecz Społeczności, uczniowie ze szkoły podstawowej numer 103 zorganizowali sprzątanie terenu wokół jeziora czerniakowskiego, znajdującego się w pobliżu szkoły. Rozdawali także ulotki, które miały zachęcić i zaprosić ich sąsiadów do przyłączenia się do akcji. Jeden z nauczycieli napisał na blogu nauczycielskim Global </a:t>
            </a:r>
            <a:r>
              <a:rPr lang="pl-PL" dirty="0" err="1"/>
              <a:t>Scholars</a:t>
            </a:r>
            <a:r>
              <a:rPr lang="pl-PL" dirty="0"/>
              <a:t>: „Po zakończeniu programu nauczania na ten rok, moi uczniowie z projektu zapytali mnie, czy mogą dołączyć do Młodzieżowego Strajku Klimatycznego 24 maja 2019 roku. Przygotowali banery i przeszli ulicami Warszawy.” W 2019 roku trzech uczniów szkoły podstawowej numer 289 wzięło udział w pikniku z okazji Światowego Dnia Wody organizowanym przez Miejskie Przedsiębiorstwo Wodociągów i Kanalizacji (MPWiK). W czasie tego wydarzenia zauważyli prezydenta Warszawy i pomyśleli, że warto będzie przeprowadzić z nim wywiad na temat wody w mieście. Dodajmy, że uczniowie wzięli udział w pikniku w swoim czasie wolnym, nie w ramach projektu. Udało im się zorganizować takie spotkanie oraz przeprowadzić i nagrać wywiady na temat wody w Warszawie z prezydentem i zastępczynią rzecznika MPWiK.</a:t>
            </a:r>
          </a:p>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13</a:t>
            </a:fld>
            <a:endParaRPr lang="de-DE"/>
          </a:p>
        </p:txBody>
      </p:sp>
    </p:spTree>
    <p:extLst>
      <p:ext uri="{BB962C8B-B14F-4D97-AF65-F5344CB8AC3E}">
        <p14:creationId xmlns:p14="http://schemas.microsoft.com/office/powerpoint/2010/main" val="2968030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Poniżej omówimy przykład do dobrych praktyk z Austrii. </a:t>
            </a:r>
          </a:p>
          <a:p>
            <a:endParaRPr lang="pl-PL" dirty="0"/>
          </a:p>
          <a:p>
            <a:r>
              <a:rPr lang="pl-PL" dirty="0"/>
              <a:t> DETECT- Doskonalenie obywatelstwa cyfrowego </a:t>
            </a:r>
          </a:p>
          <a:p>
            <a:endParaRPr lang="pl-PL" dirty="0"/>
          </a:p>
          <a:p>
            <a:r>
              <a:rPr lang="pl-PL" dirty="0"/>
              <a:t>opis projektu </a:t>
            </a:r>
          </a:p>
          <a:p>
            <a:br>
              <a:rPr lang="pl-PL" dirty="0"/>
            </a:br>
            <a:r>
              <a:rPr lang="pl-PL" dirty="0"/>
              <a:t>Finansowany przez Komisję Europejską, ten projekt ma na celu nauczenie uczniów i nauczycieli, jak wykrywać </a:t>
            </a:r>
            <a:r>
              <a:rPr lang="pl-PL" dirty="0" err="1"/>
              <a:t>fake</a:t>
            </a:r>
            <a:r>
              <a:rPr lang="pl-PL" dirty="0"/>
              <a:t> newsy w </a:t>
            </a:r>
            <a:r>
              <a:rPr lang="pl-PL" dirty="0" err="1"/>
              <a:t>internecie</a:t>
            </a:r>
            <a:r>
              <a:rPr lang="pl-PL" dirty="0"/>
              <a:t>. Czemu jest to takie ważne? Politycy prawicowi we wszystkich krajach członkowskich Unii Europejskiej odnoszą sukcesy polityczne. Zyskują wsparcie, kładąc nacisk na różnicę pomiędzy “dobrymi ludźmi“ i “skorumpowanymi elitami“, co zwykle prowadzi do zbytniego uproszczenia debat politycznych.</a:t>
            </a:r>
          </a:p>
          <a:p>
            <a:r>
              <a:rPr lang="pl-PL" dirty="0"/>
              <a:t>Ponadto prawicowi ekstremiści mają na celu destabilizację demokracji poprzez rozprzestrzenianie </a:t>
            </a:r>
            <a:r>
              <a:rPr lang="pl-PL" dirty="0" err="1"/>
              <a:t>fake</a:t>
            </a:r>
            <a:r>
              <a:rPr lang="pl-PL" dirty="0"/>
              <a:t> newsów i teorii spiskowych. Poprzez obwinianie “innych“ za problemy społeczne, zachęcają do dyskryminacji i wykluczenia mniejszości narodowych i etnicznych, osób LGBTQ+, kobiet i innych marginalizowanych grup. Przy użyciu technologii manipulacyjnej (“</a:t>
            </a:r>
            <a:r>
              <a:rPr lang="pl-PL" dirty="0" err="1"/>
              <a:t>social</a:t>
            </a:r>
            <a:r>
              <a:rPr lang="pl-PL" dirty="0"/>
              <a:t> </a:t>
            </a:r>
            <a:r>
              <a:rPr lang="pl-PL" dirty="0" err="1"/>
              <a:t>bots</a:t>
            </a:r>
            <a:r>
              <a:rPr lang="pl-PL" dirty="0"/>
              <a:t>”) i kampanii dezinformacyjnych, grupy i organizacje radykalne próbują rozprzestrzenić takie narracje w mediach społecznościowych.</a:t>
            </a:r>
          </a:p>
          <a:p>
            <a:endParaRPr lang="pl-PL" dirty="0"/>
          </a:p>
          <a:p>
            <a:r>
              <a:rPr lang="pl-PL" dirty="0"/>
              <a:t>Cele projektu</a:t>
            </a:r>
          </a:p>
          <a:p>
            <a:r>
              <a:rPr lang="pl-PL" dirty="0"/>
              <a:t>Projekt skupia się na wzmacnianiu aktywnego obywatelstwa poprzez zajęcia i ćwiczenia nie tylko w klasie, ale także na mediach społecznościowych. Jest to zalecane jako antidotum, ponieważ młodzi użytkownicy </a:t>
            </a:r>
            <a:r>
              <a:rPr lang="pl-PL" dirty="0" err="1"/>
              <a:t>internetu</a:t>
            </a:r>
            <a:r>
              <a:rPr lang="pl-PL" dirty="0"/>
              <a:t> uzyskują informacje o świecie poprzez platformy takie jak </a:t>
            </a:r>
            <a:r>
              <a:rPr lang="pl-PL" dirty="0" err="1"/>
              <a:t>Youtube</a:t>
            </a:r>
            <a:r>
              <a:rPr lang="pl-PL" dirty="0"/>
              <a:t>, Twitter, Facebook i Instagram, a nie tylko, to co usłyszą od rodziców lub </a:t>
            </a:r>
            <a:r>
              <a:rPr lang="pl-PL" dirty="0" err="1"/>
              <a:t>równieśników</a:t>
            </a:r>
            <a:r>
              <a:rPr lang="pl-PL" dirty="0"/>
              <a:t>. Według badania przeprowadzonego przez Oxford Internet </a:t>
            </a:r>
            <a:r>
              <a:rPr lang="pl-PL" dirty="0" err="1"/>
              <a:t>Institute</a:t>
            </a:r>
            <a:r>
              <a:rPr lang="pl-PL" dirty="0"/>
              <a:t>, 20% wszystkich </a:t>
            </a:r>
            <a:r>
              <a:rPr lang="pl-PL" dirty="0" err="1"/>
              <a:t>tweetów</a:t>
            </a:r>
            <a:r>
              <a:rPr lang="pl-PL" dirty="0"/>
              <a:t> dotyczących polityki to fałszywe informacje. Tylko kilku nauczycieli jest zaznajomionych z narzędziami manipulacji i profesjonalnymi strategiami indoktrynacji, stosowanymi przez grupy i partie polityczne. Z tego właśnie względu głównym celem projektu DETECT jest poprawienie umiejętności krytycznej oceny wśród nauczycieli i uczniów (na przykład umiejętność rozpoznania propagandy skomputeryzowanej”) i wzmocnienie aktywnego obywatelstwa cyfrowego.</a:t>
            </a:r>
          </a:p>
          <a:p>
            <a:endParaRPr lang="pl-PL" dirty="0"/>
          </a:p>
          <a:p>
            <a:r>
              <a:rPr lang="pl-PL" dirty="0"/>
              <a:t>Aby to osiągnąć, konsorcjum - składające się z organizacji z Austrii, Niemiec, Chorwacji i Bułgarii – rozwinęło szkolenie dla nauczycieli. W ramach tego szkolenia uczestnicy zapoznają się z instrumentami i strategiami manipulującymi opiniami i </a:t>
            </a:r>
            <a:r>
              <a:rPr lang="pl-PL" dirty="0" err="1"/>
              <a:t>zachowaniami</a:t>
            </a:r>
            <a:r>
              <a:rPr lang="pl-PL" dirty="0"/>
              <a:t> – algorytmy, boty, </a:t>
            </a:r>
            <a:r>
              <a:rPr lang="pl-PL" dirty="0" err="1"/>
              <a:t>dark</a:t>
            </a:r>
            <a:r>
              <a:rPr lang="pl-PL" dirty="0"/>
              <a:t> posty, kampanie dezinformacyjne. Następnie nauczyciele przeprowadzą zajęcia badawcze z uczniami.</a:t>
            </a:r>
          </a:p>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14</a:t>
            </a:fld>
            <a:endParaRPr lang="de-DE"/>
          </a:p>
        </p:txBody>
      </p:sp>
    </p:spTree>
    <p:extLst>
      <p:ext uri="{BB962C8B-B14F-4D97-AF65-F5344CB8AC3E}">
        <p14:creationId xmlns:p14="http://schemas.microsoft.com/office/powerpoint/2010/main" val="3395776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Lokalne władze samorządowe mają możliwość wprowadzenia nowych przedmiotów w podlegających im szkołach zgodnie z potrzebami społeczności lokalnej. W wyniku badania, które wykazało deficyty w wiedzy demokratycznej pośród młodych Chorwatów, miasto Rijeka postanowiło udzielić im wsparcia i wprowadziło edukację obywatelską jako przedmiot dodatkowy w miejskich szkołach podstawowych. Program ten rozpoczął się w roku szkolnym 2016/17 i jest efektem współpracy międzysekcyjnej między władzami lokalnymi, edukatorami i organizacjami obywatelskimi.</a:t>
            </a:r>
          </a:p>
          <a:p>
            <a:endParaRPr lang="pl-PL" dirty="0"/>
          </a:p>
          <a:p>
            <a:r>
              <a:rPr lang="pl-PL" dirty="0"/>
              <a:t>Jest on dostępny dla uczniów starszych klas szkół podstawowych (w wieku 10-14 lat) i odbywa się przed 1-2 godziny w tygodniu. Dla lepszego działania projektu napisano dwa przewodniki dla uczniów – „Uczeń – obywatel” dla klas 5 i 6, oraz „Student obywatel – doinformowany, aktywny i odpowiedzialny” dla klas 7 i 8. Rijecki model edukacji obywatelskiej przyjął się w innych częściach Chorwacji i jest obecnie używany w 9 miastach i 3 krajach. Począwszy od roku szkolnego 2021/22 miasto Rijeka, we współpracy z Uniwersytetem w Rijece, organizacjami obywatelskimi i edukatorami pracuje nad programem nauczania edukacji obywatelskiej dla szkół średnich, który mają zamiar wprowadzić w życie od roku szkolnego 2022/23.</a:t>
            </a:r>
          </a:p>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15</a:t>
            </a:fld>
            <a:endParaRPr lang="de-DE"/>
          </a:p>
        </p:txBody>
      </p:sp>
    </p:spTree>
    <p:extLst>
      <p:ext uri="{BB962C8B-B14F-4D97-AF65-F5344CB8AC3E}">
        <p14:creationId xmlns:p14="http://schemas.microsoft.com/office/powerpoint/2010/main" val="2828986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Debaty młodych to szkolenie dla uczniów wszystkich rodzajów szkół średnich, które promuje edukacje językowa i polityczną i przyczynia się do kształtowania opinii i osobowości, ponieważ:</a:t>
            </a:r>
          </a:p>
          <a:p>
            <a:r>
              <a:rPr lang="pl-PL" dirty="0"/>
              <a:t>Wzmacniane są umiejętności komunikacji,</a:t>
            </a:r>
          </a:p>
          <a:p>
            <a:r>
              <a:rPr lang="pl-PL" dirty="0"/>
              <a:t>Przekazywana jest pewność siebie w wyrażaniu opinii na głos,</a:t>
            </a:r>
          </a:p>
          <a:p>
            <a:r>
              <a:rPr lang="pl-PL" dirty="0"/>
              <a:t>Kształtowana jest umiejętność osądu politycznego.</a:t>
            </a:r>
          </a:p>
          <a:p>
            <a:endParaRPr lang="pl-PL" dirty="0"/>
          </a:p>
          <a:p>
            <a:r>
              <a:rPr lang="pl-PL" dirty="0"/>
              <a:t>Debaty młodych to konkurs, w którym wszyscy wygrywają. Społeczność Debat stale rośnie od 20 lat. Bierze w nich udział około 200 tysięcy uczniów i 7500 nauczycieli z 1400 szkół w Niemczech oraz uczniowie języka niemieckiego z ponad 30 krajów Europy, Azji oraz Ameryki Północnej i Południowej.</a:t>
            </a:r>
          </a:p>
          <a:p>
            <a:endParaRPr lang="pl-PL" dirty="0"/>
          </a:p>
          <a:p>
            <a:r>
              <a:rPr lang="pl-PL" dirty="0"/>
              <a:t>Każdy może nauczyć się debatowania małymi krokami i na własne tematy. Debaty młodych zachęcają uczniów ze wszystkich rodzajów szkół od 5 klasy do kształtowania umiejętności potrzebnych do zdania egzaminów gimnazjalnych i matury: prowadzenie badań, prezentowanie, umiejętność dyskusji. Nauczyciele otrzymują podstawę programową, ćwiczenia i materiały, z których mogą w dowolny sposób korzystać w czasie zajęć. Program ten jest także skierowany do młodych ludzi, którzy od dawna nie byli w Niemczech. Mogą poprawić swoje umiejętności językowe jednocześnie ucząc się o demokratycznych formach tworzenia opinii. Przygotowanie do debat ma miejsce zwykle w czasie lekcji języka niemieckiego. Konkurs zachęca wszystkich do sprawdzenia swoich nowo nabytych umiejętności w praktyce.</a:t>
            </a:r>
          </a:p>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16</a:t>
            </a:fld>
            <a:endParaRPr lang="de-DE"/>
          </a:p>
        </p:txBody>
      </p:sp>
    </p:spTree>
    <p:extLst>
      <p:ext uri="{BB962C8B-B14F-4D97-AF65-F5344CB8AC3E}">
        <p14:creationId xmlns:p14="http://schemas.microsoft.com/office/powerpoint/2010/main" val="1788771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17</a:t>
            </a:fld>
            <a:endParaRPr lang="de-DE"/>
          </a:p>
        </p:txBody>
      </p:sp>
    </p:spTree>
    <p:extLst>
      <p:ext uri="{BB962C8B-B14F-4D97-AF65-F5344CB8AC3E}">
        <p14:creationId xmlns:p14="http://schemas.microsoft.com/office/powerpoint/2010/main" val="3311481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18</a:t>
            </a:fld>
            <a:endParaRPr lang="de-DE"/>
          </a:p>
        </p:txBody>
      </p:sp>
    </p:spTree>
    <p:extLst>
      <p:ext uri="{BB962C8B-B14F-4D97-AF65-F5344CB8AC3E}">
        <p14:creationId xmlns:p14="http://schemas.microsoft.com/office/powerpoint/2010/main" val="2119891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19</a:t>
            </a:fld>
            <a:endParaRPr lang="de-DE"/>
          </a:p>
        </p:txBody>
      </p:sp>
    </p:spTree>
    <p:extLst>
      <p:ext uri="{BB962C8B-B14F-4D97-AF65-F5344CB8AC3E}">
        <p14:creationId xmlns:p14="http://schemas.microsoft.com/office/powerpoint/2010/main" val="2480523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Na czym będziemy się tu skupiać? Kluczowe pytanie brzmi – czym jest edukacja obywatelska? Wyjaśnimy także jej cele i podzielimy się z wami przykładami najlepszych praktyk z kontekstu lokalnego. Na koniec otrzymacie kilka wskazówek dotyczących literatury i materiałów dostępnych online.</a:t>
            </a:r>
          </a:p>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2</a:t>
            </a:fld>
            <a:endParaRPr lang="de-DE"/>
          </a:p>
        </p:txBody>
      </p:sp>
    </p:spTree>
    <p:extLst>
      <p:ext uri="{BB962C8B-B14F-4D97-AF65-F5344CB8AC3E}">
        <p14:creationId xmlns:p14="http://schemas.microsoft.com/office/powerpoint/2010/main" val="3986274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20</a:t>
            </a:fld>
            <a:endParaRPr lang="de-DE"/>
          </a:p>
        </p:txBody>
      </p:sp>
    </p:spTree>
    <p:extLst>
      <p:ext uri="{BB962C8B-B14F-4D97-AF65-F5344CB8AC3E}">
        <p14:creationId xmlns:p14="http://schemas.microsoft.com/office/powerpoint/2010/main" val="898893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Czym jest edukacja obywatelska? Istnieje wiele definicji tego pojęcia.</a:t>
            </a:r>
          </a:p>
          <a:p>
            <a:endParaRPr lang="pl-PL" dirty="0"/>
          </a:p>
          <a:p>
            <a:r>
              <a:rPr lang="pl-PL" dirty="0"/>
              <a:t>Tutaj używamy definicji zasugerowanej przez </a:t>
            </a:r>
            <a:r>
              <a:rPr lang="pl-PL" dirty="0" err="1"/>
              <a:t>Eurydice</a:t>
            </a:r>
            <a:r>
              <a:rPr lang="pl-PL" dirty="0"/>
              <a:t>, europejską sieć współpracy 40 jednostek narodowych znajdujących się w 37 krajach programu Erasmus+. Ich zadaniem jest wyjaśnienie, jak zorganizowane są systemy edukacyjne w Europie i w jaki sposób działają; analizują i publikują opisy narodowych systemów edukacji. Stosują także badanie porównawcze celem odzwierciedlenia konkretnych tematów, wskaźników i statystyk, artykułów i wiadomości związanych z tą dziedziną edukacji.</a:t>
            </a:r>
          </a:p>
          <a:p>
            <a:endParaRPr lang="pl-PL" dirty="0"/>
          </a:p>
          <a:p>
            <a:r>
              <a:rPr lang="pl-PL" dirty="0"/>
              <a:t>W 2017 roku, </a:t>
            </a:r>
            <a:r>
              <a:rPr lang="pl-PL" dirty="0" err="1"/>
              <a:t>Eurydice</a:t>
            </a:r>
            <a:r>
              <a:rPr lang="pl-PL" dirty="0"/>
              <a:t> opublikowało raport pod tytułem “Edukacja obywatelska w szkołach europejskich“. Opisuje on edukację obywatelską w poniższych sposób: </a:t>
            </a:r>
          </a:p>
          <a:p>
            <a:endParaRPr lang="pl-PL" dirty="0"/>
          </a:p>
          <a:p>
            <a:r>
              <a:rPr lang="pl-PL" dirty="0"/>
              <a:t>Edukacja obywatelska jest rozumiana jako obszar tematyczny , który promowany jest w szkołach celem kształtowania harmonicznej koegzystencji oraz rozwoju jednostki i społeczności, korzystnego dla obu stron. W społeczeństwach demokratycznych, edukacja obywatelska wspiera uczniów w stawaniu się aktywnymi, poinformowanymi i odpowiedzialnymi obywatelami, którzy potrafią i chcą brać odpowiedzialność za siebie i ich społeczności na poziomie lokalnym, regionalnym, narodowym i międzynarodowym. </a:t>
            </a:r>
          </a:p>
          <a:p>
            <a:endParaRPr lang="pl-PL" dirty="0"/>
          </a:p>
          <a:p>
            <a:r>
              <a:rPr lang="pl-PL" dirty="0"/>
              <a:t>Według </a:t>
            </a:r>
            <a:r>
              <a:rPr lang="pl-PL" dirty="0" err="1"/>
              <a:t>Kerry</a:t>
            </a:r>
            <a:r>
              <a:rPr lang="pl-PL" dirty="0"/>
              <a:t> J Kennedy, który analizuje edukację cywilną i obywatelską w Australii i USA, główna rola CCE to wspieranie wartości demokratycznych. W ostatnim czasie to zadanie stało się bardziej skomplikowane, ponieważ istnieje potrzeba nie tylko konsolidowania demokracji, ale także „obrony i opierania się siłom </a:t>
            </a:r>
            <a:r>
              <a:rPr lang="pl-PL" dirty="0" err="1"/>
              <a:t>dekonsolidacyjnym</a:t>
            </a:r>
            <a:r>
              <a:rPr lang="pl-PL" dirty="0"/>
              <a:t>“. Mając świadomość społecznych i ekonomicznych wpływów globalizacji, populizmu, fundamentalizmu i negatywnego używania mediów społecznościowych, musimy dostosować edukację obywatelską do aktualnych wyzwań. Co więcej, musimy pamiętać, że edukacja cywilna i obywatelska jest narzędziem, które może być wykorzystane zarówno w ustroju demokratycznym, jak i w autorytarnym. Z tych właśnie więc powodów powinniśmy mieć świadomość, co robić, a czego nie robić w klasie. </a:t>
            </a:r>
          </a:p>
          <a:p>
            <a:endParaRPr lang="pl-PL" dirty="0"/>
          </a:p>
          <a:p>
            <a:r>
              <a:rPr lang="pl-PL" dirty="0"/>
              <a:t>Jak sprawić, by uczniowie działali w społeczeństwie obywatelskim w pozytywny i produktywny sposób? Jak zaangażować wyobcowanych i zniechęconych nastolatków, którym brak poczucia przynależności? Jak wspierać tych, którzy stoją przed ryzykiem wykluczenia? Jakie są sposoby wyciągnięcia pomocnej dłoni do młodych ludzi żyjących w “bańkach“, którzy zdają się być odcięci od informacji? Podzielimy się tu z wami przykładami dobrych praktyk, aby pokazać, że jest dużo do zrobienia w szkołach. Pokażemy także strategie, według których można w tym temacie działać. </a:t>
            </a:r>
          </a:p>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3</a:t>
            </a:fld>
            <a:endParaRPr lang="de-DE"/>
          </a:p>
        </p:txBody>
      </p:sp>
    </p:spTree>
    <p:extLst>
      <p:ext uri="{BB962C8B-B14F-4D97-AF65-F5344CB8AC3E}">
        <p14:creationId xmlns:p14="http://schemas.microsoft.com/office/powerpoint/2010/main" val="2905588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Zacznijmy od celów edukacji europejskiej.</a:t>
            </a:r>
          </a:p>
          <a:p>
            <a:endParaRPr lang="pl-PL" dirty="0"/>
          </a:p>
          <a:p>
            <a:r>
              <a:rPr lang="pl-PL" dirty="0"/>
              <a:t>Według raportu Edukacja obywatelska w szkołach europejskich (</a:t>
            </a:r>
            <a:r>
              <a:rPr lang="pl-PL" dirty="0" err="1"/>
              <a:t>Eurydice</a:t>
            </a:r>
            <a:r>
              <a:rPr lang="pl-PL" dirty="0"/>
              <a:t>, 2017) istnieją dwa główne cele edukacji obywatelskiej. Pierwszym jest sprawienie, by młodzi ludzie byli w stanie współistnieć i rozwijać się jako członkowie społeczności, do których należą, gdzie mogą dzielić się z innymi wsparciem i wiedzą oraz otrzymywać je od nich. Drugim celem jest danie mocy sprawczej młodym ludziom, aby mogli stać się odpowiedzialnymi obywatelami, którzy są dobrze poinformowani i aktywni oraz nie wahają się brać odpowiedzialności nie tylko za siebie samych, ale także za ich lokalne, regionalne, narodowe i międzynarodowe społeczności. </a:t>
            </a:r>
          </a:p>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4</a:t>
            </a:fld>
            <a:endParaRPr lang="de-DE"/>
          </a:p>
        </p:txBody>
      </p:sp>
    </p:spTree>
    <p:extLst>
      <p:ext uri="{BB962C8B-B14F-4D97-AF65-F5344CB8AC3E}">
        <p14:creationId xmlns:p14="http://schemas.microsoft.com/office/powerpoint/2010/main" val="1187484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W 2016 roku Europejska Agencja Wykonawcza do Spraw Edukacji i Kultury (EACEA) na zlecenie Komisji Europejskiej opublikowała dokument pod tytułem „Promowanie obywatelstwa i powszechnych wartości wolności, tolerancji i niedyskryminacji w edukacji”.</a:t>
            </a:r>
          </a:p>
          <a:p>
            <a:endParaRPr lang="pl-PL" dirty="0"/>
          </a:p>
          <a:p>
            <a:r>
              <a:rPr lang="pl-PL" dirty="0"/>
              <a:t>Autorzy zwracają uwagę na diagnozę klimatu społecznego w Europie. Zauważają, że– tu cytat– „w ostatnich latach, brutalne ataki ekstremistyczne i terrorystyczne przeszły przez Europę i stanowią zagrożenie nie tylko dla bezpieczeństwa jej obywateli, ale także fundamentalnych wartości tych społeczeństw dotyczących wolności, demokracji, równości, szacunku, uszanowania prawa, praw człowieka i godności. Alarmujący rozwój sytuacji stoi w bezpośredniej opozycji do wizji społeczeństwa europejskiego, które charakteryzuje pluralizm, niedyskryminacja, tolerancja, sprawiedliwość, solidarność i równość płci.”</a:t>
            </a:r>
          </a:p>
          <a:p>
            <a:endParaRPr lang="pl-PL" dirty="0"/>
          </a:p>
          <a:p>
            <a:r>
              <a:rPr lang="pl-PL" dirty="0"/>
              <a:t>Ta deklaracja definiuje wspólne cele krajów członkowskich. Pierwszym z tych celów jest upewnienie się, że dzieci i młodzi ludzie uzyskają społeczne, obywatelskie i międzykulturowe kompetencje. Jak to zrobić? Kraje członkowskie są zobowiązane do promowania wartości demokratycznych, fundamentalnych praw, inkluzji społecznej i niedyskryminacji. Innym obszarem zainteresowań jest Internet i media społecznościowe. Młodzi ludzie powinni mieć szansę poprawiania umiejętności krytycznego myślenia i korzystania z mediów ze zrozumieniem, które umożliwiają im wykształcenie odporności na różne formy dyskryminacji i indoktrynacji. Dzieci i młodzi ludzie z rodzin i społeczności w niekorzystnej sytuacji życiowej także odgrywają tu bardzo ważną rolę. Ich indywidualne potrzeby powinny być adresowane w edukacji. Ostatni cel jest związany z promowaniem międzykulturowego dialogu, co powinno być częścią wspólnej pracy wszystkich reprezentantów polityki na szczeblu narodowym, regionalnym i lokalnym. </a:t>
            </a:r>
          </a:p>
          <a:p>
            <a:endParaRPr lang="pl-PL" dirty="0"/>
          </a:p>
          <a:p>
            <a:r>
              <a:rPr lang="pl-PL" dirty="0"/>
              <a:t>Cele wymienione powyżej są dość specyficzne i prawdopodobnie każdy nauczyciel może znaleźć jakieś elementy, na których mógłby skupić się w czasie lekcji i które mógłby rozwinąć z uczniami. </a:t>
            </a:r>
          </a:p>
          <a:p>
            <a:endParaRPr lang="pl-PL" dirty="0"/>
          </a:p>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5</a:t>
            </a:fld>
            <a:endParaRPr lang="de-DE"/>
          </a:p>
        </p:txBody>
      </p:sp>
    </p:spTree>
    <p:extLst>
      <p:ext uri="{BB962C8B-B14F-4D97-AF65-F5344CB8AC3E}">
        <p14:creationId xmlns:p14="http://schemas.microsoft.com/office/powerpoint/2010/main" val="2851122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Jak osiągnąć te cele? Spójrzmy ponownie na Raport </a:t>
            </a:r>
            <a:r>
              <a:rPr lang="pl-PL" dirty="0" err="1"/>
              <a:t>Eurydice</a:t>
            </a:r>
            <a:r>
              <a:rPr lang="pl-PL" dirty="0"/>
              <a:t> – 2017 aby podsumować ten temat. </a:t>
            </a:r>
          </a:p>
          <a:p>
            <a:endParaRPr lang="pl-PL" dirty="0"/>
          </a:p>
          <a:p>
            <a:r>
              <a:rPr lang="pl-PL" dirty="0"/>
              <a:t>Są cztery główne strefy kompetencji związane z umiejętnościami społecznymi, które powinny być przyswojone i rozwinięte w szkole. Pierwsza z nich to efektywne i konstruktywne przeprowadzanie interakcji z innymi (kontaktowanie się). Kolejną jest zdolność do odpowiedzialnego zachowania. Działanie w sposób demokratyczny jest kolejną strefą kompetencji. Ostatnia, krytyczne myślenie, jest także dość skomplikowaną umiejętnością. Aby osiągnąć je wszystkie, uczniowie muszą rozwijać swoją wiedzę, umiejętności, nastawienia i wartości. </a:t>
            </a:r>
          </a:p>
          <a:p>
            <a:r>
              <a:rPr lang="pl-PL" dirty="0"/>
              <a:t>Według Raportu </a:t>
            </a:r>
            <a:r>
              <a:rPr lang="pl-PL" dirty="0" err="1"/>
              <a:t>Eurydice</a:t>
            </a:r>
            <a:r>
              <a:rPr lang="pl-PL" dirty="0"/>
              <a:t> - 2017 istnieje powszechna zgoda, że celami edukacji obywatelskiej powinny być kształtowanie krytycznego myślenia i umiejętności analizy oraz rozwijanie nastawień sprzyjających aktywnemu udziałowi w życiu szkoły i społeczności. </a:t>
            </a:r>
          </a:p>
          <a:p>
            <a:endParaRPr lang="pl-PL" dirty="0"/>
          </a:p>
          <a:p>
            <a:r>
              <a:rPr lang="pl-PL" dirty="0"/>
              <a:t>Te cele zdają się być dość skomplikowane. Co nauczyciele mogą zrobić, aby je osiągnąć? Jakie kompetencje powinniśmy rozwijać w szkołach? Co to znaczy, na przykład, “prowadzić efektywne i konstruktywne interakcje z innymi“? Postaramy się znaleźć odpowiedzi na te pytania. Jest kilka sugestii Rady Europejskiej - przeanalizujemy je teraz.</a:t>
            </a:r>
          </a:p>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6</a:t>
            </a:fld>
            <a:endParaRPr lang="de-DE"/>
          </a:p>
        </p:txBody>
      </p:sp>
    </p:spTree>
    <p:extLst>
      <p:ext uri="{BB962C8B-B14F-4D97-AF65-F5344CB8AC3E}">
        <p14:creationId xmlns:p14="http://schemas.microsoft.com/office/powerpoint/2010/main" val="2596701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Jak już wcześniej wspomnieliśmy, według Raportu </a:t>
            </a:r>
            <a:r>
              <a:rPr lang="pl-PL" dirty="0" err="1"/>
              <a:t>Eurydice</a:t>
            </a:r>
            <a:r>
              <a:rPr lang="pl-PL" dirty="0"/>
              <a:t> pod tytułem </a:t>
            </a:r>
            <a:r>
              <a:rPr lang="pl-PL" i="1" dirty="0"/>
              <a:t>Edukacja obywatelska w szkołach europejskich </a:t>
            </a:r>
            <a:r>
              <a:rPr lang="pl-PL" dirty="0"/>
              <a:t>opublikowanego w 2017 roku, Istnieją cztery główne strefy kompetencji obywatelskich. Zostały one wymienione w poprzednim slajdzie: 1) prowadzenie efektywnych i konstruktywnych interakcji z innymi; 2) myślenie krytyczne; 3) działanie w sposób społecznie odpowiedzialny i 4) zachowanie demokratyczne. </a:t>
            </a:r>
          </a:p>
          <a:p>
            <a:endParaRPr lang="pl-PL" dirty="0"/>
          </a:p>
          <a:p>
            <a:r>
              <a:rPr lang="pl-PL" dirty="0"/>
              <a:t>Każda z tych stref jest skomplikowana i może być opisana na wiele sposobów. Raport </a:t>
            </a:r>
            <a:r>
              <a:rPr lang="pl-PL" dirty="0" err="1"/>
              <a:t>Eurydice</a:t>
            </a:r>
            <a:r>
              <a:rPr lang="pl-PL" dirty="0"/>
              <a:t> sugeruje krótki opis dla każdej z tych stref kompetencji. Kiedy uświadomimy sobie, jakie konkretnie kompetencje obywatelskie musimy rozwijać i wspierać, będziemy w stanie zaplanować zajęcia dla uczniów . Może to brzmieć bardzo skomplikowanie, ale tak naprawdę, gdyby zastanowić się nad tym głębiej, możemy zauważyć, że o większość z tych stref zadbano już w szkole. Przeprowadzamy różne ćwiczenia, może nawet nie zawsze mając świadomość ich wagi i wpływu praktycznego. </a:t>
            </a:r>
          </a:p>
          <a:p>
            <a:endParaRPr lang="pl-PL" dirty="0"/>
          </a:p>
          <a:p>
            <a:r>
              <a:rPr lang="pl-PL" dirty="0"/>
              <a:t>Przeanalizujmy pierwszą strefę kompetencji, którą jest „efektywna i konstruktywna interakcja“. Ta konkretna kompetencja wygląda znajomo dla nauczycieli przedmiotowych, psychologów szkolnych i doradców. Wszyscy możemy się zgodzić, że chcielibyśmy, aby nasi uczniowie przyswoili w czasie swojego procesu edukacji pewność siebie, odpowiedzialność, autonomię, szacunek dla innych opinii i wierzeń, umiejętność współpracy i rozwiązywania konfliktów, zdolność empatii, samoświadomość, umiejętność komunikacji i słuchania, świadomość emocjonalną, elastyczność i umiejętności międzykulturowe. </a:t>
            </a:r>
          </a:p>
          <a:p>
            <a:endParaRPr lang="pl-PL" dirty="0"/>
          </a:p>
          <a:p>
            <a:r>
              <a:rPr lang="pl-PL" dirty="0"/>
              <a:t>Jesteśmy pewni, że te konkretne kompetencje nie są dla was nowe. Prawdopodobnie adresujecie niektóre z nich w czasie lekcji w sposób mniej lub bardziej celowy. </a:t>
            </a:r>
          </a:p>
          <a:p>
            <a:r>
              <a:rPr lang="pl-PL" dirty="0"/>
              <a:t>Te cele są prawdopodobnie uwzględnione w podstawie programowej różnych przedmiotów, nie tylko edukacji obywatelskiej (wiedza o społeczeństwie). Wszyscy możemy ich uczyć. Nie wiemy jak? To skomplikowane i wymagające? Moglibyśmy powiedzieć, że tylko niektórzy z nas, nauczycieli, są do tego odpowiednio przeszkoleni. Psychologowie, szkolni doradcy i trenerzy grup byliby bardziej efektywni niż nauczyciele przedmiotowi? Być może. Ale uczniowie spędzają z nami w klasie dużo czasu. Uczą się razem ze swoimi rówieśnikami oraz przyswajają wiedzę i nowe umiejętności każdego dnia. Nauczyciel przedmiotowy tworzy środowisko edukacyjne, daje uczniom konkretne zadania i sugeruje formy pracy, które wpływają nie tylko na naukę tego przedmiotu, ale także przyswajanie kompetencji obywatelskich, które wymienione są na tym slajdzie i kilku kolejnych. </a:t>
            </a:r>
          </a:p>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7</a:t>
            </a:fld>
            <a:endParaRPr lang="de-DE"/>
          </a:p>
        </p:txBody>
      </p:sp>
    </p:spTree>
    <p:extLst>
      <p:ext uri="{BB962C8B-B14F-4D97-AF65-F5344CB8AC3E}">
        <p14:creationId xmlns:p14="http://schemas.microsoft.com/office/powerpoint/2010/main" val="3492165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Skupmy się teraz na umiejętności krytycznego myślenia. To także jest skomplikowana kompetencja obywatelska. Składa się ona z poniższych specyficznych kompetencji: dostrzeganie wielu perspektyw, umiejętność analizy i logicznego myślenia, interpretacja danych, zdobywanie wiedzy i umiejętność korzystania ze źródeł, edukacja medialna, kreatywność, umiejętność osądzania / posiadanie opinii, rozumienie świata, zadawanie pytań. </a:t>
            </a:r>
          </a:p>
          <a:p>
            <a:endParaRPr lang="pl-PL" dirty="0"/>
          </a:p>
          <a:p>
            <a:r>
              <a:rPr lang="pl-PL" dirty="0"/>
              <a:t>Edukacja medialna (umiejętność krytycznego korzystania z mediów) oraz umiejętność krytycznego myślenia stały się w ostatnim czasie dość gorącym tematem. Jednym z głównych powodów jest tutaj świat wirtualny, w którym wszyscy istniejemy. Wszyscy musimy nauczyć się, jak oceniać źródła informacji, czytać teksty w sposób krytyczny, porównywać i kontrastować, odróżniać fakty od opinii i interpretować dane. Jest równie ważną kwestią nauczenie się patrzenia na rzeczywistość z różnych perspektyw, bycia zdolnym do postawienia się w czyimś miejscu. Te kompetencje są ważne w życiu zarówno wirtualnym, jak i w prawdziwym życiu. Są także niezbędne dla przyszłego życia zawodowego, dobrostanu i wpływu naszych uczniów na życie społeczeństwa w przyszłości. </a:t>
            </a:r>
          </a:p>
          <a:p>
            <a:endParaRPr lang="pl-PL" dirty="0"/>
          </a:p>
          <a:p>
            <a:r>
              <a:rPr lang="pl-PL" dirty="0"/>
              <a:t>Prawdopodobnie niektórzy z nas nigdy nie mieli żadnego profesjonalnego szkolenia na temat umiejętności krytycznego myślenia i nie czujemy się przygotowani do podjęcia takich tematów w klasie. Zatem czemu by nie skorzystać z profesjonalnego wsparcia i szkoleń? Jest kilka lokalnych organizacji non profit i centrów szkoleń nauczycieli, które zapewniają takie szkolenia dla nauczycieli i uczniów. Przykładem tego może być WCIES (jeden z partnerów projektu Erasmus+ CLIO) i Stowarzyszenie Demagog w Polsce. </a:t>
            </a:r>
          </a:p>
          <a:p>
            <a:endParaRPr lang="pl-PL" dirty="0"/>
          </a:p>
        </p:txBody>
      </p:sp>
      <p:sp>
        <p:nvSpPr>
          <p:cNvPr id="4" name="Symbol zastępczy numeru slajdu 3"/>
          <p:cNvSpPr>
            <a:spLocks noGrp="1"/>
          </p:cNvSpPr>
          <p:nvPr>
            <p:ph type="sldNum" sz="quarter" idx="5"/>
          </p:nvPr>
        </p:nvSpPr>
        <p:spPr/>
        <p:txBody>
          <a:bodyPr/>
          <a:lstStyle/>
          <a:p>
            <a:fld id="{FCBC9B78-5997-4B6F-A3E6-866FE8FC5311}" type="slidenum">
              <a:rPr lang="de-DE" smtClean="0"/>
              <a:t>8</a:t>
            </a:fld>
            <a:endParaRPr lang="de-DE"/>
          </a:p>
        </p:txBody>
      </p:sp>
    </p:spTree>
    <p:extLst>
      <p:ext uri="{BB962C8B-B14F-4D97-AF65-F5344CB8AC3E}">
        <p14:creationId xmlns:p14="http://schemas.microsoft.com/office/powerpoint/2010/main" val="2650742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Przyjrzyjmy się konkretnym kompetencjom z działu “działanie w sposób społecznie odpowiedzialny“. Wszyscy prawdopodobnie przyznamy bez wahania, że są to wartości i rzeczy, których uczymy naszych uczniów. </a:t>
            </a:r>
          </a:p>
          <a:p>
            <a:endParaRPr lang="pl-PL" dirty="0"/>
          </a:p>
          <a:p>
            <a:r>
              <a:rPr lang="pl-PL" dirty="0"/>
              <a:t>Tutaj ponownie, są to rzeczy które napotykamy na co dzień w szkole i w naszym bezpośrednim otoczeniu. Czasem stanowią one wyzwanie nie tylko dla naszych uczniów, ale także dla nas samych. Zatem skoro napotykamy je tak często i widzimy, jak są ważne dla pojedynczych uczniów i obywateli, spróbujmy zająć się nimi w czasie lekcji. Dajmy przykład swoim zachowaniem, bądźmy otwarci na inność, dyskutujmy, szanujmy zasady i uczmy uczniów szanowania ich, okazujmy szacunek i uczmy jak to robić, uczmy ich szanować dziedzictwo kulturowe i środowisko, w którym żyjemy. Jest wiele sposobów na wprowadzenie i kształtowanie tych umiejętności obywatelskich w czasie lekcji ze wszystkich przedmiotów: języka ojczystego, języka obcego, nauk ścisłych, matematyki i tak dalej. Mamy do tego wiele okazji. </a:t>
            </a:r>
          </a:p>
        </p:txBody>
      </p:sp>
      <p:sp>
        <p:nvSpPr>
          <p:cNvPr id="4" name="Symbol zastępczy numeru slajdu 3"/>
          <p:cNvSpPr>
            <a:spLocks noGrp="1"/>
          </p:cNvSpPr>
          <p:nvPr>
            <p:ph type="sldNum" sz="quarter" idx="5"/>
          </p:nvPr>
        </p:nvSpPr>
        <p:spPr/>
        <p:txBody>
          <a:bodyPr/>
          <a:lstStyle/>
          <a:p>
            <a:fld id="{FCBC9B78-5997-4B6F-A3E6-866FE8FC5311}" type="slidenum">
              <a:rPr lang="de-DE" smtClean="0"/>
              <a:t>9</a:t>
            </a:fld>
            <a:endParaRPr lang="de-DE"/>
          </a:p>
        </p:txBody>
      </p:sp>
    </p:spTree>
    <p:extLst>
      <p:ext uri="{BB962C8B-B14F-4D97-AF65-F5344CB8AC3E}">
        <p14:creationId xmlns:p14="http://schemas.microsoft.com/office/powerpoint/2010/main" val="2034492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p>
            <a:fld id="{EFE71E98-A417-4ECC-ACEB-C0490C20DB04}" type="slidenum">
              <a:rPr lang="en-US" smtClean="0"/>
              <a:t>‹#›</a:t>
            </a:fld>
            <a:endParaRPr lang="en-US" dirty="0"/>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117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A5DE-E5C6-4DB9-AD28-8F1EAC6F551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363E08E-9B2D-4740-9AC6-D5E1CFB95FC6}"/>
              </a:ext>
            </a:extLst>
          </p:cNvPr>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E4E3736-E8AA-4F58-9D3A-27050B287F9D}"/>
              </a:ext>
            </a:extLst>
          </p:cNvPr>
          <p:cNvSpPr>
            <a:spLocks noGrp="1"/>
          </p:cNvSpPr>
          <p:nvPr>
            <p:ph type="dt" sz="half" idx="10"/>
          </p:nvPr>
        </p:nvSpPr>
        <p:spPr>
          <a:xfrm>
            <a:off x="5732125" y="6133934"/>
            <a:ext cx="2673295" cy="365125"/>
          </a:xfrm>
          <a:prstGeom prst="rect">
            <a:avLst/>
          </a:prstGeom>
        </p:spPr>
        <p:txBody>
          <a:bodyPr/>
          <a:lstStyle/>
          <a:p>
            <a:fld id="{875C5F6B-F899-474F-B3F5-236DD4220A73}" type="datetime1">
              <a:rPr lang="en-US" smtClean="0"/>
              <a:t>5/5/2022</a:t>
            </a:fld>
            <a:endParaRPr lang="en-US"/>
          </a:p>
        </p:txBody>
      </p:sp>
      <p:sp>
        <p:nvSpPr>
          <p:cNvPr id="5" name="Footer Placeholder 4">
            <a:extLst>
              <a:ext uri="{FF2B5EF4-FFF2-40B4-BE49-F238E27FC236}">
                <a16:creationId xmlns:a16="http://schemas.microsoft.com/office/drawing/2014/main" id="{1DE95E84-15BC-478B-9DAB-15025867BB9C}"/>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E9D98F-E0A8-4254-A957-7F17811D017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46256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E70F5-2276-4F91-9FC2-8DA4B528814A}"/>
              </a:ext>
            </a:extLst>
          </p:cNvPr>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21856C5-C2FD-45E4-A631-AC06B5495BEA}"/>
              </a:ext>
            </a:extLst>
          </p:cNvPr>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E336EA-B6DD-4115-9C67-79A24C866ED4}"/>
              </a:ext>
            </a:extLst>
          </p:cNvPr>
          <p:cNvSpPr>
            <a:spLocks noGrp="1"/>
          </p:cNvSpPr>
          <p:nvPr>
            <p:ph type="dt" sz="half" idx="10"/>
          </p:nvPr>
        </p:nvSpPr>
        <p:spPr>
          <a:xfrm>
            <a:off x="5732125" y="6133934"/>
            <a:ext cx="2673295" cy="365125"/>
          </a:xfrm>
          <a:prstGeom prst="rect">
            <a:avLst/>
          </a:prstGeom>
        </p:spPr>
        <p:txBody>
          <a:bodyPr/>
          <a:lstStyle/>
          <a:p>
            <a:fld id="{B54F2EFC-2893-4EC0-BCEF-6FD21B24FCA7}" type="datetime1">
              <a:rPr lang="en-US" smtClean="0"/>
              <a:t>5/5/2022</a:t>
            </a:fld>
            <a:endParaRPr lang="en-US"/>
          </a:p>
        </p:txBody>
      </p:sp>
      <p:sp>
        <p:nvSpPr>
          <p:cNvPr id="5" name="Footer Placeholder 4">
            <a:extLst>
              <a:ext uri="{FF2B5EF4-FFF2-40B4-BE49-F238E27FC236}">
                <a16:creationId xmlns:a16="http://schemas.microsoft.com/office/drawing/2014/main" id="{C2EA668B-1DAB-449C-9BA4-7B1572A22BAC}"/>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C6567E-119D-4C98-93FF-73A332803A13}"/>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850413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693946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00447-3778-4AB7-ACB3-7C2313FE9A47}"/>
              </a:ext>
            </a:extLst>
          </p:cNvPr>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9B910C9-BA3C-4D31-9C62-2C2408591FF2}"/>
              </a:ext>
            </a:extLst>
          </p:cNvPr>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742E8A-6B69-406B-A3DF-0A1B76832E0A}"/>
              </a:ext>
            </a:extLst>
          </p:cNvPr>
          <p:cNvSpPr>
            <a:spLocks noGrp="1"/>
          </p:cNvSpPr>
          <p:nvPr>
            <p:ph type="dt" sz="half" idx="10"/>
          </p:nvPr>
        </p:nvSpPr>
        <p:spPr>
          <a:xfrm>
            <a:off x="5732125" y="6133934"/>
            <a:ext cx="2673295" cy="365125"/>
          </a:xfrm>
          <a:prstGeom prst="rect">
            <a:avLst/>
          </a:prstGeom>
        </p:spPr>
        <p:txBody>
          <a:bodyPr/>
          <a:lstStyle/>
          <a:p>
            <a:fld id="{0AFA615B-B440-437C-86D0-07671CB90CEA}" type="datetime1">
              <a:rPr lang="en-US" smtClean="0"/>
              <a:t>5/5/2022</a:t>
            </a:fld>
            <a:endParaRPr lang="en-US"/>
          </a:p>
        </p:txBody>
      </p:sp>
      <p:sp>
        <p:nvSpPr>
          <p:cNvPr id="5" name="Footer Placeholder 4">
            <a:extLst>
              <a:ext uri="{FF2B5EF4-FFF2-40B4-BE49-F238E27FC236}">
                <a16:creationId xmlns:a16="http://schemas.microsoft.com/office/drawing/2014/main" id="{64D665CF-4461-4BB8-8F3A-ED1CB1084CA2}"/>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898B27-5EF3-49F4-B3CE-F3CF419AE06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934742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F3BA-5AD5-4F15-97B2-E4652D1D4E15}"/>
              </a:ext>
            </a:extLst>
          </p:cNvPr>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EA997B8-1FD3-40E6-A486-256EB41DB70A}"/>
              </a:ext>
            </a:extLst>
          </p:cNvPr>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83F4D8-AA9A-4AF7-86EA-E4D797B98CE9}"/>
              </a:ext>
            </a:extLst>
          </p:cNvPr>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A08823E-BC08-4810-9BFF-35D2EA2AE729}"/>
              </a:ext>
            </a:extLst>
          </p:cNvPr>
          <p:cNvSpPr>
            <a:spLocks noGrp="1"/>
          </p:cNvSpPr>
          <p:nvPr>
            <p:ph type="dt" sz="half" idx="10"/>
          </p:nvPr>
        </p:nvSpPr>
        <p:spPr>
          <a:xfrm>
            <a:off x="5732125" y="6133934"/>
            <a:ext cx="2673295" cy="365125"/>
          </a:xfrm>
          <a:prstGeom prst="rect">
            <a:avLst/>
          </a:prstGeom>
        </p:spPr>
        <p:txBody>
          <a:bodyPr/>
          <a:lstStyle/>
          <a:p>
            <a:fld id="{9A4717E3-6A7D-413A-B85E-271413F3322C}" type="datetime1">
              <a:rPr lang="en-US" smtClean="0"/>
              <a:t>5/5/2022</a:t>
            </a:fld>
            <a:endParaRPr lang="en-US"/>
          </a:p>
        </p:txBody>
      </p:sp>
      <p:sp>
        <p:nvSpPr>
          <p:cNvPr id="6" name="Footer Placeholder 5">
            <a:extLst>
              <a:ext uri="{FF2B5EF4-FFF2-40B4-BE49-F238E27FC236}">
                <a16:creationId xmlns:a16="http://schemas.microsoft.com/office/drawing/2014/main" id="{2FDD2BFB-BB2C-4C4A-A6E1-DD223C2BE02F}"/>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5D369B2-12F8-4583-8A7F-523C9A3EF09B}"/>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950369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717F-84B9-44BA-8DD6-680394AB193E}"/>
              </a:ext>
            </a:extLst>
          </p:cNvPr>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A1217D6-7448-4625-964F-5D82F65F11F7}"/>
              </a:ext>
            </a:extLst>
          </p:cNvPr>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53A534C-0B54-4327-99C0-4F0019FD21F6}"/>
              </a:ext>
            </a:extLst>
          </p:cNvPr>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89D4A63-0795-4B74-8C11-5FE7944118C7}"/>
              </a:ext>
            </a:extLst>
          </p:cNvPr>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23D16F3-F747-441B-9854-27225954DEC4}"/>
              </a:ext>
            </a:extLst>
          </p:cNvPr>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E8168E2-6B97-486E-B0E4-4E7F5CDBB5B1}"/>
              </a:ext>
            </a:extLst>
          </p:cNvPr>
          <p:cNvSpPr>
            <a:spLocks noGrp="1"/>
          </p:cNvSpPr>
          <p:nvPr>
            <p:ph type="dt" sz="half" idx="10"/>
          </p:nvPr>
        </p:nvSpPr>
        <p:spPr>
          <a:xfrm>
            <a:off x="5732125" y="6133934"/>
            <a:ext cx="2673295" cy="365125"/>
          </a:xfrm>
          <a:prstGeom prst="rect">
            <a:avLst/>
          </a:prstGeom>
        </p:spPr>
        <p:txBody>
          <a:bodyPr/>
          <a:lstStyle/>
          <a:p>
            <a:fld id="{6D3D693C-EB93-4524-854C-A8E6F813EC23}" type="datetime1">
              <a:rPr lang="en-US" smtClean="0"/>
              <a:t>5/5/2022</a:t>
            </a:fld>
            <a:endParaRPr lang="en-US"/>
          </a:p>
        </p:txBody>
      </p:sp>
      <p:sp>
        <p:nvSpPr>
          <p:cNvPr id="8" name="Footer Placeholder 7">
            <a:extLst>
              <a:ext uri="{FF2B5EF4-FFF2-40B4-BE49-F238E27FC236}">
                <a16:creationId xmlns:a16="http://schemas.microsoft.com/office/drawing/2014/main" id="{D05D3E2B-2F4E-4347-A8E9-27EB7D0359B3}"/>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1FC4F5-6876-414E-9E30-84706A3F528C}"/>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11" name="Straight Connector 10">
            <a:extLst>
              <a:ext uri="{FF2B5EF4-FFF2-40B4-BE49-F238E27FC236}">
                <a16:creationId xmlns:a16="http://schemas.microsoft.com/office/drawing/2014/main" id="{A70D2F04-5474-46B9-B838-858CDF4AB2D2}"/>
              </a:ext>
            </a:extLst>
          </p:cNvPr>
          <p:cNvCxnSpPr>
            <a:cxnSpLocks/>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DEE893-BE45-47F3-BCF0-02424B3503CC}"/>
              </a:ext>
            </a:extLst>
          </p:cNvPr>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FB5178A-4501-4B56-8BF1-D083D7B021CE}"/>
              </a:ext>
            </a:extLst>
          </p:cNvPr>
          <p:cNvCxnSpPr>
            <a:cxnSpLocks/>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506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2109C6-041C-42BA-B507-8EA298046ED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BF877-20DD-40F4-AEA8-E1B6D5350D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DC874-15B5-4338-B7D1-8E393AB4C16E}"/>
              </a:ext>
            </a:extLst>
          </p:cNvPr>
          <p:cNvSpPr>
            <a:spLocks noGrp="1"/>
          </p:cNvSpPr>
          <p:nvPr>
            <p:ph type="dt" sz="half" idx="10"/>
          </p:nvPr>
        </p:nvSpPr>
        <p:spPr>
          <a:xfrm>
            <a:off x="5732125" y="6133934"/>
            <a:ext cx="2673295" cy="365125"/>
          </a:xfrm>
          <a:prstGeom prst="rect">
            <a:avLst/>
          </a:prstGeom>
        </p:spPr>
        <p:txBody>
          <a:bodyPr/>
          <a:lstStyle/>
          <a:p>
            <a:fld id="{EB5E61D0-8578-48CF-AEB0-5D5900F332D5}" type="datetime1">
              <a:rPr lang="en-US" smtClean="0"/>
              <a:t>5/5/2022</a:t>
            </a:fld>
            <a:endParaRPr lang="en-US"/>
          </a:p>
        </p:txBody>
      </p:sp>
      <p:sp>
        <p:nvSpPr>
          <p:cNvPr id="4" name="Footer Placeholder 3">
            <a:extLst>
              <a:ext uri="{FF2B5EF4-FFF2-40B4-BE49-F238E27FC236}">
                <a16:creationId xmlns:a16="http://schemas.microsoft.com/office/drawing/2014/main" id="{7E66BAE3-24C5-483F-9141-D860A265E78D}"/>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9AEEB4-66F8-4008-B616-804FB9D91CF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04628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6C975-8FFB-4A4B-9213-774EE3901DE9}"/>
              </a:ext>
            </a:extLst>
          </p:cNvPr>
          <p:cNvSpPr>
            <a:spLocks noGrp="1"/>
          </p:cNvSpPr>
          <p:nvPr>
            <p:ph type="dt" sz="half" idx="10"/>
          </p:nvPr>
        </p:nvSpPr>
        <p:spPr>
          <a:xfrm>
            <a:off x="5732125" y="6133934"/>
            <a:ext cx="2673295" cy="365125"/>
          </a:xfrm>
          <a:prstGeom prst="rect">
            <a:avLst/>
          </a:prstGeom>
        </p:spPr>
        <p:txBody>
          <a:bodyPr/>
          <a:lstStyle/>
          <a:p>
            <a:fld id="{5FDA94C4-F574-411F-AA61-1B804426883D}" type="datetime1">
              <a:rPr lang="en-US" smtClean="0"/>
              <a:t>5/5/2022</a:t>
            </a:fld>
            <a:endParaRPr lang="en-US"/>
          </a:p>
        </p:txBody>
      </p:sp>
      <p:sp>
        <p:nvSpPr>
          <p:cNvPr id="3" name="Footer Placeholder 2">
            <a:extLst>
              <a:ext uri="{FF2B5EF4-FFF2-40B4-BE49-F238E27FC236}">
                <a16:creationId xmlns:a16="http://schemas.microsoft.com/office/drawing/2014/main" id="{4FBA744F-475D-4105-8E4A-025815549539}"/>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F3FA64C-7966-4D6F-88D7-4B89F2A1DF2C}"/>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72623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ED5F-AB94-4DCF-8971-B8B2B55AF653}"/>
              </a:ext>
            </a:extLst>
          </p:cNvPr>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41EE4CB-68CF-4BF3-A891-8277AFD13D88}"/>
              </a:ext>
            </a:extLst>
          </p:cNvPr>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5292E72-B66D-40EE-B182-5585382A6DC9}"/>
              </a:ext>
            </a:extLst>
          </p:cNvPr>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73B694-B050-45F3-AE6F-A86A129F1C64}"/>
              </a:ext>
            </a:extLst>
          </p:cNvPr>
          <p:cNvSpPr>
            <a:spLocks noGrp="1"/>
          </p:cNvSpPr>
          <p:nvPr>
            <p:ph type="dt" sz="half" idx="10"/>
          </p:nvPr>
        </p:nvSpPr>
        <p:spPr>
          <a:xfrm>
            <a:off x="5732125" y="6133934"/>
            <a:ext cx="2673295" cy="365125"/>
          </a:xfrm>
          <a:prstGeom prst="rect">
            <a:avLst/>
          </a:prstGeom>
        </p:spPr>
        <p:txBody>
          <a:bodyPr/>
          <a:lstStyle/>
          <a:p>
            <a:fld id="{680C1365-514D-4EB7-B78D-FE686657C8F3}" type="datetime1">
              <a:rPr lang="en-US" smtClean="0"/>
              <a:t>5/5/2022</a:t>
            </a:fld>
            <a:endParaRPr lang="en-US"/>
          </a:p>
        </p:txBody>
      </p:sp>
      <p:sp>
        <p:nvSpPr>
          <p:cNvPr id="6" name="Footer Placeholder 5">
            <a:extLst>
              <a:ext uri="{FF2B5EF4-FFF2-40B4-BE49-F238E27FC236}">
                <a16:creationId xmlns:a16="http://schemas.microsoft.com/office/drawing/2014/main" id="{7E8AE423-9CA5-46B3-96B1-7586AD02080D}"/>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4B973D-F1F7-47BC-996D-6100B7C89520}"/>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490163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9949-4A1F-4DA9-9B75-A6180F954B8D}"/>
              </a:ext>
            </a:extLst>
          </p:cNvPr>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79A8D794-C670-4569-93D9-0FF8B35AA7AE}"/>
              </a:ext>
            </a:extLst>
          </p:cNvPr>
          <p:cNvSpPr>
            <a:spLocks noGrp="1"/>
          </p:cNvSpPr>
          <p:nvPr>
            <p:ph type="pic" idx="1"/>
          </p:nvPr>
        </p:nvSpPr>
        <p:spPr>
          <a:xfrm>
            <a:off x="5334001" y="762000"/>
            <a:ext cx="5333999" cy="5334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2486F6-AE67-4B34-B8E2-0B7576DC2E3A}"/>
              </a:ext>
            </a:extLst>
          </p:cNvPr>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198B11C-BB63-49A6-B488-29D4FBF8E107}"/>
              </a:ext>
            </a:extLst>
          </p:cNvPr>
          <p:cNvSpPr>
            <a:spLocks noGrp="1"/>
          </p:cNvSpPr>
          <p:nvPr>
            <p:ph type="dt" sz="half" idx="10"/>
          </p:nvPr>
        </p:nvSpPr>
        <p:spPr>
          <a:xfrm>
            <a:off x="5732125" y="6133934"/>
            <a:ext cx="2673295" cy="365125"/>
          </a:xfrm>
          <a:prstGeom prst="rect">
            <a:avLst/>
          </a:prstGeom>
        </p:spPr>
        <p:txBody>
          <a:bodyPr/>
          <a:lstStyle/>
          <a:p>
            <a:fld id="{DE8EB54C-ECE5-4C0F-8F1B-78B6B77BD90B}" type="datetime1">
              <a:rPr lang="en-US" smtClean="0"/>
              <a:t>5/5/2022</a:t>
            </a:fld>
            <a:endParaRPr lang="en-US"/>
          </a:p>
        </p:txBody>
      </p:sp>
      <p:sp>
        <p:nvSpPr>
          <p:cNvPr id="6" name="Footer Placeholder 5">
            <a:extLst>
              <a:ext uri="{FF2B5EF4-FFF2-40B4-BE49-F238E27FC236}">
                <a16:creationId xmlns:a16="http://schemas.microsoft.com/office/drawing/2014/main" id="{324B9166-6D36-4F0A-9ADD-33D49A0C3A57}"/>
              </a:ext>
            </a:extLst>
          </p:cNvPr>
          <p:cNvSpPr>
            <a:spLocks noGrp="1"/>
          </p:cNvSpPr>
          <p:nvPr>
            <p:ph type="ftr" sz="quarter" idx="11"/>
          </p:nvPr>
        </p:nvSpPr>
        <p:spPr>
          <a:xfrm>
            <a:off x="1429566" y="5933502"/>
            <a:ext cx="3086155" cy="718781"/>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B22B8F-7760-41B3-9053-DD90255B9EE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1221601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152A-7FE0-4708-B7C1-DBEC8F133766}"/>
              </a:ext>
            </a:extLst>
          </p:cNvPr>
          <p:cNvSpPr>
            <a:spLocks noGrp="1"/>
          </p:cNvSpPr>
          <p:nvPr>
            <p:ph type="title"/>
          </p:nvPr>
        </p:nvSpPr>
        <p:spPr>
          <a:xfrm>
            <a:off x="1429566" y="496336"/>
            <a:ext cx="9238434" cy="861383"/>
          </a:xfrm>
          <a:prstGeom prst="rect">
            <a:avLst/>
          </a:prstGeom>
        </p:spPr>
        <p:txBody>
          <a:bodyPr vert="horz" lIns="91440" tIns="45720" rIns="91440" bIns="45720" rtlCol="0" anchor="b">
            <a:noAutofit/>
          </a:bodyPr>
          <a:lstStyle/>
          <a:p>
            <a:r>
              <a:rPr lang="en-US" dirty="0"/>
              <a:t>Webinar: </a:t>
            </a:r>
            <a:r>
              <a:rPr lang="en-US" dirty="0" err="1"/>
              <a:t>Titel</a:t>
            </a:r>
            <a:endParaRPr lang="en-US" dirty="0"/>
          </a:p>
        </p:txBody>
      </p:sp>
      <p:sp>
        <p:nvSpPr>
          <p:cNvPr id="3" name="Text Placeholder 2">
            <a:extLst>
              <a:ext uri="{FF2B5EF4-FFF2-40B4-BE49-F238E27FC236}">
                <a16:creationId xmlns:a16="http://schemas.microsoft.com/office/drawing/2014/main" id="{B911AB53-BAF9-439D-9451-47193CF2FF8E}"/>
              </a:ext>
            </a:extLst>
          </p:cNvPr>
          <p:cNvSpPr>
            <a:spLocks noGrp="1"/>
          </p:cNvSpPr>
          <p:nvPr>
            <p:ph type="body" idx="1"/>
          </p:nvPr>
        </p:nvSpPr>
        <p:spPr>
          <a:xfrm>
            <a:off x="1429566" y="1543575"/>
            <a:ext cx="9238434" cy="4389928"/>
          </a:xfrm>
          <a:prstGeom prst="rect">
            <a:avLst/>
          </a:prstGeom>
        </p:spPr>
        <p:txBody>
          <a:bodyPr vert="horz" lIns="91440" tIns="45720" rIns="91440" bIns="45720" rtlCol="0">
            <a:normAutofit/>
          </a:bodyPr>
          <a:lstStyle/>
          <a:p>
            <a:pPr marL="342900" lvl="0" indent="-342900" algn="just">
              <a:lnSpc>
                <a:spcPct val="150000"/>
              </a:lnSpc>
              <a:spcAft>
                <a:spcPts val="800"/>
              </a:spcAft>
              <a:buFont typeface="Symbol" panose="05050102010706020507" pitchFamily="18" charset="2"/>
              <a:buBlip>
                <a:blip r:embed="rId14"/>
              </a:buBlip>
            </a:pPr>
            <a:r>
              <a:rPr lang="de-DE" sz="1800" dirty="0">
                <a:effectLst/>
                <a:latin typeface="Calibri" panose="020F0502020204030204" pitchFamily="34" charset="0"/>
                <a:ea typeface="Times New Roman" panose="02020603050405020304" pitchFamily="18" charset="0"/>
                <a:cs typeface="Times New Roman" panose="02020603050405020304" pitchFamily="18" charset="0"/>
              </a:rPr>
              <a:t>Clio</a:t>
            </a:r>
          </a:p>
          <a:p>
            <a:pPr marL="617220" lvl="1" indent="-342900" algn="just">
              <a:lnSpc>
                <a:spcPct val="150000"/>
              </a:lnSpc>
              <a:spcAft>
                <a:spcPts val="800"/>
              </a:spcAft>
              <a:buFont typeface="Symbol" panose="05050102010706020507" pitchFamily="18" charset="2"/>
              <a:buBlip>
                <a:blip r:embed="rId14"/>
              </a:buBlip>
            </a:pPr>
            <a:endParaRPr lang="de-DE"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Blip>
                <a:blip r:embed="rId14"/>
              </a:buBlip>
            </a:pPr>
            <a:endParaRPr lang="de-DE"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4777EDB2-8F31-42FA-B253-62D241466385}"/>
              </a:ext>
            </a:extLst>
          </p:cNvPr>
          <p:cNvSpPr>
            <a:spLocks noGrp="1"/>
          </p:cNvSpPr>
          <p:nvPr>
            <p:ph type="sldNum" sz="quarter" idx="4"/>
          </p:nvPr>
        </p:nvSpPr>
        <p:spPr>
          <a:xfrm>
            <a:off x="11274924" y="62224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FE71E98-A417-4ECC-ACEB-C0490C20DB04}" type="slidenum">
              <a:rPr lang="en-US" smtClean="0"/>
              <a:pPr/>
              <a:t>‹#›</a:t>
            </a:fld>
            <a:endParaRPr lang="en-US"/>
          </a:p>
        </p:txBody>
      </p:sp>
      <p:pic>
        <p:nvPicPr>
          <p:cNvPr id="8" name="Grafik 7"/>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200000">
            <a:off x="-2369659" y="2979800"/>
            <a:ext cx="5759450" cy="147955"/>
          </a:xfrm>
          <a:prstGeom prst="rect">
            <a:avLst/>
          </a:prstGeom>
        </p:spPr>
      </p:pic>
      <p:pic>
        <p:nvPicPr>
          <p:cNvPr id="9" name="Grafik 8"/>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5400000">
            <a:off x="8867484" y="2979799"/>
            <a:ext cx="5759450" cy="147955"/>
          </a:xfrm>
          <a:prstGeom prst="rect">
            <a:avLst/>
          </a:prstGeom>
        </p:spPr>
      </p:pic>
      <p:pic>
        <p:nvPicPr>
          <p:cNvPr id="15" name="Grafik 14"/>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8610253" y="6156692"/>
            <a:ext cx="2057747" cy="441941"/>
          </a:xfrm>
          <a:prstGeom prst="rect">
            <a:avLst/>
          </a:prstGeom>
        </p:spPr>
      </p:pic>
      <p:pic>
        <p:nvPicPr>
          <p:cNvPr id="16" name="Grafik 15"/>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429566" y="6031684"/>
            <a:ext cx="852240" cy="626654"/>
          </a:xfrm>
          <a:prstGeom prst="rect">
            <a:avLst/>
          </a:prstGeom>
        </p:spPr>
      </p:pic>
      <p:grpSp>
        <p:nvGrpSpPr>
          <p:cNvPr id="17" name="Gruppieren 16"/>
          <p:cNvGrpSpPr/>
          <p:nvPr userDrawn="1"/>
        </p:nvGrpSpPr>
        <p:grpSpPr>
          <a:xfrm>
            <a:off x="2478250" y="6157325"/>
            <a:ext cx="4716341" cy="441308"/>
            <a:chOff x="0" y="0"/>
            <a:chExt cx="4544882" cy="467360"/>
          </a:xfrm>
        </p:grpSpPr>
        <p:sp>
          <p:nvSpPr>
            <p:cNvPr id="18" name="Textfeld 27"/>
            <p:cNvSpPr txBox="1"/>
            <p:nvPr userDrawn="1"/>
          </p:nvSpPr>
          <p:spPr>
            <a:xfrm>
              <a:off x="0" y="0"/>
              <a:ext cx="739588" cy="46736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spcAft>
                  <a:spcPts val="800"/>
                </a:spcAft>
              </a:pPr>
              <a:r>
                <a:rPr lang="en-US" sz="2200" b="1">
                  <a:effectLst/>
                  <a:latin typeface="Calibri" panose="020F0502020204030204" pitchFamily="34" charset="0"/>
                  <a:ea typeface="Calibri" panose="020F0502020204030204" pitchFamily="34" charset="0"/>
                  <a:cs typeface="Calibri" panose="020F0502020204030204" pitchFamily="34" charset="0"/>
                </a:rPr>
                <a:t>CLIO</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feld 28"/>
            <p:cNvSpPr txBox="1"/>
            <p:nvPr userDrawn="1"/>
          </p:nvSpPr>
          <p:spPr>
            <a:xfrm>
              <a:off x="632012" y="85165"/>
              <a:ext cx="3912870" cy="311785"/>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Challenging Hostile Views and Fostering Civic Competences</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8097806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dt="0"/>
  <p:txStyles>
    <p:titleStyle>
      <a:lvl1pPr algn="ctr" defTabSz="914400" rtl="0" eaLnBrk="1" latinLnBrk="0" hangingPunct="1">
        <a:lnSpc>
          <a:spcPct val="120000"/>
        </a:lnSpc>
        <a:spcBef>
          <a:spcPct val="0"/>
        </a:spcBef>
        <a:buNone/>
        <a:defRPr sz="3200" b="1" kern="1200" cap="all" spc="600" baseline="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30000"/>
        </a:lnSpc>
        <a:spcBef>
          <a:spcPts val="1000"/>
        </a:spcBef>
        <a:buSzPct val="85000"/>
        <a:buFont typeface="Arial" panose="020B0604020202020204" pitchFamily="34" charset="0"/>
        <a:buNone/>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xml"/><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jpeg"/><Relationship Id="rId4" Type="http://schemas.openxmlformats.org/officeDocument/2006/relationships/notesSlide" Target="../notesSlides/notesSlide1.xml"/><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s://en.unesco.org/themes/gced" TargetMode="External"/><Relationship Id="rId3" Type="http://schemas.openxmlformats.org/officeDocument/2006/relationships/hyperlink" Target="https://www.springer.com/gp/book/9789811363856" TargetMode="External"/><Relationship Id="rId7" Type="http://schemas.openxmlformats.org/officeDocument/2006/relationships/hyperlink" Target="https://www.teachingcitizenship.org.uk/about-citizenship"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leeds.ac.uk/bei/Education-line/browse/subject/citizenship_education.html" TargetMode="External"/><Relationship Id="rId5" Type="http://schemas.openxmlformats.org/officeDocument/2006/relationships/hyperlink" Target="https://www.youngcitizens.org/introduction" TargetMode="External"/><Relationship Id="rId4" Type="http://schemas.openxmlformats.org/officeDocument/2006/relationships/hyperlink" Target="https://www.springer.com/gp/book/9789462091726"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1437179" y="3043781"/>
            <a:ext cx="8970286" cy="679269"/>
          </a:xfrm>
          <a:prstGeom prst="rect">
            <a:avLst/>
          </a:prstGeom>
          <a:solidFill>
            <a:schemeClr val="bg1"/>
          </a:solidFill>
          <a:ln>
            <a:solidFill>
              <a:schemeClr val="tx1"/>
            </a:solidFill>
          </a:ln>
          <a:effectLst/>
        </p:spPr>
        <p:txBody>
          <a:bodyPr wrap="square" rtlCol="0">
            <a:spAutoFit/>
          </a:bodyPr>
          <a:lstStyle/>
          <a:p>
            <a:endParaRPr lang="de-DE" dirty="0"/>
          </a:p>
        </p:txBody>
      </p:sp>
      <p:sp>
        <p:nvSpPr>
          <p:cNvPr id="2" name="Titel 1"/>
          <p:cNvSpPr>
            <a:spLocks noGrp="1"/>
          </p:cNvSpPr>
          <p:nvPr>
            <p:ph type="ctrTitle"/>
          </p:nvPr>
        </p:nvSpPr>
        <p:spPr>
          <a:xfrm>
            <a:off x="2031519" y="581891"/>
            <a:ext cx="7921739" cy="3225339"/>
          </a:xfrm>
        </p:spPr>
        <p:txBody>
          <a:bodyPr anchor="ctr"/>
          <a:lstStyle/>
          <a:p>
            <a:pPr lvl="0" algn="ctr">
              <a:lnSpc>
                <a:spcPct val="130000"/>
              </a:lnSpc>
              <a:spcBef>
                <a:spcPts val="1000"/>
              </a:spcBef>
              <a:buSzPct val="85000"/>
            </a:pPr>
            <a:r>
              <a:rPr lang="de-DE" sz="4800" u="sng" dirty="0"/>
              <a:t>Webinar 2</a:t>
            </a:r>
            <a:br>
              <a:rPr lang="de-DE" sz="4800" dirty="0"/>
            </a:br>
            <a:r>
              <a:rPr lang="pl-PL" b="0" cap="none" spc="0" dirty="0">
                <a:solidFill>
                  <a:prstClr val="black"/>
                </a:solidFill>
                <a:ea typeface="+mn-ea"/>
              </a:rPr>
              <a:t>Edukacja obywatelska jako zadanie </a:t>
            </a:r>
            <a:r>
              <a:rPr lang="pl-PL" b="0" cap="none" spc="0" dirty="0" err="1">
                <a:solidFill>
                  <a:prstClr val="black"/>
                </a:solidFill>
                <a:ea typeface="+mn-ea"/>
              </a:rPr>
              <a:t>międzyprzedmiotowe</a:t>
            </a:r>
            <a:br>
              <a:rPr lang="en-US" sz="1800" b="0" i="1" cap="none" spc="0" dirty="0">
                <a:solidFill>
                  <a:prstClr val="black"/>
                </a:solidFill>
                <a:latin typeface="Trade Gothic Next Light"/>
                <a:ea typeface="+mn-ea"/>
                <a:cs typeface="+mn-cs"/>
              </a:rPr>
            </a:br>
            <a:endParaRPr lang="de-DE" sz="4800" dirty="0"/>
          </a:p>
        </p:txBody>
      </p:sp>
      <p:pic>
        <p:nvPicPr>
          <p:cNvPr id="5" name="Grafik 4">
            <a:extLst>
              <a:ext uri="{FF2B5EF4-FFF2-40B4-BE49-F238E27FC236}">
                <a16:creationId xmlns:a16="http://schemas.microsoft.com/office/drawing/2014/main" id="{BDC46113-88E0-4945-A1A9-723B1DF838A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80838" y="3224209"/>
            <a:ext cx="2762643" cy="396000"/>
          </a:xfrm>
          <a:prstGeom prst="rect">
            <a:avLst/>
          </a:prstGeom>
        </p:spPr>
      </p:pic>
      <p:pic>
        <p:nvPicPr>
          <p:cNvPr id="6" name="Grafik 5" descr="Ein Bild, das Text, rot, Gerät, Schild enthält.&#10;&#10;Automatisch generierte Beschreibung">
            <a:extLst>
              <a:ext uri="{FF2B5EF4-FFF2-40B4-BE49-F238E27FC236}">
                <a16:creationId xmlns:a16="http://schemas.microsoft.com/office/drawing/2014/main" id="{6751ED4C-9DFB-4820-A042-FB2ED49369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5351" y="3213357"/>
            <a:ext cx="1178459" cy="396000"/>
          </a:xfrm>
          <a:prstGeom prst="rect">
            <a:avLst/>
          </a:prstGeom>
        </p:spPr>
      </p:pic>
      <p:pic>
        <p:nvPicPr>
          <p:cNvPr id="7" name="Grafik 6">
            <a:extLst>
              <a:ext uri="{FF2B5EF4-FFF2-40B4-BE49-F238E27FC236}">
                <a16:creationId xmlns:a16="http://schemas.microsoft.com/office/drawing/2014/main" id="{97A3104A-5525-427E-8A19-DA62DA9B896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24322" y="3213357"/>
            <a:ext cx="396000" cy="396000"/>
          </a:xfrm>
          <a:prstGeom prst="rect">
            <a:avLst/>
          </a:prstGeom>
        </p:spPr>
      </p:pic>
      <p:pic>
        <p:nvPicPr>
          <p:cNvPr id="8" name="Grafik 7">
            <a:extLst>
              <a:ext uri="{FF2B5EF4-FFF2-40B4-BE49-F238E27FC236}">
                <a16:creationId xmlns:a16="http://schemas.microsoft.com/office/drawing/2014/main" id="{870E5D45-92A1-4B8E-8CE7-7185235E9BC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91313" y="3185415"/>
            <a:ext cx="396000" cy="396000"/>
          </a:xfrm>
          <a:prstGeom prst="rect">
            <a:avLst/>
          </a:prstGeom>
        </p:spPr>
      </p:pic>
      <p:pic>
        <p:nvPicPr>
          <p:cNvPr id="9" name="Grafik 8">
            <a:extLst>
              <a:ext uri="{FF2B5EF4-FFF2-40B4-BE49-F238E27FC236}">
                <a16:creationId xmlns:a16="http://schemas.microsoft.com/office/drawing/2014/main" id="{DC84A240-06C1-45AB-8770-67AFECFA185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800348" y="3213357"/>
            <a:ext cx="381305" cy="396000"/>
          </a:xfrm>
          <a:prstGeom prst="rect">
            <a:avLst/>
          </a:prstGeom>
        </p:spPr>
      </p:pic>
      <p:pic>
        <p:nvPicPr>
          <p:cNvPr id="10" name="Grafik 9">
            <a:extLst>
              <a:ext uri="{FF2B5EF4-FFF2-40B4-BE49-F238E27FC236}">
                <a16:creationId xmlns:a16="http://schemas.microsoft.com/office/drawing/2014/main" id="{72656132-DC56-4C85-B898-F6E763168F0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302042" y="3185415"/>
            <a:ext cx="2114239" cy="396000"/>
          </a:xfrm>
          <a:prstGeom prst="rect">
            <a:avLst/>
          </a:prstGeom>
        </p:spPr>
      </p:pic>
      <p:sp>
        <p:nvSpPr>
          <p:cNvPr id="12" name="Rechteck 11"/>
          <p:cNvSpPr/>
          <p:nvPr/>
        </p:nvSpPr>
        <p:spPr>
          <a:xfrm>
            <a:off x="1361783" y="3738876"/>
            <a:ext cx="8970285" cy="461665"/>
          </a:xfrm>
          <a:prstGeom prst="rect">
            <a:avLst/>
          </a:prstGeom>
        </p:spPr>
        <p:txBody>
          <a:bodyPr wrap="square">
            <a:spAutoFit/>
          </a:bodyPr>
          <a:lstStyle/>
          <a:p>
            <a:r>
              <a:rPr lang="pl-PL"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Ten projekt został sfinansowany ze środków Komisji Europejskiej.</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pl-PL"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Niniejsza publikacja przedstawia wyłącznie poglądy jej autorów.</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pl-PL"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Komisja Europejska nie bierze odpowiedzialności za sposób wykorzystania tych treści. Numer projektu:</a:t>
            </a:r>
            <a:r>
              <a:rPr lang="de-DE" sz="12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2019-1-DE02-KA202-006185</a:t>
            </a:r>
            <a:endParaRPr lang="de-DE" sz="1200" dirty="0"/>
          </a:p>
        </p:txBody>
      </p:sp>
      <p:pic>
        <p:nvPicPr>
          <p:cNvPr id="13" name="Grafik 12"/>
          <p:cNvPicPr/>
          <p:nvPr/>
        </p:nvPicPr>
        <p:blipFill>
          <a:blip r:embed="rId11">
            <a:extLst>
              <a:ext uri="{28A0092B-C50C-407E-A947-70E740481C1C}">
                <a14:useLocalDpi xmlns:a14="http://schemas.microsoft.com/office/drawing/2010/main" val="0"/>
              </a:ext>
            </a:extLst>
          </a:blip>
          <a:srcRect/>
          <a:stretch>
            <a:fillRect/>
          </a:stretch>
        </p:blipFill>
        <p:spPr bwMode="auto">
          <a:xfrm>
            <a:off x="1480838" y="5205421"/>
            <a:ext cx="1800225" cy="632460"/>
          </a:xfrm>
          <a:prstGeom prst="rect">
            <a:avLst/>
          </a:prstGeom>
          <a:noFill/>
          <a:ln>
            <a:noFill/>
          </a:ln>
        </p:spPr>
      </p:pic>
      <p:sp>
        <p:nvSpPr>
          <p:cNvPr id="14" name="Rechteck 13"/>
          <p:cNvSpPr/>
          <p:nvPr/>
        </p:nvSpPr>
        <p:spPr>
          <a:xfrm>
            <a:off x="3251336" y="5205421"/>
            <a:ext cx="3137977" cy="610936"/>
          </a:xfrm>
          <a:prstGeom prst="rect">
            <a:avLst/>
          </a:prstGeom>
        </p:spPr>
        <p:txBody>
          <a:bodyPr wrap="square">
            <a:spAutoFit/>
          </a:bodyPr>
          <a:lstStyle/>
          <a:p>
            <a:pPr>
              <a:lnSpc>
                <a:spcPct val="107000"/>
              </a:lnSpc>
              <a:spcAft>
                <a:spcPts val="800"/>
              </a:spcAft>
            </a:pPr>
            <a:r>
              <a:rPr lang="pl-PL" sz="1050" dirty="0">
                <a:latin typeface="Calibri" panose="020F0502020204030204" pitchFamily="34" charset="0"/>
                <a:ea typeface="Calibri" panose="020F0502020204030204" pitchFamily="34" charset="0"/>
                <a:cs typeface="Times New Roman" panose="02020603050405020304" pitchFamily="18" charset="0"/>
              </a:rPr>
              <a:t>This document by </a:t>
            </a:r>
            <a:r>
              <a:rPr lang="en-GB" sz="1050" dirty="0">
                <a:latin typeface="Calibri" panose="020F0502020204030204" pitchFamily="34" charset="0"/>
                <a:ea typeface="Calibri" panose="020F0502020204030204" pitchFamily="34" charset="0"/>
                <a:cs typeface="Times New Roman" panose="02020603050405020304" pitchFamily="18" charset="0"/>
              </a:rPr>
              <a:t>Clio</a:t>
            </a:r>
            <a:r>
              <a:rPr lang="pl-PL" sz="1050" dirty="0">
                <a:latin typeface="Calibri" panose="020F0502020204030204" pitchFamily="34" charset="0"/>
                <a:ea typeface="Calibri" panose="020F0502020204030204" pitchFamily="34" charset="0"/>
                <a:cs typeface="Times New Roman" panose="02020603050405020304" pitchFamily="18" charset="0"/>
              </a:rPr>
              <a:t> is licensed under CC BY-SA 4.0. </a:t>
            </a:r>
            <a:br>
              <a:rPr lang="pl-PL" sz="1050" dirty="0">
                <a:latin typeface="Calibri" panose="020F0502020204030204" pitchFamily="34" charset="0"/>
                <a:ea typeface="Calibri" panose="020F0502020204030204" pitchFamily="34" charset="0"/>
                <a:cs typeface="Times New Roman" panose="02020603050405020304" pitchFamily="18" charset="0"/>
              </a:rPr>
            </a:br>
            <a:r>
              <a:rPr lang="pl-PL" sz="1050" dirty="0">
                <a:latin typeface="Calibri" panose="020F0502020204030204" pitchFamily="34" charset="0"/>
                <a:ea typeface="Calibri" panose="020F0502020204030204" pitchFamily="34" charset="0"/>
                <a:cs typeface="Times New Roman" panose="02020603050405020304" pitchFamily="18" charset="0"/>
              </a:rPr>
              <a:t>To view a copy of this license, visit</a:t>
            </a:r>
            <a:br>
              <a:rPr lang="pl-PL" sz="1050" dirty="0">
                <a:latin typeface="Calibri" panose="020F0502020204030204" pitchFamily="34" charset="0"/>
                <a:ea typeface="Calibri" panose="020F0502020204030204" pitchFamily="34" charset="0"/>
                <a:cs typeface="Times New Roman" panose="02020603050405020304" pitchFamily="18" charset="0"/>
              </a:rPr>
            </a:br>
            <a:r>
              <a:rPr lang="pl-PL" sz="1050" dirty="0">
                <a:latin typeface="Calibri" panose="020F0502020204030204" pitchFamily="34" charset="0"/>
                <a:ea typeface="Calibri" panose="020F0502020204030204" pitchFamily="34" charset="0"/>
                <a:cs typeface="Times New Roman" panose="02020603050405020304" pitchFamily="18" charset="0"/>
              </a:rPr>
              <a:t>https://creativecommons.org/licenses/by-sa/4.0</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w2s1">
            <a:hlinkClick r:id="" action="ppaction://media"/>
            <a:extLst>
              <a:ext uri="{FF2B5EF4-FFF2-40B4-BE49-F238E27FC236}">
                <a16:creationId xmlns:a16="http://schemas.microsoft.com/office/drawing/2014/main" id="{A806C737-7F8E-DE44-0E69-44CA70ABA26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76038" y="277091"/>
            <a:ext cx="609600" cy="609600"/>
          </a:xfrm>
          <a:prstGeom prst="rect">
            <a:avLst/>
          </a:prstGeom>
        </p:spPr>
      </p:pic>
    </p:spTree>
    <p:extLst>
      <p:ext uri="{BB962C8B-B14F-4D97-AF65-F5344CB8AC3E}">
        <p14:creationId xmlns:p14="http://schemas.microsoft.com/office/powerpoint/2010/main" val="40317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Działanie w sposób demokratyczny</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a:xfrm>
            <a:off x="1429566" y="2286000"/>
            <a:ext cx="4422594" cy="3810000"/>
          </a:xfrm>
        </p:spPr>
        <p:txBody>
          <a:bodyPr/>
          <a:lstStyle/>
          <a:p>
            <a:pPr marL="285750" indent="-285750">
              <a:buFont typeface="Arial" panose="020B0604020202020204" pitchFamily="34" charset="0"/>
              <a:buChar char="•"/>
            </a:pPr>
            <a:r>
              <a:rPr lang="pl-PL" dirty="0"/>
              <a:t>szacunek dla demokracji</a:t>
            </a:r>
          </a:p>
          <a:p>
            <a:pPr marL="285750" indent="-285750">
              <a:buFont typeface="Arial" panose="020B0604020202020204" pitchFamily="34" charset="0"/>
              <a:buChar char="•"/>
            </a:pPr>
            <a:r>
              <a:rPr lang="pl-PL" dirty="0"/>
              <a:t>znajomość instytucji politycznych</a:t>
            </a:r>
          </a:p>
          <a:p>
            <a:pPr marL="285750" indent="-285750">
              <a:buFont typeface="Arial" panose="020B0604020202020204" pitchFamily="34" charset="0"/>
              <a:buChar char="•"/>
            </a:pPr>
            <a:r>
              <a:rPr lang="pl-PL" dirty="0"/>
              <a:t>znajomość procesów politycznych (na przykład wyborów)</a:t>
            </a:r>
          </a:p>
          <a:p>
            <a:pPr marL="285750" indent="-285750">
              <a:buFont typeface="Arial" panose="020B0604020202020204" pitchFamily="34" charset="0"/>
              <a:buChar char="•"/>
            </a:pPr>
            <a:r>
              <a:rPr lang="pl-PL" dirty="0"/>
              <a:t>znajomość organizacji międzynarodowych, traktatów i deklaracji</a:t>
            </a:r>
          </a:p>
          <a:p>
            <a:pPr marL="285750" indent="-285750">
              <a:buFont typeface="Arial" panose="020B0604020202020204" pitchFamily="34" charset="0"/>
              <a:buChar char="•"/>
            </a:pPr>
            <a:r>
              <a:rPr lang="pl-PL" dirty="0"/>
              <a:t>wchodzenie w interakcje z reprezentantami politycznymi </a:t>
            </a:r>
          </a:p>
          <a:p>
            <a:endParaRPr lang="de-DE" dirty="0"/>
          </a:p>
        </p:txBody>
      </p:sp>
      <p:sp>
        <p:nvSpPr>
          <p:cNvPr id="4" name="Inhaltsplatzhalter 2">
            <a:extLst>
              <a:ext uri="{FF2B5EF4-FFF2-40B4-BE49-F238E27FC236}">
                <a16:creationId xmlns:a16="http://schemas.microsoft.com/office/drawing/2014/main" id="{B8169656-70FF-DD86-18C9-96D966B94DF0}"/>
              </a:ext>
            </a:extLst>
          </p:cNvPr>
          <p:cNvSpPr txBox="1">
            <a:spLocks/>
          </p:cNvSpPr>
          <p:nvPr/>
        </p:nvSpPr>
        <p:spPr>
          <a:xfrm>
            <a:off x="6096000" y="2286000"/>
            <a:ext cx="4422594" cy="3810000"/>
          </a:xfrm>
          <a:prstGeom prst="rect">
            <a:avLst/>
          </a:prstGeom>
        </p:spPr>
        <p:txBody>
          <a:bodyPr vert="horz" lIns="91440" tIns="45720" rIns="91440" bIns="45720" rtlCol="0">
            <a:normAutofit/>
          </a:bodyPr>
          <a:lstStyle>
            <a:lvl1pPr marL="0" indent="0" algn="l" defTabSz="914400" rtl="0" eaLnBrk="1" latinLnBrk="0" hangingPunct="1">
              <a:lnSpc>
                <a:spcPct val="130000"/>
              </a:lnSpc>
              <a:spcBef>
                <a:spcPts val="1000"/>
              </a:spcBef>
              <a:buSzPct val="85000"/>
              <a:buFont typeface="Arial" panose="020B0604020202020204" pitchFamily="34" charset="0"/>
              <a:buNone/>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pl-PL" dirty="0"/>
              <a:t>znajomość fundamentalnych koncepcji politycznych i społecznych</a:t>
            </a:r>
          </a:p>
          <a:p>
            <a:pPr marL="285750" indent="-285750">
              <a:buFont typeface="Arial" panose="020B0604020202020204" pitchFamily="34" charset="0"/>
              <a:buChar char="•"/>
            </a:pPr>
            <a:r>
              <a:rPr lang="pl-PL" dirty="0"/>
              <a:t>poszanowanie zasad</a:t>
            </a:r>
          </a:p>
          <a:p>
            <a:pPr marL="285750" indent="-285750">
              <a:buFont typeface="Arial" panose="020B0604020202020204" pitchFamily="34" charset="0"/>
              <a:buChar char="•"/>
            </a:pPr>
            <a:r>
              <a:rPr lang="pl-PL" dirty="0"/>
              <a:t>uczestniczenie / zaangażowanie</a:t>
            </a:r>
          </a:p>
          <a:p>
            <a:pPr marL="285750" indent="-285750">
              <a:buFont typeface="Arial" panose="020B0604020202020204" pitchFamily="34" charset="0"/>
              <a:buChar char="•"/>
            </a:pPr>
            <a:r>
              <a:rPr lang="pl-PL" dirty="0"/>
              <a:t>wiedza o lub udział w społeczeństwie obywatelskim</a:t>
            </a:r>
            <a:endParaRPr lang="de-DE" dirty="0"/>
          </a:p>
        </p:txBody>
      </p:sp>
      <p:pic>
        <p:nvPicPr>
          <p:cNvPr id="5" name="w1s10">
            <a:hlinkClick r:id="" action="ppaction://media"/>
            <a:extLst>
              <a:ext uri="{FF2B5EF4-FFF2-40B4-BE49-F238E27FC236}">
                <a16:creationId xmlns:a16="http://schemas.microsoft.com/office/drawing/2014/main" id="{CC2E8973-D830-BB03-1604-C43C386DC4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9566" y="740645"/>
            <a:ext cx="609600" cy="609600"/>
          </a:xfrm>
          <a:prstGeom prst="rect">
            <a:avLst/>
          </a:prstGeom>
        </p:spPr>
      </p:pic>
    </p:spTree>
    <p:extLst>
      <p:ext uri="{BB962C8B-B14F-4D97-AF65-F5344CB8AC3E}">
        <p14:creationId xmlns:p14="http://schemas.microsoft.com/office/powerpoint/2010/main" val="362012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8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Europejskie modele edukacji obywatelskiej</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p:txBody>
          <a:bodyPr/>
          <a:lstStyle/>
          <a:p>
            <a:pPr marL="285750" indent="-285750">
              <a:buFont typeface="Arial" panose="020B0604020202020204" pitchFamily="34" charset="0"/>
              <a:buChar char="•"/>
            </a:pPr>
            <a:r>
              <a:rPr lang="pl-PL" dirty="0"/>
              <a:t>nauczana jako oddzielny przedmiot</a:t>
            </a:r>
          </a:p>
          <a:p>
            <a:pPr marL="285750" indent="-285750">
              <a:buFont typeface="Arial" panose="020B0604020202020204" pitchFamily="34" charset="0"/>
              <a:buChar char="•"/>
            </a:pPr>
            <a:r>
              <a:rPr lang="pl-PL" dirty="0"/>
              <a:t>wprowadzona w różne przedmioty i obszary szkolne</a:t>
            </a:r>
          </a:p>
          <a:p>
            <a:pPr marL="285750" indent="-285750">
              <a:buFont typeface="Arial" panose="020B0604020202020204" pitchFamily="34" charset="0"/>
              <a:buChar char="•"/>
            </a:pPr>
            <a:r>
              <a:rPr lang="pl-PL" dirty="0"/>
              <a:t>nauczanie </a:t>
            </a:r>
            <a:r>
              <a:rPr lang="pl-PL" dirty="0" err="1"/>
              <a:t>międzyprzedmiotowe</a:t>
            </a:r>
            <a:endParaRPr lang="pl-PL" dirty="0"/>
          </a:p>
          <a:p>
            <a:endParaRPr lang="de-DE" dirty="0"/>
          </a:p>
        </p:txBody>
      </p:sp>
      <p:pic>
        <p:nvPicPr>
          <p:cNvPr id="4" name="w1e11">
            <a:hlinkClick r:id="" action="ppaction://media"/>
            <a:extLst>
              <a:ext uri="{FF2B5EF4-FFF2-40B4-BE49-F238E27FC236}">
                <a16:creationId xmlns:a16="http://schemas.microsoft.com/office/drawing/2014/main" id="{C452F180-82D9-3327-C4F4-667834F5AF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9566" y="740645"/>
            <a:ext cx="609600" cy="609600"/>
          </a:xfrm>
          <a:prstGeom prst="rect">
            <a:avLst/>
          </a:prstGeom>
        </p:spPr>
      </p:pic>
    </p:spTree>
    <p:extLst>
      <p:ext uri="{BB962C8B-B14F-4D97-AF65-F5344CB8AC3E}">
        <p14:creationId xmlns:p14="http://schemas.microsoft.com/office/powerpoint/2010/main" val="239118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Edukacja obywatelska jako ścieżka </a:t>
            </a:r>
            <a:r>
              <a:rPr lang="pl-PL" dirty="0" err="1"/>
              <a:t>międzyprzedmiotowa</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p:txBody>
          <a:bodyPr/>
          <a:lstStyle/>
          <a:p>
            <a:r>
              <a:rPr lang="pl-PL" dirty="0"/>
              <a:t>przykłady dobrych praktyk przedstawiające, w jaki sposób materiał może być wprowadzony na konkretnych przedmiotach (na przykład przedmioty ścisłe, techniczne)</a:t>
            </a:r>
          </a:p>
          <a:p>
            <a:endParaRPr lang="de-DE" dirty="0"/>
          </a:p>
        </p:txBody>
      </p:sp>
      <p:pic>
        <p:nvPicPr>
          <p:cNvPr id="4" name="w1e12">
            <a:hlinkClick r:id="" action="ppaction://media"/>
            <a:extLst>
              <a:ext uri="{FF2B5EF4-FFF2-40B4-BE49-F238E27FC236}">
                <a16:creationId xmlns:a16="http://schemas.microsoft.com/office/drawing/2014/main" id="{82592B21-24F4-4FEE-1525-E8C54BAB3B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9566" y="864624"/>
            <a:ext cx="609600" cy="609600"/>
          </a:xfrm>
          <a:prstGeom prst="rect">
            <a:avLst/>
          </a:prstGeom>
        </p:spPr>
      </p:pic>
    </p:spTree>
    <p:extLst>
      <p:ext uri="{BB962C8B-B14F-4D97-AF65-F5344CB8AC3E}">
        <p14:creationId xmlns:p14="http://schemas.microsoft.com/office/powerpoint/2010/main" val="375012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Przykłady dobrych praktyk – polska. </a:t>
            </a:r>
            <a:r>
              <a:rPr lang="pl-PL" dirty="0" err="1"/>
              <a:t>global</a:t>
            </a:r>
            <a:r>
              <a:rPr lang="pl-PL" dirty="0"/>
              <a:t> </a:t>
            </a:r>
            <a:r>
              <a:rPr lang="pl-PL" dirty="0" err="1"/>
              <a:t>scholars</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a:xfrm>
            <a:off x="7607808" y="1767592"/>
            <a:ext cx="6525770" cy="5346440"/>
          </a:xfrm>
        </p:spPr>
        <p:txBody>
          <a:bodyPr>
            <a:normAutofit/>
          </a:bodyPr>
          <a:lstStyle/>
          <a:p>
            <a:r>
              <a:rPr lang="pl-PL" sz="1600" b="1" dirty="0"/>
              <a:t>Globalne efekty nauczania:</a:t>
            </a:r>
          </a:p>
          <a:p>
            <a:pPr marL="285750" indent="-285750">
              <a:buFont typeface="Arial" panose="020B0604020202020204" pitchFamily="34" charset="0"/>
              <a:buChar char="•"/>
            </a:pPr>
            <a:r>
              <a:rPr lang="pl-PL" sz="1600" dirty="0"/>
              <a:t>docenianie różnorodności</a:t>
            </a:r>
          </a:p>
          <a:p>
            <a:pPr marL="285750" indent="-285750">
              <a:buFont typeface="Arial" panose="020B0604020202020204" pitchFamily="34" charset="0"/>
              <a:buChar char="•"/>
            </a:pPr>
            <a:r>
              <a:rPr lang="pl-PL" sz="1600" dirty="0"/>
              <a:t>zrozumienie kulturowe</a:t>
            </a:r>
          </a:p>
          <a:p>
            <a:pPr marL="285750" indent="-285750">
              <a:buFont typeface="Arial" panose="020B0604020202020204" pitchFamily="34" charset="0"/>
              <a:buChar char="•"/>
            </a:pPr>
            <a:r>
              <a:rPr lang="pl-PL" sz="1600" dirty="0"/>
              <a:t>wiedza o świecie</a:t>
            </a:r>
          </a:p>
          <a:p>
            <a:pPr marL="285750" indent="-285750">
              <a:buFont typeface="Arial" panose="020B0604020202020204" pitchFamily="34" charset="0"/>
              <a:buChar char="•"/>
            </a:pPr>
            <a:r>
              <a:rPr lang="pl-PL" sz="1600" dirty="0"/>
              <a:t>zaangażowanie globalne </a:t>
            </a:r>
          </a:p>
          <a:p>
            <a:r>
              <a:rPr lang="pl-PL" sz="1600" b="1" dirty="0"/>
              <a:t>Ogólne efekty nauczania:</a:t>
            </a:r>
          </a:p>
          <a:p>
            <a:pPr marL="285750" indent="-285750">
              <a:buFont typeface="Arial" panose="020B0604020202020204" pitchFamily="34" charset="0"/>
              <a:buChar char="•"/>
            </a:pPr>
            <a:r>
              <a:rPr lang="pl-PL" sz="1600" dirty="0"/>
              <a:t>umiejętność korzystania z mediów</a:t>
            </a:r>
          </a:p>
          <a:p>
            <a:pPr marL="285750" indent="-285750">
              <a:buFont typeface="Arial" panose="020B0604020202020204" pitchFamily="34" charset="0"/>
              <a:buChar char="•"/>
            </a:pPr>
            <a:r>
              <a:rPr lang="pl-PL" sz="1600" dirty="0"/>
              <a:t>komunikacja w języku obcym</a:t>
            </a:r>
          </a:p>
          <a:p>
            <a:pPr marL="285750" indent="-285750">
              <a:buFont typeface="Arial" panose="020B0604020202020204" pitchFamily="34" charset="0"/>
              <a:buChar char="•"/>
            </a:pPr>
            <a:r>
              <a:rPr lang="pl-PL" sz="1600" dirty="0"/>
              <a:t>samowystarczalność</a:t>
            </a:r>
          </a:p>
          <a:p>
            <a:pPr marL="285750" indent="-285750">
              <a:buFont typeface="Arial" panose="020B0604020202020204" pitchFamily="34" charset="0"/>
              <a:buChar char="•"/>
            </a:pPr>
            <a:r>
              <a:rPr lang="pl-PL" sz="1600" dirty="0"/>
              <a:t>zaangażowanie naukowe</a:t>
            </a:r>
          </a:p>
          <a:p>
            <a:pPr marL="285750" indent="-285750">
              <a:buFont typeface="Arial" panose="020B0604020202020204" pitchFamily="34" charset="0"/>
              <a:buChar char="•"/>
            </a:pPr>
            <a:r>
              <a:rPr lang="pl-PL" sz="1600" dirty="0"/>
              <a:t>krytyczne myślenie </a:t>
            </a:r>
          </a:p>
          <a:p>
            <a:endParaRPr lang="pl-PL" sz="1600" dirty="0"/>
          </a:p>
          <a:p>
            <a:pPr marL="285750" indent="-285750">
              <a:buFont typeface="Arial" panose="020B0604020202020204" pitchFamily="34" charset="0"/>
              <a:buChar char="•"/>
            </a:pPr>
            <a:endParaRPr lang="pl-PL" dirty="0"/>
          </a:p>
        </p:txBody>
      </p:sp>
      <p:pic>
        <p:nvPicPr>
          <p:cNvPr id="4" name="Obraz 3">
            <a:extLst>
              <a:ext uri="{FF2B5EF4-FFF2-40B4-BE49-F238E27FC236}">
                <a16:creationId xmlns:a16="http://schemas.microsoft.com/office/drawing/2014/main" id="{4A61B16B-8DDA-3232-65FF-DB287A2FD57C}"/>
              </a:ext>
            </a:extLst>
          </p:cNvPr>
          <p:cNvPicPr>
            <a:picLocks noChangeAspect="1"/>
          </p:cNvPicPr>
          <p:nvPr/>
        </p:nvPicPr>
        <p:blipFill>
          <a:blip r:embed="rId5"/>
          <a:stretch>
            <a:fillRect/>
          </a:stretch>
        </p:blipFill>
        <p:spPr>
          <a:xfrm>
            <a:off x="941617" y="1996316"/>
            <a:ext cx="2475191" cy="1432684"/>
          </a:xfrm>
          <a:prstGeom prst="rect">
            <a:avLst/>
          </a:prstGeom>
        </p:spPr>
      </p:pic>
      <p:pic>
        <p:nvPicPr>
          <p:cNvPr id="5" name="Obraz 4">
            <a:extLst>
              <a:ext uri="{FF2B5EF4-FFF2-40B4-BE49-F238E27FC236}">
                <a16:creationId xmlns:a16="http://schemas.microsoft.com/office/drawing/2014/main" id="{0EC5F9E0-CDF6-60A6-D4C6-07D08F75BE9C}"/>
              </a:ext>
            </a:extLst>
          </p:cNvPr>
          <p:cNvPicPr>
            <a:picLocks noChangeAspect="1"/>
          </p:cNvPicPr>
          <p:nvPr/>
        </p:nvPicPr>
        <p:blipFill>
          <a:blip r:embed="rId6"/>
          <a:stretch>
            <a:fillRect/>
          </a:stretch>
        </p:blipFill>
        <p:spPr>
          <a:xfrm>
            <a:off x="941617" y="3522312"/>
            <a:ext cx="2475191" cy="1463167"/>
          </a:xfrm>
          <a:prstGeom prst="rect">
            <a:avLst/>
          </a:prstGeom>
        </p:spPr>
      </p:pic>
      <p:sp>
        <p:nvSpPr>
          <p:cNvPr id="6" name="Inhaltsplatzhalter 2">
            <a:extLst>
              <a:ext uri="{FF2B5EF4-FFF2-40B4-BE49-F238E27FC236}">
                <a16:creationId xmlns:a16="http://schemas.microsoft.com/office/drawing/2014/main" id="{C6AA5C38-86E3-2FEC-B43B-0D2E5B245DBC}"/>
              </a:ext>
            </a:extLst>
          </p:cNvPr>
          <p:cNvSpPr txBox="1">
            <a:spLocks/>
          </p:cNvSpPr>
          <p:nvPr/>
        </p:nvSpPr>
        <p:spPr>
          <a:xfrm>
            <a:off x="3569208" y="2115064"/>
            <a:ext cx="4184904" cy="3785616"/>
          </a:xfrm>
          <a:prstGeom prst="rect">
            <a:avLst/>
          </a:prstGeom>
        </p:spPr>
        <p:txBody>
          <a:bodyPr vert="horz" lIns="91440" tIns="45720" rIns="91440" bIns="45720" rtlCol="0">
            <a:normAutofit lnSpcReduction="10000"/>
          </a:bodyPr>
          <a:lstStyle>
            <a:lvl1pPr marL="0" indent="0" algn="l" defTabSz="914400" rtl="0" eaLnBrk="1" latinLnBrk="0" hangingPunct="1">
              <a:lnSpc>
                <a:spcPct val="130000"/>
              </a:lnSpc>
              <a:spcBef>
                <a:spcPts val="1000"/>
              </a:spcBef>
              <a:buSzPct val="85000"/>
              <a:buFont typeface="Arial" panose="020B0604020202020204" pitchFamily="34" charset="0"/>
              <a:buNone/>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a:t>Program nauczania</a:t>
            </a:r>
          </a:p>
          <a:p>
            <a:r>
              <a:rPr lang="pl-PL" dirty="0"/>
              <a:t>2021-22 jedzenie, miasta i nasza przyszłość </a:t>
            </a:r>
          </a:p>
          <a:p>
            <a:r>
              <a:rPr lang="pl-PL" dirty="0"/>
              <a:t>2020-21 zaradne miasta </a:t>
            </a:r>
          </a:p>
          <a:p>
            <a:r>
              <a:rPr lang="pl-PL" dirty="0"/>
              <a:t>2019-20 natura i nasze miasta</a:t>
            </a:r>
          </a:p>
          <a:p>
            <a:r>
              <a:rPr lang="pl-PL" dirty="0"/>
              <a:t>Warszawa: szkoły : 17, uczniowie : 457 (2019-20)</a:t>
            </a:r>
          </a:p>
          <a:p>
            <a:r>
              <a:rPr lang="pl-PL" dirty="0"/>
              <a:t>Globalnie: miasta : 53, uczniowie : 17 000 (2019-20)</a:t>
            </a:r>
          </a:p>
          <a:p>
            <a:pPr marL="285750" indent="-285750">
              <a:buFont typeface="Arial" panose="020B0604020202020204" pitchFamily="34" charset="0"/>
              <a:buChar char="•"/>
            </a:pPr>
            <a:endParaRPr lang="pl-PL" dirty="0"/>
          </a:p>
        </p:txBody>
      </p:sp>
      <p:pic>
        <p:nvPicPr>
          <p:cNvPr id="7" name="w1e13">
            <a:hlinkClick r:id="" action="ppaction://media"/>
            <a:extLst>
              <a:ext uri="{FF2B5EF4-FFF2-40B4-BE49-F238E27FC236}">
                <a16:creationId xmlns:a16="http://schemas.microsoft.com/office/drawing/2014/main" id="{A1097CF8-06A0-8551-7771-A0FAF93F4F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766" y="740645"/>
            <a:ext cx="609600" cy="609600"/>
          </a:xfrm>
          <a:prstGeom prst="rect">
            <a:avLst/>
          </a:prstGeom>
        </p:spPr>
      </p:pic>
    </p:spTree>
    <p:extLst>
      <p:ext uri="{BB962C8B-B14F-4D97-AF65-F5344CB8AC3E}">
        <p14:creationId xmlns:p14="http://schemas.microsoft.com/office/powerpoint/2010/main" val="320588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7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Przykłady dobrych praktyk Austria. </a:t>
            </a:r>
            <a:r>
              <a:rPr lang="pl-PL" dirty="0" err="1"/>
              <a:t>Detect</a:t>
            </a:r>
            <a:r>
              <a:rPr lang="pl-PL" dirty="0"/>
              <a:t> – doskonalenie obywatelstwa cyfrowego</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p:txBody>
          <a:bodyPr/>
          <a:lstStyle/>
          <a:p>
            <a:pPr marL="285750" indent="-285750">
              <a:buFont typeface="Arial" panose="020B0604020202020204" pitchFamily="34" charset="0"/>
              <a:buChar char="•"/>
            </a:pPr>
            <a:r>
              <a:rPr lang="pl-PL" dirty="0"/>
              <a:t>Projekt Erasmus +</a:t>
            </a:r>
          </a:p>
          <a:p>
            <a:pPr marL="285750" indent="-285750">
              <a:buFont typeface="Arial" panose="020B0604020202020204" pitchFamily="34" charset="0"/>
              <a:buChar char="•"/>
            </a:pPr>
            <a:r>
              <a:rPr lang="pl-PL" dirty="0"/>
              <a:t>zajmuje się problemem </a:t>
            </a:r>
            <a:r>
              <a:rPr lang="pl-PL" dirty="0" err="1"/>
              <a:t>fake</a:t>
            </a:r>
            <a:r>
              <a:rPr lang="pl-PL" dirty="0"/>
              <a:t> newsów</a:t>
            </a:r>
          </a:p>
          <a:p>
            <a:pPr marL="285750" indent="-285750">
              <a:buFont typeface="Arial" panose="020B0604020202020204" pitchFamily="34" charset="0"/>
              <a:buChar char="•"/>
            </a:pPr>
            <a:r>
              <a:rPr lang="pl-PL" dirty="0"/>
              <a:t>promuje aktywne obywatelstwo</a:t>
            </a:r>
          </a:p>
          <a:p>
            <a:pPr marL="285750" indent="-285750">
              <a:buFont typeface="Arial" panose="020B0604020202020204" pitchFamily="34" charset="0"/>
              <a:buChar char="•"/>
            </a:pPr>
            <a:r>
              <a:rPr lang="pl-PL" dirty="0"/>
              <a:t>materiały nauczania: kompendium, materiały metodyczno-dydaktyczne, przewodniki online</a:t>
            </a:r>
          </a:p>
          <a:p>
            <a:pPr marL="285750" indent="-285750">
              <a:buFont typeface="Arial" panose="020B0604020202020204" pitchFamily="34" charset="0"/>
              <a:buChar char="•"/>
            </a:pPr>
            <a:r>
              <a:rPr lang="pl-PL" dirty="0"/>
              <a:t>strona projektu: www.detect-erasmus.eu/en/</a:t>
            </a:r>
          </a:p>
          <a:p>
            <a:pPr marL="285750" indent="-285750">
              <a:buFont typeface="Arial" panose="020B0604020202020204" pitchFamily="34" charset="0"/>
              <a:buChar char="•"/>
            </a:pPr>
            <a:endParaRPr lang="de-DE" dirty="0"/>
          </a:p>
        </p:txBody>
      </p:sp>
      <p:pic>
        <p:nvPicPr>
          <p:cNvPr id="4" name="w1s14">
            <a:hlinkClick r:id="" action="ppaction://media"/>
            <a:extLst>
              <a:ext uri="{FF2B5EF4-FFF2-40B4-BE49-F238E27FC236}">
                <a16:creationId xmlns:a16="http://schemas.microsoft.com/office/drawing/2014/main" id="{7DD3BCB6-A187-3FCA-F05C-2D15F00C22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766" y="435845"/>
            <a:ext cx="609600" cy="609600"/>
          </a:xfrm>
          <a:prstGeom prst="rect">
            <a:avLst/>
          </a:prstGeom>
        </p:spPr>
      </p:pic>
    </p:spTree>
    <p:extLst>
      <p:ext uri="{BB962C8B-B14F-4D97-AF65-F5344CB8AC3E}">
        <p14:creationId xmlns:p14="http://schemas.microsoft.com/office/powerpoint/2010/main" val="292094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a:xfrm>
            <a:off x="1429566" y="2286000"/>
            <a:ext cx="9238434" cy="857559"/>
          </a:xfrm>
        </p:spPr>
        <p:txBody>
          <a:bodyPr/>
          <a:lstStyle/>
          <a:p>
            <a:r>
              <a:rPr lang="pl-PL" dirty="0"/>
              <a:t>Przykłady dobrych praktyk </a:t>
            </a:r>
            <a:r>
              <a:rPr lang="pl-PL" dirty="0" err="1"/>
              <a:t>chorwacja</a:t>
            </a:r>
            <a:r>
              <a:rPr lang="pl-PL" dirty="0"/>
              <a:t>. Model Rijecki – Edukacja obywatelska jako zajęcia pozalekcyjne w szkołach podstawowych</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a:xfrm>
            <a:off x="1476783" y="3161847"/>
            <a:ext cx="9238434" cy="3810000"/>
          </a:xfrm>
        </p:spPr>
        <p:txBody>
          <a:bodyPr/>
          <a:lstStyle/>
          <a:p>
            <a:pPr marL="285750" indent="-285750">
              <a:buFont typeface="Arial" panose="020B0604020202020204" pitchFamily="34" charset="0"/>
              <a:buChar char="•"/>
            </a:pPr>
            <a:r>
              <a:rPr lang="pl-PL" dirty="0"/>
              <a:t>współpraca miasta Rijeka, organizacji obywatelskich i szkół</a:t>
            </a:r>
          </a:p>
          <a:p>
            <a:pPr marL="285750" indent="-285750">
              <a:buFont typeface="Arial" panose="020B0604020202020204" pitchFamily="34" charset="0"/>
              <a:buChar char="•"/>
            </a:pPr>
            <a:r>
              <a:rPr lang="pl-PL" dirty="0"/>
              <a:t>dla uczniów w wieku 10-14 lat (piąte i ósme klasy szkół podstawowych)</a:t>
            </a:r>
          </a:p>
          <a:p>
            <a:pPr marL="285750" indent="-285750">
              <a:buFont typeface="Arial" panose="020B0604020202020204" pitchFamily="34" charset="0"/>
              <a:buChar char="•"/>
            </a:pPr>
            <a:r>
              <a:rPr lang="pl-PL" dirty="0"/>
              <a:t>w ramach projektu rozwinięto podręczniki dla uczniów i materiały dla nauczycieli</a:t>
            </a:r>
          </a:p>
          <a:p>
            <a:pPr marL="285750" indent="-285750">
              <a:buFont typeface="Arial" panose="020B0604020202020204" pitchFamily="34" charset="0"/>
              <a:buChar char="•"/>
            </a:pPr>
            <a:r>
              <a:rPr lang="pl-PL" dirty="0"/>
              <a:t>od roku szkolnego 2018/19 rozprzestrzenił się na 9 innych miast i 3 kraje</a:t>
            </a:r>
          </a:p>
          <a:p>
            <a:pPr marL="285750" indent="-285750">
              <a:buFont typeface="Arial" panose="020B0604020202020204" pitchFamily="34" charset="0"/>
              <a:buChar char="•"/>
            </a:pPr>
            <a:endParaRPr lang="de-DE" dirty="0"/>
          </a:p>
        </p:txBody>
      </p:sp>
      <p:pic>
        <p:nvPicPr>
          <p:cNvPr id="4" name="w1s15">
            <a:hlinkClick r:id="" action="ppaction://media"/>
            <a:extLst>
              <a:ext uri="{FF2B5EF4-FFF2-40B4-BE49-F238E27FC236}">
                <a16:creationId xmlns:a16="http://schemas.microsoft.com/office/drawing/2014/main" id="{325C89DE-F532-64B2-A393-D586BC786B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9566" y="732692"/>
            <a:ext cx="609600" cy="609600"/>
          </a:xfrm>
          <a:prstGeom prst="rect">
            <a:avLst/>
          </a:prstGeom>
        </p:spPr>
      </p:pic>
    </p:spTree>
    <p:extLst>
      <p:ext uri="{BB962C8B-B14F-4D97-AF65-F5344CB8AC3E}">
        <p14:creationId xmlns:p14="http://schemas.microsoft.com/office/powerpoint/2010/main" val="50348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Przykłady dobrych praktyk </a:t>
            </a:r>
            <a:r>
              <a:rPr lang="pl-PL" dirty="0" err="1"/>
              <a:t>niemcy</a:t>
            </a:r>
            <a:r>
              <a:rPr lang="pl-PL" dirty="0"/>
              <a:t>. </a:t>
            </a:r>
            <a:r>
              <a:rPr lang="pl-PL" dirty="0" err="1"/>
              <a:t>Jugend</a:t>
            </a:r>
            <a:r>
              <a:rPr lang="pl-PL" dirty="0"/>
              <a:t> </a:t>
            </a:r>
            <a:r>
              <a:rPr lang="pl-PL" dirty="0" err="1"/>
              <a:t>debattiert</a:t>
            </a:r>
            <a:r>
              <a:rPr lang="pl-PL" dirty="0"/>
              <a:t> (debaty młodych)</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p:txBody>
          <a:bodyPr/>
          <a:lstStyle/>
          <a:p>
            <a:r>
              <a:rPr lang="pl-PL" dirty="0"/>
              <a:t>debaty na różne tematy polityczne</a:t>
            </a:r>
          </a:p>
          <a:p>
            <a:r>
              <a:rPr lang="pl-PL" dirty="0"/>
              <a:t>Dawanie uczniom siły sprawczej poprzez:</a:t>
            </a:r>
          </a:p>
          <a:p>
            <a:pPr marL="285750" indent="-285750">
              <a:buFont typeface="Arial" panose="020B0604020202020204" pitchFamily="34" charset="0"/>
              <a:buChar char="•"/>
            </a:pPr>
            <a:r>
              <a:rPr lang="pl-PL" dirty="0"/>
              <a:t>promowanie umiejętności komunikacji</a:t>
            </a:r>
          </a:p>
          <a:p>
            <a:pPr marL="285750" indent="-285750">
              <a:buFont typeface="Arial" panose="020B0604020202020204" pitchFamily="34" charset="0"/>
              <a:buChar char="•"/>
            </a:pPr>
            <a:r>
              <a:rPr lang="pl-PL" dirty="0"/>
              <a:t>promowanie poczucia bezpieczeństwa w czasie prezentowania</a:t>
            </a:r>
          </a:p>
          <a:p>
            <a:pPr marL="285750" indent="-285750">
              <a:buFont typeface="Arial" panose="020B0604020202020204" pitchFamily="34" charset="0"/>
              <a:buChar char="•"/>
            </a:pPr>
            <a:r>
              <a:rPr lang="pl-PL" dirty="0"/>
              <a:t>kształtowanie umiejętności osądu politycznego</a:t>
            </a:r>
          </a:p>
          <a:p>
            <a:pPr marL="285750" indent="-285750">
              <a:buFont typeface="Arial" panose="020B0604020202020204" pitchFamily="34" charset="0"/>
              <a:buChar char="•"/>
            </a:pPr>
            <a:r>
              <a:rPr lang="pl-PL" dirty="0"/>
              <a:t>ogólnokrajowy konkurs debat</a:t>
            </a:r>
          </a:p>
          <a:p>
            <a:pPr marL="285750" indent="-285750">
              <a:buFont typeface="Arial" panose="020B0604020202020204" pitchFamily="34" charset="0"/>
              <a:buChar char="•"/>
            </a:pPr>
            <a:r>
              <a:rPr lang="pl-PL" dirty="0"/>
              <a:t>przygotowanie w czasie lekcji języka niemieckiego</a:t>
            </a:r>
          </a:p>
          <a:p>
            <a:pPr marL="285750" indent="-285750">
              <a:buFont typeface="Arial" panose="020B0604020202020204" pitchFamily="34" charset="0"/>
              <a:buChar char="•"/>
            </a:pPr>
            <a:endParaRPr lang="de-DE" dirty="0"/>
          </a:p>
        </p:txBody>
      </p:sp>
      <p:pic>
        <p:nvPicPr>
          <p:cNvPr id="4" name="w1s16">
            <a:hlinkClick r:id="" action="ppaction://media"/>
            <a:extLst>
              <a:ext uri="{FF2B5EF4-FFF2-40B4-BE49-F238E27FC236}">
                <a16:creationId xmlns:a16="http://schemas.microsoft.com/office/drawing/2014/main" id="{0341903D-3B04-9D1C-ADFF-8BD5184DDF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766" y="740645"/>
            <a:ext cx="609600" cy="609600"/>
          </a:xfrm>
          <a:prstGeom prst="rect">
            <a:avLst/>
          </a:prstGeom>
        </p:spPr>
      </p:pic>
    </p:spTree>
    <p:extLst>
      <p:ext uri="{BB962C8B-B14F-4D97-AF65-F5344CB8AC3E}">
        <p14:creationId xmlns:p14="http://schemas.microsoft.com/office/powerpoint/2010/main" val="217484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Wskazówki dotyczące literatury, stron internetowych i blogów w regionach partnerskich</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p:txBody>
          <a:bodyPr>
            <a:normAutofit lnSpcReduction="10000"/>
          </a:bodyPr>
          <a:lstStyle/>
          <a:p>
            <a:pPr marL="285750" indent="-285750">
              <a:buFont typeface="Arial" panose="020B0604020202020204" pitchFamily="34" charset="0"/>
              <a:buChar char="•"/>
            </a:pPr>
            <a:r>
              <a:rPr lang="en-US" b="1" i="1" dirty="0"/>
              <a:t>Citizenship Education at School in Europe </a:t>
            </a:r>
            <a:r>
              <a:rPr lang="en-US" dirty="0"/>
              <a:t>– Eurydice, 2017</a:t>
            </a:r>
          </a:p>
          <a:p>
            <a:pPr marL="285750" indent="-285750">
              <a:buFont typeface="Arial" panose="020B0604020202020204" pitchFamily="34" charset="0"/>
              <a:buChar char="•"/>
            </a:pPr>
            <a:r>
              <a:rPr lang="en-US" b="1" i="1" dirty="0"/>
              <a:t>Citizenship Education in Europe</a:t>
            </a:r>
            <a:r>
              <a:rPr lang="en-US" dirty="0"/>
              <a:t>, Eurydice, 2012</a:t>
            </a:r>
          </a:p>
          <a:p>
            <a:pPr marL="285750" indent="-285750">
              <a:buFont typeface="Arial" panose="020B0604020202020204" pitchFamily="34" charset="0"/>
              <a:buChar char="•"/>
            </a:pPr>
            <a:r>
              <a:rPr lang="en-US" b="1" i="1" dirty="0"/>
              <a:t>Promoting citizenship and the common values of freedom, tolerance and non-discrimination through education</a:t>
            </a:r>
            <a:r>
              <a:rPr lang="en-US" dirty="0"/>
              <a:t>, Eurydice, 2016</a:t>
            </a:r>
          </a:p>
          <a:p>
            <a:pPr marL="285750" indent="-285750">
              <a:buFont typeface="Arial" panose="020B0604020202020204" pitchFamily="34" charset="0"/>
              <a:buChar char="•"/>
            </a:pPr>
            <a:r>
              <a:rPr lang="en-US" dirty="0"/>
              <a:t>Henry </a:t>
            </a:r>
            <a:r>
              <a:rPr lang="en-US" dirty="0" err="1"/>
              <a:t>Maitles</a:t>
            </a:r>
            <a:r>
              <a:rPr lang="en-US" dirty="0"/>
              <a:t>, </a:t>
            </a:r>
            <a:r>
              <a:rPr lang="en-US" b="1" dirty="0"/>
              <a:t>What Type of Citizenship Education; What Type of Citizen?, </a:t>
            </a:r>
            <a:r>
              <a:rPr lang="en-US" dirty="0"/>
              <a:t>United Nations</a:t>
            </a:r>
          </a:p>
          <a:p>
            <a:pPr marL="285750" indent="-285750">
              <a:buFont typeface="Arial" panose="020B0604020202020204" pitchFamily="34" charset="0"/>
              <a:buChar char="•"/>
            </a:pPr>
            <a:r>
              <a:rPr lang="en-US" b="1" i="1" dirty="0"/>
              <a:t>Civic and Citizenship Education in Volatile Times</a:t>
            </a:r>
            <a:r>
              <a:rPr lang="en-US" dirty="0"/>
              <a:t> Kennedy, Kerry J, Springer, 2019 </a:t>
            </a:r>
          </a:p>
          <a:p>
            <a:pPr marL="285750" indent="-285750">
              <a:buFont typeface="Arial" panose="020B0604020202020204" pitchFamily="34" charset="0"/>
              <a:buChar char="•"/>
            </a:pPr>
            <a:r>
              <a:rPr lang="en-US" b="1" i="1" dirty="0"/>
              <a:t>The making of citizenship in the national curriculum (England): issues and challenges</a:t>
            </a:r>
            <a:r>
              <a:rPr lang="en-US" dirty="0"/>
              <a:t>, Kerr, D. 2000 Paper presented at the European Conference on Educational Research, Edinburgh, 20-23 September 2000</a:t>
            </a:r>
          </a:p>
          <a:p>
            <a:pPr marL="285750" indent="-285750">
              <a:buFont typeface="Arial" panose="020B0604020202020204" pitchFamily="34" charset="0"/>
              <a:buChar char="•"/>
            </a:pPr>
            <a:endParaRPr lang="de-DE" dirty="0"/>
          </a:p>
        </p:txBody>
      </p:sp>
    </p:spTree>
    <p:extLst>
      <p:ext uri="{BB962C8B-B14F-4D97-AF65-F5344CB8AC3E}">
        <p14:creationId xmlns:p14="http://schemas.microsoft.com/office/powerpoint/2010/main" val="56262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a:xfrm>
            <a:off x="1429566" y="402336"/>
            <a:ext cx="9238434" cy="5693664"/>
          </a:xfrm>
        </p:spPr>
        <p:txBody>
          <a:bodyPr>
            <a:normAutofit/>
          </a:bodyPr>
          <a:lstStyle/>
          <a:p>
            <a:pPr marL="285750" indent="-285750">
              <a:buFont typeface="Arial" panose="020B0604020202020204" pitchFamily="34" charset="0"/>
              <a:buChar char="•"/>
            </a:pPr>
            <a:r>
              <a:rPr lang="pl-PL" dirty="0" err="1"/>
              <a:t>Assessment</a:t>
            </a:r>
            <a:r>
              <a:rPr lang="pl-PL" dirty="0"/>
              <a:t> and </a:t>
            </a:r>
            <a:r>
              <a:rPr lang="pl-PL" dirty="0" err="1"/>
              <a:t>evaluation</a:t>
            </a:r>
            <a:r>
              <a:rPr lang="pl-PL" dirty="0"/>
              <a:t> in </a:t>
            </a:r>
            <a:r>
              <a:rPr lang="pl-PL" dirty="0" err="1"/>
              <a:t>citizenship</a:t>
            </a:r>
            <a:r>
              <a:rPr lang="pl-PL" dirty="0"/>
              <a:t> </a:t>
            </a:r>
            <a:r>
              <a:rPr lang="pl-PL" dirty="0" err="1"/>
              <a:t>education</a:t>
            </a:r>
            <a:r>
              <a:rPr lang="pl-PL" dirty="0"/>
              <a:t>, </a:t>
            </a:r>
            <a:r>
              <a:rPr lang="pl-PL" dirty="0" err="1"/>
              <a:t>Kerr</a:t>
            </a:r>
            <a:r>
              <a:rPr lang="pl-PL" dirty="0"/>
              <a:t>, D. 2002, Paper </a:t>
            </a:r>
            <a:r>
              <a:rPr lang="pl-PL" dirty="0" err="1"/>
              <a:t>presented</a:t>
            </a:r>
            <a:r>
              <a:rPr lang="pl-PL" dirty="0"/>
              <a:t> </a:t>
            </a:r>
            <a:r>
              <a:rPr lang="pl-PL" dirty="0" err="1"/>
              <a:t>at</a:t>
            </a:r>
            <a:r>
              <a:rPr lang="pl-PL" dirty="0"/>
              <a:t> British </a:t>
            </a:r>
            <a:r>
              <a:rPr lang="pl-PL" dirty="0" err="1"/>
              <a:t>Council</a:t>
            </a:r>
            <a:r>
              <a:rPr lang="pl-PL" dirty="0"/>
              <a:t> </a:t>
            </a:r>
            <a:r>
              <a:rPr lang="pl-PL" dirty="0" err="1"/>
              <a:t>Seminar</a:t>
            </a:r>
            <a:r>
              <a:rPr lang="pl-PL" dirty="0"/>
              <a:t> in Beijing, China in 2002</a:t>
            </a:r>
          </a:p>
          <a:p>
            <a:pPr marL="285750" indent="-285750">
              <a:buFont typeface="Arial" panose="020B0604020202020204" pitchFamily="34" charset="0"/>
              <a:buChar char="•"/>
            </a:pPr>
            <a:r>
              <a:rPr lang="pl-PL" dirty="0" err="1"/>
              <a:t>Citizenship</a:t>
            </a:r>
            <a:r>
              <a:rPr lang="pl-PL" dirty="0"/>
              <a:t> </a:t>
            </a:r>
            <a:r>
              <a:rPr lang="pl-PL" dirty="0" err="1"/>
              <a:t>education</a:t>
            </a:r>
            <a:r>
              <a:rPr lang="pl-PL" dirty="0"/>
              <a:t> in </a:t>
            </a:r>
            <a:r>
              <a:rPr lang="pl-PL" dirty="0" err="1"/>
              <a:t>Wales</a:t>
            </a:r>
            <a:r>
              <a:rPr lang="pl-PL" dirty="0"/>
              <a:t>: </a:t>
            </a:r>
            <a:r>
              <a:rPr lang="pl-PL" dirty="0" err="1"/>
              <a:t>community</a:t>
            </a:r>
            <a:r>
              <a:rPr lang="pl-PL" dirty="0"/>
              <a:t>, </a:t>
            </a:r>
            <a:r>
              <a:rPr lang="pl-PL" dirty="0" err="1"/>
              <a:t>culture</a:t>
            </a:r>
            <a:r>
              <a:rPr lang="pl-PL" dirty="0"/>
              <a:t> and the Curriculum </a:t>
            </a:r>
            <a:r>
              <a:rPr lang="pl-PL" dirty="0" err="1"/>
              <a:t>Cymreig</a:t>
            </a:r>
            <a:r>
              <a:rPr lang="pl-PL" dirty="0"/>
              <a:t>, </a:t>
            </a:r>
            <a:r>
              <a:rPr lang="pl-PL" dirty="0" err="1"/>
              <a:t>Rhys</a:t>
            </a:r>
            <a:r>
              <a:rPr lang="pl-PL" dirty="0"/>
              <a:t> Andrews and </a:t>
            </a:r>
            <a:r>
              <a:rPr lang="pl-PL" dirty="0" err="1"/>
              <a:t>Gari</a:t>
            </a:r>
            <a:r>
              <a:rPr lang="pl-PL" dirty="0"/>
              <a:t> Lewis, Paper </a:t>
            </a:r>
            <a:r>
              <a:rPr lang="pl-PL" dirty="0" err="1"/>
              <a:t>presented</a:t>
            </a:r>
            <a:r>
              <a:rPr lang="pl-PL" dirty="0"/>
              <a:t> </a:t>
            </a:r>
            <a:r>
              <a:rPr lang="pl-PL" dirty="0" err="1"/>
              <a:t>at</a:t>
            </a:r>
            <a:r>
              <a:rPr lang="pl-PL" dirty="0"/>
              <a:t> the British </a:t>
            </a:r>
            <a:r>
              <a:rPr lang="pl-PL" dirty="0" err="1"/>
              <a:t>Educational</a:t>
            </a:r>
            <a:r>
              <a:rPr lang="pl-PL" dirty="0"/>
              <a:t> </a:t>
            </a:r>
            <a:r>
              <a:rPr lang="pl-PL" dirty="0" err="1"/>
              <a:t>Research</a:t>
            </a:r>
            <a:r>
              <a:rPr lang="pl-PL" dirty="0"/>
              <a:t> </a:t>
            </a:r>
            <a:r>
              <a:rPr lang="pl-PL" dirty="0" err="1"/>
              <a:t>Association</a:t>
            </a:r>
            <a:r>
              <a:rPr lang="pl-PL" dirty="0"/>
              <a:t> Conference, Cardiff University, 7-10 </a:t>
            </a:r>
            <a:r>
              <a:rPr lang="pl-PL" dirty="0" err="1"/>
              <a:t>September</a:t>
            </a:r>
            <a:r>
              <a:rPr lang="pl-PL" dirty="0"/>
              <a:t> 2000</a:t>
            </a:r>
          </a:p>
          <a:p>
            <a:pPr marL="285750" indent="-285750">
              <a:buFont typeface="Arial" panose="020B0604020202020204" pitchFamily="34" charset="0"/>
              <a:buChar char="•"/>
            </a:pPr>
            <a:r>
              <a:rPr lang="pl-PL" dirty="0" err="1"/>
              <a:t>Spatial</a:t>
            </a:r>
            <a:r>
              <a:rPr lang="pl-PL" dirty="0"/>
              <a:t> </a:t>
            </a:r>
            <a:r>
              <a:rPr lang="pl-PL" dirty="0" err="1"/>
              <a:t>Citizenship</a:t>
            </a:r>
            <a:r>
              <a:rPr lang="pl-PL" dirty="0"/>
              <a:t> </a:t>
            </a:r>
            <a:r>
              <a:rPr lang="pl-PL" dirty="0" err="1"/>
              <a:t>Education</a:t>
            </a:r>
            <a:r>
              <a:rPr lang="pl-PL" dirty="0"/>
              <a:t> </a:t>
            </a:r>
            <a:r>
              <a:rPr lang="pl-PL" dirty="0" err="1"/>
              <a:t>Citizenship</a:t>
            </a:r>
            <a:r>
              <a:rPr lang="pl-PL" dirty="0"/>
              <a:t> </a:t>
            </a:r>
            <a:r>
              <a:rPr lang="pl-PL" dirty="0" err="1"/>
              <a:t>through</a:t>
            </a:r>
            <a:r>
              <a:rPr lang="pl-PL" dirty="0"/>
              <a:t> </a:t>
            </a:r>
            <a:r>
              <a:rPr lang="pl-PL" dirty="0" err="1"/>
              <a:t>Geography</a:t>
            </a:r>
            <a:r>
              <a:rPr lang="pl-PL" dirty="0"/>
              <a:t>, </a:t>
            </a:r>
            <a:r>
              <a:rPr lang="pl-PL" dirty="0" err="1"/>
              <a:t>Edited</a:t>
            </a:r>
            <a:r>
              <a:rPr lang="pl-PL" dirty="0"/>
              <a:t> by </a:t>
            </a:r>
            <a:r>
              <a:rPr lang="pl-PL" dirty="0" err="1"/>
              <a:t>Euikyng</a:t>
            </a:r>
            <a:r>
              <a:rPr lang="pl-PL" dirty="0"/>
              <a:t> </a:t>
            </a:r>
            <a:r>
              <a:rPr lang="pl-PL" dirty="0" err="1"/>
              <a:t>E.Shin</a:t>
            </a:r>
            <a:r>
              <a:rPr lang="pl-PL" dirty="0"/>
              <a:t>, Sarah </a:t>
            </a:r>
            <a:r>
              <a:rPr lang="pl-PL" dirty="0" err="1"/>
              <a:t>Witham</a:t>
            </a:r>
            <a:r>
              <a:rPr lang="pl-PL" dirty="0"/>
              <a:t> Bednarz, 2018, </a:t>
            </a:r>
            <a:r>
              <a:rPr lang="pl-PL" dirty="0" err="1"/>
              <a:t>Routledge</a:t>
            </a:r>
            <a:endParaRPr lang="pl-PL" dirty="0"/>
          </a:p>
          <a:p>
            <a:pPr marL="285750" indent="-285750">
              <a:buFont typeface="Arial" panose="020B0604020202020204" pitchFamily="34" charset="0"/>
              <a:buChar char="•"/>
            </a:pPr>
            <a:r>
              <a:rPr lang="pl-PL" dirty="0"/>
              <a:t>IEA </a:t>
            </a:r>
            <a:r>
              <a:rPr lang="pl-PL" dirty="0" err="1"/>
              <a:t>resources</a:t>
            </a:r>
            <a:r>
              <a:rPr lang="pl-PL" dirty="0"/>
              <a:t> (International </a:t>
            </a:r>
            <a:r>
              <a:rPr lang="pl-PL" dirty="0" err="1"/>
              <a:t>Association</a:t>
            </a:r>
            <a:r>
              <a:rPr lang="pl-PL" dirty="0"/>
              <a:t> for the Evaluation of </a:t>
            </a:r>
            <a:r>
              <a:rPr lang="pl-PL" dirty="0" err="1"/>
              <a:t>Educational</a:t>
            </a:r>
            <a:r>
              <a:rPr lang="pl-PL" dirty="0"/>
              <a:t> </a:t>
            </a:r>
            <a:r>
              <a:rPr lang="pl-PL" dirty="0" err="1"/>
              <a:t>Achievement</a:t>
            </a:r>
            <a:r>
              <a:rPr lang="pl-PL" dirty="0"/>
              <a:t>) https://www.iea.nl/index.php/about/org/mission</a:t>
            </a:r>
          </a:p>
          <a:p>
            <a:pPr marL="285750" indent="-285750">
              <a:buFont typeface="Arial" panose="020B0604020202020204" pitchFamily="34" charset="0"/>
              <a:buChar char="•"/>
            </a:pPr>
            <a:r>
              <a:rPr lang="pl-PL" dirty="0" err="1"/>
              <a:t>Claes</a:t>
            </a:r>
            <a:r>
              <a:rPr lang="pl-PL" dirty="0"/>
              <a:t>, </a:t>
            </a:r>
            <a:r>
              <a:rPr lang="pl-PL" dirty="0" err="1"/>
              <a:t>Ellen</a:t>
            </a:r>
            <a:r>
              <a:rPr lang="pl-PL" dirty="0"/>
              <a:t>, </a:t>
            </a:r>
            <a:r>
              <a:rPr lang="pl-PL" dirty="0" err="1"/>
              <a:t>Isac</a:t>
            </a:r>
            <a:r>
              <a:rPr lang="pl-PL" dirty="0"/>
              <a:t>, Maria Magdalena, </a:t>
            </a:r>
            <a:r>
              <a:rPr lang="pl-PL" dirty="0" err="1"/>
              <a:t>Civic</a:t>
            </a:r>
            <a:r>
              <a:rPr lang="pl-PL" dirty="0"/>
              <a:t> Knowledge And </a:t>
            </a:r>
            <a:r>
              <a:rPr lang="pl-PL" dirty="0" err="1"/>
              <a:t>Tolerance</a:t>
            </a:r>
            <a:r>
              <a:rPr lang="pl-PL" dirty="0"/>
              <a:t> </a:t>
            </a:r>
            <a:r>
              <a:rPr lang="pl-PL" dirty="0" err="1"/>
              <a:t>Toward</a:t>
            </a:r>
            <a:r>
              <a:rPr lang="pl-PL" dirty="0"/>
              <a:t> </a:t>
            </a:r>
            <a:r>
              <a:rPr lang="pl-PL" dirty="0" err="1"/>
              <a:t>Immigrants</a:t>
            </a:r>
            <a:r>
              <a:rPr lang="pl-PL" dirty="0"/>
              <a:t> In Europe: How </a:t>
            </a:r>
            <a:r>
              <a:rPr lang="pl-PL" dirty="0" err="1"/>
              <a:t>Similar</a:t>
            </a:r>
            <a:r>
              <a:rPr lang="pl-PL" dirty="0"/>
              <a:t> </a:t>
            </a:r>
            <a:r>
              <a:rPr lang="pl-PL" dirty="0" err="1"/>
              <a:t>Is</a:t>
            </a:r>
            <a:r>
              <a:rPr lang="pl-PL" dirty="0"/>
              <a:t> The </a:t>
            </a:r>
            <a:r>
              <a:rPr lang="pl-PL" dirty="0" err="1"/>
              <a:t>Relationship</a:t>
            </a:r>
            <a:r>
              <a:rPr lang="pl-PL" dirty="0"/>
              <a:t> </a:t>
            </a:r>
            <a:r>
              <a:rPr lang="pl-PL" dirty="0" err="1"/>
              <a:t>Between</a:t>
            </a:r>
            <a:r>
              <a:rPr lang="pl-PL" dirty="0"/>
              <a:t> Young </a:t>
            </a:r>
            <a:r>
              <a:rPr lang="pl-PL" dirty="0" err="1"/>
              <a:t>People’s</a:t>
            </a:r>
            <a:r>
              <a:rPr lang="pl-PL" dirty="0"/>
              <a:t> </a:t>
            </a:r>
            <a:r>
              <a:rPr lang="pl-PL" dirty="0" err="1"/>
              <a:t>Civic</a:t>
            </a:r>
            <a:r>
              <a:rPr lang="pl-PL" dirty="0"/>
              <a:t> Knowledge And </a:t>
            </a:r>
            <a:r>
              <a:rPr lang="pl-PL" dirty="0" err="1"/>
              <a:t>Attitudes</a:t>
            </a:r>
            <a:r>
              <a:rPr lang="pl-PL" dirty="0"/>
              <a:t> </a:t>
            </a:r>
            <a:r>
              <a:rPr lang="pl-PL" dirty="0" err="1"/>
              <a:t>Toward</a:t>
            </a:r>
            <a:r>
              <a:rPr lang="pl-PL" dirty="0"/>
              <a:t> </a:t>
            </a:r>
            <a:r>
              <a:rPr lang="pl-PL" dirty="0" err="1"/>
              <a:t>Equal</a:t>
            </a:r>
            <a:r>
              <a:rPr lang="pl-PL" dirty="0"/>
              <a:t> </a:t>
            </a:r>
            <a:r>
              <a:rPr lang="pl-PL" dirty="0" err="1"/>
              <a:t>Rights</a:t>
            </a:r>
            <a:r>
              <a:rPr lang="pl-PL" dirty="0"/>
              <a:t> For </a:t>
            </a:r>
            <a:r>
              <a:rPr lang="pl-PL" dirty="0" err="1"/>
              <a:t>Immigrants</a:t>
            </a:r>
            <a:r>
              <a:rPr lang="pl-PL" dirty="0"/>
              <a:t>, </a:t>
            </a:r>
            <a:r>
              <a:rPr lang="pl-PL" dirty="0" err="1"/>
              <a:t>Across</a:t>
            </a:r>
            <a:r>
              <a:rPr lang="pl-PL" dirty="0"/>
              <a:t> </a:t>
            </a:r>
            <a:r>
              <a:rPr lang="pl-PL" dirty="0" err="1"/>
              <a:t>European</a:t>
            </a:r>
            <a:r>
              <a:rPr lang="pl-PL" dirty="0"/>
              <a:t> </a:t>
            </a:r>
            <a:r>
              <a:rPr lang="pl-PL" dirty="0" err="1"/>
              <a:t>Countries</a:t>
            </a:r>
            <a:r>
              <a:rPr lang="pl-PL" dirty="0"/>
              <a:t>? IEA </a:t>
            </a:r>
            <a:r>
              <a:rPr lang="pl-PL" dirty="0" err="1"/>
              <a:t>June</a:t>
            </a:r>
            <a:r>
              <a:rPr lang="pl-PL" dirty="0"/>
              <a:t> 2020</a:t>
            </a:r>
          </a:p>
        </p:txBody>
      </p:sp>
    </p:spTree>
    <p:extLst>
      <p:ext uri="{BB962C8B-B14F-4D97-AF65-F5344CB8AC3E}">
        <p14:creationId xmlns:p14="http://schemas.microsoft.com/office/powerpoint/2010/main" val="1250773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a:xfrm>
            <a:off x="1476783" y="582168"/>
            <a:ext cx="9238434" cy="5693664"/>
          </a:xfrm>
        </p:spPr>
        <p:txBody>
          <a:bodyPr>
            <a:normAutofit/>
          </a:bodyPr>
          <a:lstStyle/>
          <a:p>
            <a:pPr marL="285750" indent="-285750">
              <a:buFont typeface="Arial" panose="020B0604020202020204" pitchFamily="34" charset="0"/>
              <a:buChar char="•"/>
            </a:pPr>
            <a:r>
              <a:rPr lang="pl-PL" dirty="0" err="1"/>
              <a:t>Sandoval</a:t>
            </a:r>
            <a:r>
              <a:rPr lang="pl-PL" dirty="0"/>
              <a:t>-Hernandez, Andres, Miranda, Daniel, </a:t>
            </a:r>
            <a:r>
              <a:rPr lang="pl-PL" dirty="0" err="1"/>
              <a:t>Treviño</a:t>
            </a:r>
            <a:r>
              <a:rPr lang="pl-PL" dirty="0"/>
              <a:t>, Ernesto, </a:t>
            </a:r>
            <a:r>
              <a:rPr lang="pl-PL" dirty="0" err="1"/>
              <a:t>Schmelkes</a:t>
            </a:r>
            <a:r>
              <a:rPr lang="pl-PL" dirty="0"/>
              <a:t>, Sylvia, </a:t>
            </a:r>
            <a:r>
              <a:rPr lang="pl-PL" dirty="0" err="1"/>
              <a:t>Is</a:t>
            </a:r>
            <a:r>
              <a:rPr lang="pl-PL" dirty="0"/>
              <a:t> </a:t>
            </a:r>
            <a:r>
              <a:rPr lang="pl-PL" dirty="0" err="1"/>
              <a:t>Democracy</a:t>
            </a:r>
            <a:r>
              <a:rPr lang="pl-PL" dirty="0"/>
              <a:t> </a:t>
            </a:r>
            <a:r>
              <a:rPr lang="pl-PL" dirty="0" err="1"/>
              <a:t>Overrated</a:t>
            </a:r>
            <a:r>
              <a:rPr lang="pl-PL" dirty="0"/>
              <a:t>? </a:t>
            </a:r>
            <a:r>
              <a:rPr lang="pl-PL" dirty="0" err="1"/>
              <a:t>Latin</a:t>
            </a:r>
            <a:r>
              <a:rPr lang="pl-PL" dirty="0"/>
              <a:t> American </a:t>
            </a:r>
            <a:r>
              <a:rPr lang="pl-PL" dirty="0" err="1"/>
              <a:t>Students</a:t>
            </a:r>
            <a:r>
              <a:rPr lang="pl-PL" dirty="0"/>
              <a:t>' </a:t>
            </a:r>
            <a:r>
              <a:rPr lang="pl-PL" dirty="0" err="1"/>
              <a:t>Support</a:t>
            </a:r>
            <a:r>
              <a:rPr lang="pl-PL" dirty="0"/>
              <a:t> For </a:t>
            </a:r>
            <a:r>
              <a:rPr lang="pl-PL" dirty="0" err="1"/>
              <a:t>Dictatorships</a:t>
            </a:r>
            <a:r>
              <a:rPr lang="pl-PL" dirty="0"/>
              <a:t>, IEA, 2019</a:t>
            </a:r>
          </a:p>
          <a:p>
            <a:pPr marL="285750" indent="-285750">
              <a:buFont typeface="Arial" panose="020B0604020202020204" pitchFamily="34" charset="0"/>
              <a:buChar char="•"/>
            </a:pPr>
            <a:r>
              <a:rPr lang="pl-PL" dirty="0" err="1"/>
              <a:t>Katschnig</a:t>
            </a:r>
            <a:r>
              <a:rPr lang="pl-PL" dirty="0"/>
              <a:t>, Tamara </a:t>
            </a:r>
            <a:r>
              <a:rPr lang="pl-PL" dirty="0" err="1"/>
              <a:t>Hastedt</a:t>
            </a:r>
            <a:r>
              <a:rPr lang="pl-PL" dirty="0"/>
              <a:t>, </a:t>
            </a:r>
            <a:r>
              <a:rPr lang="pl-PL" dirty="0" err="1"/>
              <a:t>Dirk</a:t>
            </a:r>
            <a:r>
              <a:rPr lang="pl-PL" dirty="0"/>
              <a:t>, Too </a:t>
            </a:r>
            <a:r>
              <a:rPr lang="pl-PL" dirty="0" err="1"/>
              <a:t>Scared</a:t>
            </a:r>
            <a:r>
              <a:rPr lang="pl-PL" dirty="0"/>
              <a:t> To </a:t>
            </a:r>
            <a:r>
              <a:rPr lang="pl-PL" dirty="0" err="1"/>
              <a:t>Learn</a:t>
            </a:r>
            <a:r>
              <a:rPr lang="pl-PL" dirty="0"/>
              <a:t>? </a:t>
            </a:r>
            <a:r>
              <a:rPr lang="pl-PL" dirty="0" err="1"/>
              <a:t>Understanding</a:t>
            </a:r>
            <a:r>
              <a:rPr lang="pl-PL" dirty="0"/>
              <a:t> The </a:t>
            </a:r>
            <a:r>
              <a:rPr lang="pl-PL" dirty="0" err="1"/>
              <a:t>Importance</a:t>
            </a:r>
            <a:r>
              <a:rPr lang="pl-PL" dirty="0"/>
              <a:t> Of School </a:t>
            </a:r>
            <a:r>
              <a:rPr lang="pl-PL" dirty="0" err="1"/>
              <a:t>Safety</a:t>
            </a:r>
            <a:r>
              <a:rPr lang="pl-PL" dirty="0"/>
              <a:t> For </a:t>
            </a:r>
            <a:r>
              <a:rPr lang="pl-PL" dirty="0" err="1"/>
              <a:t>Immigrant</a:t>
            </a:r>
            <a:r>
              <a:rPr lang="pl-PL" dirty="0"/>
              <a:t> </a:t>
            </a:r>
            <a:r>
              <a:rPr lang="pl-PL" dirty="0" err="1"/>
              <a:t>Students</a:t>
            </a:r>
            <a:r>
              <a:rPr lang="pl-PL" dirty="0"/>
              <a:t>, IEA, 2017</a:t>
            </a:r>
          </a:p>
          <a:p>
            <a:pPr marL="285750" indent="-285750">
              <a:buFont typeface="Arial" panose="020B0604020202020204" pitchFamily="34" charset="0"/>
              <a:buChar char="•"/>
            </a:pPr>
            <a:r>
              <a:rPr lang="pl-PL" dirty="0"/>
              <a:t>Wolfram Schulz Julian </a:t>
            </a:r>
            <a:r>
              <a:rPr lang="pl-PL" dirty="0" err="1"/>
              <a:t>Fraillon</a:t>
            </a:r>
            <a:r>
              <a:rPr lang="pl-PL" dirty="0"/>
              <a:t> John </a:t>
            </a:r>
            <a:r>
              <a:rPr lang="pl-PL" dirty="0" err="1"/>
              <a:t>Ainley</a:t>
            </a:r>
            <a:r>
              <a:rPr lang="pl-PL" dirty="0"/>
              <a:t> Bruno </a:t>
            </a:r>
            <a:r>
              <a:rPr lang="pl-PL" dirty="0" err="1"/>
              <a:t>Losito</a:t>
            </a:r>
            <a:r>
              <a:rPr lang="pl-PL" dirty="0"/>
              <a:t> David </a:t>
            </a:r>
            <a:r>
              <a:rPr lang="pl-PL" dirty="0" err="1"/>
              <a:t>Kerr</a:t>
            </a:r>
            <a:r>
              <a:rPr lang="pl-PL" dirty="0"/>
              <a:t>, International </a:t>
            </a:r>
            <a:r>
              <a:rPr lang="pl-PL" dirty="0" err="1"/>
              <a:t>Civic</a:t>
            </a:r>
            <a:r>
              <a:rPr lang="pl-PL" dirty="0"/>
              <a:t> and </a:t>
            </a:r>
            <a:r>
              <a:rPr lang="pl-PL" dirty="0" err="1"/>
              <a:t>Citizenship</a:t>
            </a:r>
            <a:r>
              <a:rPr lang="pl-PL" dirty="0"/>
              <a:t> </a:t>
            </a:r>
            <a:r>
              <a:rPr lang="pl-PL" dirty="0" err="1"/>
              <a:t>Education</a:t>
            </a:r>
            <a:r>
              <a:rPr lang="pl-PL" dirty="0"/>
              <a:t> </a:t>
            </a:r>
            <a:r>
              <a:rPr lang="pl-PL" dirty="0" err="1"/>
              <a:t>Study</a:t>
            </a:r>
            <a:r>
              <a:rPr lang="pl-PL" dirty="0"/>
              <a:t>. </a:t>
            </a:r>
            <a:r>
              <a:rPr lang="pl-PL" dirty="0" err="1"/>
              <a:t>Assessment</a:t>
            </a:r>
            <a:r>
              <a:rPr lang="pl-PL" dirty="0"/>
              <a:t> Framework, IEA, 2008</a:t>
            </a:r>
          </a:p>
        </p:txBody>
      </p:sp>
    </p:spTree>
    <p:extLst>
      <p:ext uri="{BB962C8B-B14F-4D97-AF65-F5344CB8AC3E}">
        <p14:creationId xmlns:p14="http://schemas.microsoft.com/office/powerpoint/2010/main" val="2210797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PLAN</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p:txBody>
          <a:bodyPr/>
          <a:lstStyle/>
          <a:p>
            <a:pPr marL="285750" indent="-285750">
              <a:buFont typeface="Arial" panose="020B0604020202020204" pitchFamily="34" charset="0"/>
              <a:buChar char="•"/>
            </a:pPr>
            <a:r>
              <a:rPr lang="pl-PL" dirty="0"/>
              <a:t>Czym jest edukacja obywatelska?</a:t>
            </a:r>
          </a:p>
          <a:p>
            <a:pPr marL="285750" indent="-285750">
              <a:buFont typeface="Arial" panose="020B0604020202020204" pitchFamily="34" charset="0"/>
              <a:buChar char="•"/>
            </a:pPr>
            <a:r>
              <a:rPr lang="pl-PL" dirty="0"/>
              <a:t>identyfikacja celów edukacji obywatelskiej</a:t>
            </a:r>
          </a:p>
          <a:p>
            <a:pPr marL="285750" indent="-285750">
              <a:buFont typeface="Arial" panose="020B0604020202020204" pitchFamily="34" charset="0"/>
              <a:buChar char="•"/>
            </a:pPr>
            <a:r>
              <a:rPr lang="pl-PL" dirty="0"/>
              <a:t>kontekst lokalny i europejski</a:t>
            </a:r>
          </a:p>
          <a:p>
            <a:pPr marL="285750" indent="-285750">
              <a:buFont typeface="Arial" panose="020B0604020202020204" pitchFamily="34" charset="0"/>
              <a:buChar char="•"/>
            </a:pPr>
            <a:r>
              <a:rPr lang="pl-PL" dirty="0"/>
              <a:t>edukacja obywatelska jako zadanie </a:t>
            </a:r>
            <a:r>
              <a:rPr lang="pl-PL" dirty="0" err="1"/>
              <a:t>międzyprzedmiotowe</a:t>
            </a:r>
            <a:r>
              <a:rPr lang="pl-PL" dirty="0"/>
              <a:t> – jak wprowadzić ją w konkretne przedmioty szkolne? Najlepsze przykłady praktyk</a:t>
            </a:r>
          </a:p>
          <a:p>
            <a:pPr marL="285750" indent="-285750">
              <a:buFont typeface="Arial" panose="020B0604020202020204" pitchFamily="34" charset="0"/>
              <a:buChar char="•"/>
            </a:pPr>
            <a:r>
              <a:rPr lang="pl-PL" dirty="0"/>
              <a:t>wskazówki dotyczące literatury, stron internetowych i blogów</a:t>
            </a:r>
          </a:p>
          <a:p>
            <a:endParaRPr lang="de-DE" dirty="0"/>
          </a:p>
        </p:txBody>
      </p:sp>
      <p:pic>
        <p:nvPicPr>
          <p:cNvPr id="4" name="w1s2">
            <a:hlinkClick r:id="" action="ppaction://media"/>
            <a:extLst>
              <a:ext uri="{FF2B5EF4-FFF2-40B4-BE49-F238E27FC236}">
                <a16:creationId xmlns:a16="http://schemas.microsoft.com/office/drawing/2014/main" id="{B7FA4384-5ABA-BC95-0060-882AF50503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766" y="435845"/>
            <a:ext cx="609600" cy="609600"/>
          </a:xfrm>
          <a:prstGeom prst="rect">
            <a:avLst/>
          </a:prstGeom>
        </p:spPr>
      </p:pic>
    </p:spTree>
    <p:extLst>
      <p:ext uri="{BB962C8B-B14F-4D97-AF65-F5344CB8AC3E}">
        <p14:creationId xmlns:p14="http://schemas.microsoft.com/office/powerpoint/2010/main" val="50560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a:xfrm>
            <a:off x="1476783" y="582168"/>
            <a:ext cx="9238434" cy="5693664"/>
          </a:xfrm>
        </p:spPr>
        <p:txBody>
          <a:bodyPr>
            <a:normAutofit/>
          </a:bodyPr>
          <a:lstStyle/>
          <a:p>
            <a:r>
              <a:rPr lang="pl-PL" b="1" dirty="0"/>
              <a:t>Próbki, darmowe materiały dostępne online</a:t>
            </a:r>
          </a:p>
          <a:p>
            <a:r>
              <a:rPr lang="pl-PL" dirty="0"/>
              <a:t>Kennedy, </a:t>
            </a:r>
            <a:r>
              <a:rPr lang="pl-PL" dirty="0" err="1"/>
              <a:t>Kerry</a:t>
            </a:r>
            <a:r>
              <a:rPr lang="pl-PL" dirty="0"/>
              <a:t> J, </a:t>
            </a:r>
            <a:r>
              <a:rPr lang="pl-PL" dirty="0" err="1"/>
              <a:t>Civic</a:t>
            </a:r>
            <a:r>
              <a:rPr lang="pl-PL" dirty="0"/>
              <a:t> and </a:t>
            </a:r>
            <a:r>
              <a:rPr lang="pl-PL" dirty="0" err="1"/>
              <a:t>Citizenship</a:t>
            </a:r>
            <a:r>
              <a:rPr lang="pl-PL" dirty="0"/>
              <a:t> </a:t>
            </a:r>
            <a:r>
              <a:rPr lang="pl-PL" dirty="0" err="1"/>
              <a:t>Education</a:t>
            </a:r>
            <a:r>
              <a:rPr lang="pl-PL" dirty="0"/>
              <a:t> in </a:t>
            </a:r>
            <a:r>
              <a:rPr lang="pl-PL" dirty="0" err="1"/>
              <a:t>Volatile</a:t>
            </a:r>
            <a:r>
              <a:rPr lang="pl-PL" dirty="0"/>
              <a:t> Times, Springer, 2019 </a:t>
            </a:r>
            <a:r>
              <a:rPr lang="pl-PL" dirty="0">
                <a:hlinkClick r:id="rId3"/>
              </a:rPr>
              <a:t>https://www.springer.com/gp/book/9789811363856</a:t>
            </a:r>
            <a:r>
              <a:rPr lang="pl-PL" dirty="0"/>
              <a:t>  </a:t>
            </a:r>
          </a:p>
          <a:p>
            <a:r>
              <a:rPr lang="pl-PL" dirty="0" err="1"/>
              <a:t>Print</a:t>
            </a:r>
            <a:r>
              <a:rPr lang="pl-PL" dirty="0"/>
              <a:t>, Murray, Lange, </a:t>
            </a:r>
            <a:r>
              <a:rPr lang="pl-PL" dirty="0" err="1"/>
              <a:t>Dirk</a:t>
            </a:r>
            <a:r>
              <a:rPr lang="pl-PL" dirty="0"/>
              <a:t> (</a:t>
            </a:r>
            <a:r>
              <a:rPr lang="pl-PL" dirty="0" err="1"/>
              <a:t>Eds</a:t>
            </a:r>
            <a:r>
              <a:rPr lang="pl-PL" dirty="0"/>
              <a:t>.), </a:t>
            </a:r>
            <a:r>
              <a:rPr lang="pl-PL" dirty="0" err="1"/>
              <a:t>Civic</a:t>
            </a:r>
            <a:r>
              <a:rPr lang="pl-PL" dirty="0"/>
              <a:t> </a:t>
            </a:r>
            <a:r>
              <a:rPr lang="pl-PL" dirty="0" err="1"/>
              <a:t>Education</a:t>
            </a:r>
            <a:r>
              <a:rPr lang="pl-PL" dirty="0"/>
              <a:t> and </a:t>
            </a:r>
            <a:r>
              <a:rPr lang="pl-PL" dirty="0" err="1"/>
              <a:t>Competences</a:t>
            </a:r>
            <a:r>
              <a:rPr lang="pl-PL" dirty="0"/>
              <a:t> </a:t>
            </a:r>
            <a:r>
              <a:rPr lang="pl-PL" dirty="0" err="1"/>
              <a:t>forEngaging</a:t>
            </a:r>
            <a:r>
              <a:rPr lang="pl-PL" dirty="0"/>
              <a:t> </a:t>
            </a:r>
            <a:r>
              <a:rPr lang="pl-PL" dirty="0" err="1"/>
              <a:t>Citizens</a:t>
            </a:r>
            <a:r>
              <a:rPr lang="pl-PL" dirty="0"/>
              <a:t> in </a:t>
            </a:r>
            <a:r>
              <a:rPr lang="pl-PL" dirty="0" err="1"/>
              <a:t>Democracies</a:t>
            </a:r>
            <a:r>
              <a:rPr lang="pl-PL" dirty="0"/>
              <a:t>, Springer, 2013  </a:t>
            </a:r>
            <a:r>
              <a:rPr lang="pl-PL" dirty="0">
                <a:hlinkClick r:id="rId4"/>
              </a:rPr>
              <a:t>https://www.springer.com/gp/book/9789462091726</a:t>
            </a:r>
            <a:r>
              <a:rPr lang="pl-PL" dirty="0"/>
              <a:t> </a:t>
            </a:r>
          </a:p>
          <a:p>
            <a:r>
              <a:rPr lang="pl-PL" b="1" dirty="0"/>
              <a:t>Strony internetowe </a:t>
            </a:r>
          </a:p>
          <a:p>
            <a:r>
              <a:rPr lang="pl-PL" dirty="0"/>
              <a:t>https://eacea.ec.europa.eu/national-policies/eurydice/  </a:t>
            </a:r>
          </a:p>
          <a:p>
            <a:r>
              <a:rPr lang="pl-PL" dirty="0">
                <a:hlinkClick r:id="rId5"/>
              </a:rPr>
              <a:t>https://www.youngcitizens.org/introduction</a:t>
            </a:r>
            <a:r>
              <a:rPr lang="pl-PL" dirty="0"/>
              <a:t> </a:t>
            </a:r>
          </a:p>
          <a:p>
            <a:r>
              <a:rPr lang="pl-PL" dirty="0">
                <a:hlinkClick r:id="rId6"/>
              </a:rPr>
              <a:t>http://www.leeds.ac.uk/bei/Education-line/browse/subject/citizenship_education.html</a:t>
            </a:r>
            <a:r>
              <a:rPr lang="pl-PL" dirty="0"/>
              <a:t> </a:t>
            </a:r>
          </a:p>
          <a:p>
            <a:r>
              <a:rPr lang="pl-PL" dirty="0"/>
              <a:t>ACT </a:t>
            </a:r>
            <a:r>
              <a:rPr lang="pl-PL" dirty="0">
                <a:hlinkClick r:id="rId7"/>
              </a:rPr>
              <a:t>https://www.teachingcitizenship.org.uk/about-citizenship</a:t>
            </a:r>
            <a:r>
              <a:rPr lang="pl-PL" dirty="0"/>
              <a:t> </a:t>
            </a:r>
          </a:p>
          <a:p>
            <a:r>
              <a:rPr lang="pl-PL" dirty="0">
                <a:hlinkClick r:id="rId8"/>
              </a:rPr>
              <a:t>https://en.unesco.org/themes/gced</a:t>
            </a:r>
            <a:r>
              <a:rPr lang="pl-PL" dirty="0"/>
              <a:t> </a:t>
            </a:r>
          </a:p>
        </p:txBody>
      </p:sp>
    </p:spTree>
    <p:extLst>
      <p:ext uri="{BB962C8B-B14F-4D97-AF65-F5344CB8AC3E}">
        <p14:creationId xmlns:p14="http://schemas.microsoft.com/office/powerpoint/2010/main" val="4053362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Czym jest edukacja obywatelska?</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p:txBody>
          <a:bodyPr/>
          <a:lstStyle/>
          <a:p>
            <a:r>
              <a:rPr lang="pl-PL" dirty="0"/>
              <a:t>Edukacja obywatelska jest rozumiana jako obszar tematyczny , który promowany jest w szkołach celem kształtowania harmonicznej koegzystencji oraz rozwoju jednostki i społeczności, korzystnego dla obu stron. W społeczeństwach demokratycznych, edukacja obywatelska wspiera uczniów w stawaniu się aktywnymi, poinformowanymi i odpowiedzialnymi obywatelami, którzy potrafią i chcą brać odpowiedzialność za siebie i ich społeczności na poziomie lokalnym, regionalnym, narodowym i międzynarodowym. </a:t>
            </a:r>
          </a:p>
          <a:p>
            <a:pPr algn="r"/>
            <a:r>
              <a:rPr lang="pl-PL" b="1" i="1" dirty="0"/>
              <a:t>Edukacja obywatelska w szkołach w Europie</a:t>
            </a:r>
            <a:r>
              <a:rPr lang="pl-PL" i="1" dirty="0"/>
              <a:t>– </a:t>
            </a:r>
            <a:r>
              <a:rPr lang="pl-PL" i="1" dirty="0" err="1"/>
              <a:t>Eurydice</a:t>
            </a:r>
            <a:r>
              <a:rPr lang="pl-PL" i="1" dirty="0"/>
              <a:t>, 2017</a:t>
            </a:r>
          </a:p>
        </p:txBody>
      </p:sp>
      <p:pic>
        <p:nvPicPr>
          <p:cNvPr id="4" name="w1s3">
            <a:hlinkClick r:id="" action="ppaction://media"/>
            <a:extLst>
              <a:ext uri="{FF2B5EF4-FFF2-40B4-BE49-F238E27FC236}">
                <a16:creationId xmlns:a16="http://schemas.microsoft.com/office/drawing/2014/main" id="{544BD4F7-A4FA-1867-850C-7930C37CB7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766" y="435845"/>
            <a:ext cx="609600" cy="609600"/>
          </a:xfrm>
          <a:prstGeom prst="rect">
            <a:avLst/>
          </a:prstGeom>
        </p:spPr>
      </p:pic>
    </p:spTree>
    <p:extLst>
      <p:ext uri="{BB962C8B-B14F-4D97-AF65-F5344CB8AC3E}">
        <p14:creationId xmlns:p14="http://schemas.microsoft.com/office/powerpoint/2010/main" val="207356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3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Cele ogólne</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p:txBody>
          <a:bodyPr/>
          <a:lstStyle/>
          <a:p>
            <a:pPr marL="285750" indent="-285750">
              <a:buFont typeface="Arial" panose="020B0604020202020204" pitchFamily="34" charset="0"/>
              <a:buChar char="•"/>
            </a:pPr>
            <a:r>
              <a:rPr lang="pl-PL" dirty="0"/>
              <a:t>według </a:t>
            </a:r>
            <a:r>
              <a:rPr lang="pl-PL" b="1" i="1" dirty="0"/>
              <a:t>Edukacji obywatelskiej w szkołach europejskich </a:t>
            </a:r>
            <a:r>
              <a:rPr lang="pl-PL" dirty="0"/>
              <a:t>– </a:t>
            </a:r>
            <a:r>
              <a:rPr lang="pl-PL" dirty="0" err="1"/>
              <a:t>Eurydice</a:t>
            </a:r>
            <a:r>
              <a:rPr lang="pl-PL" dirty="0"/>
              <a:t>, 2017</a:t>
            </a:r>
          </a:p>
          <a:p>
            <a:pPr marL="285750" indent="-285750">
              <a:buFont typeface="Arial" panose="020B0604020202020204" pitchFamily="34" charset="0"/>
              <a:buChar char="•"/>
            </a:pPr>
            <a:r>
              <a:rPr lang="pl-PL" dirty="0"/>
              <a:t>wspieranie harmonicznej koegzystencji i wzajemnie korzystnego rozwoju jednostek i społeczności, do których należą </a:t>
            </a:r>
          </a:p>
          <a:p>
            <a:pPr marL="285750" indent="-285750">
              <a:buFont typeface="Arial" panose="020B0604020202020204" pitchFamily="34" charset="0"/>
              <a:buChar char="•"/>
            </a:pPr>
            <a:r>
              <a:rPr lang="pl-PL" dirty="0"/>
              <a:t>wspieranie uczniów na drodze do stawania się aktywnymi, doinformowanymi i odpowiedzialnymi obywatelami, którzy chcą i potrafią brać odpowiedzialność za siebie i swoje społeczności na poziomie lokalnym, regionalnym, narodowym i międzynarodowym</a:t>
            </a:r>
          </a:p>
        </p:txBody>
      </p:sp>
      <p:pic>
        <p:nvPicPr>
          <p:cNvPr id="4" name="w1s4">
            <a:hlinkClick r:id="" action="ppaction://media"/>
            <a:extLst>
              <a:ext uri="{FF2B5EF4-FFF2-40B4-BE49-F238E27FC236}">
                <a16:creationId xmlns:a16="http://schemas.microsoft.com/office/drawing/2014/main" id="{E8CAD4A3-63EC-A1E7-4150-1C646153EA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 y="435845"/>
            <a:ext cx="609600" cy="609600"/>
          </a:xfrm>
          <a:prstGeom prst="rect">
            <a:avLst/>
          </a:prstGeom>
        </p:spPr>
      </p:pic>
    </p:spTree>
    <p:extLst>
      <p:ext uri="{BB962C8B-B14F-4D97-AF65-F5344CB8AC3E}">
        <p14:creationId xmlns:p14="http://schemas.microsoft.com/office/powerpoint/2010/main" val="39849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Wspólne cele dla krajów członkowskich</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p:txBody>
          <a:bodyPr>
            <a:normAutofit fontScale="92500" lnSpcReduction="20000"/>
          </a:bodyPr>
          <a:lstStyle/>
          <a:p>
            <a:pPr marL="285750" indent="-285750">
              <a:buFont typeface="Arial" panose="020B0604020202020204" pitchFamily="34" charset="0"/>
              <a:buChar char="•"/>
            </a:pPr>
            <a:r>
              <a:rPr lang="pl-PL" dirty="0"/>
              <a:t>według </a:t>
            </a:r>
            <a:r>
              <a:rPr lang="pl-PL" b="1" i="1" dirty="0"/>
              <a:t>Edukacji obywatelskiej w szkołach europejskich </a:t>
            </a:r>
            <a:r>
              <a:rPr lang="pl-PL" dirty="0"/>
              <a:t>– </a:t>
            </a:r>
            <a:r>
              <a:rPr lang="pl-PL" dirty="0" err="1"/>
              <a:t>Eurydice</a:t>
            </a:r>
            <a:r>
              <a:rPr lang="pl-PL" dirty="0"/>
              <a:t>, 2017</a:t>
            </a:r>
          </a:p>
          <a:p>
            <a:pPr marL="285750" indent="-285750">
              <a:buFont typeface="Arial" panose="020B0604020202020204" pitchFamily="34" charset="0"/>
              <a:buChar char="•"/>
            </a:pPr>
            <a:r>
              <a:rPr lang="pl-PL" dirty="0"/>
              <a:t>upewnianie się, że dzieci i młodzi ludzie otrzymują kompetencje społeczne, obywatelskie i międzykulturowe poprzez promowanie wartości demokratycznych i fundamentalnych praw, inkluzję społeczną i zachowania niedyskryminacyjne, a także aktywne obywatelstwo </a:t>
            </a:r>
          </a:p>
          <a:p>
            <a:pPr marL="285750" indent="-285750">
              <a:buFont typeface="Arial" panose="020B0604020202020204" pitchFamily="34" charset="0"/>
              <a:buChar char="•"/>
            </a:pPr>
            <a:r>
              <a:rPr lang="pl-PL" dirty="0"/>
              <a:t>poprawianie umiejętności krytycznego myślenia i odczytywania mediów, szczególnie poprzez wykorzystanie </a:t>
            </a:r>
            <a:r>
              <a:rPr lang="pl-PL" dirty="0" err="1"/>
              <a:t>internetu</a:t>
            </a:r>
            <a:r>
              <a:rPr lang="pl-PL" dirty="0"/>
              <a:t> i mediów społecznościowych, aby rozwinąć odporność na wszystkie formy dyskryminacji i indoktrynacji </a:t>
            </a:r>
          </a:p>
          <a:p>
            <a:pPr marL="285750" indent="-285750">
              <a:buFont typeface="Arial" panose="020B0604020202020204" pitchFamily="34" charset="0"/>
              <a:buChar char="•"/>
            </a:pPr>
            <a:r>
              <a:rPr lang="pl-PL" dirty="0"/>
              <a:t>dbanie o edukację dzieci i młodych ludzi w niekorzystnej sytuacji życiowej, poprzez upewnianie się, że nasze systemy edukacyjne i szkoleniowe adresują ich potrzeby </a:t>
            </a:r>
          </a:p>
          <a:p>
            <a:pPr marL="285750" indent="-285750">
              <a:buFont typeface="Arial" panose="020B0604020202020204" pitchFamily="34" charset="0"/>
              <a:buChar char="•"/>
            </a:pPr>
            <a:r>
              <a:rPr lang="pl-PL" dirty="0"/>
              <a:t>promowanie dialogu międzykulturowego poprzez wszystkie dostępne formy nauki w zgodności z istotnymi zasadami </a:t>
            </a:r>
          </a:p>
          <a:p>
            <a:endParaRPr lang="de-DE" dirty="0"/>
          </a:p>
        </p:txBody>
      </p:sp>
      <p:pic>
        <p:nvPicPr>
          <p:cNvPr id="4" name="w1s5">
            <a:hlinkClick r:id="" action="ppaction://media"/>
            <a:extLst>
              <a:ext uri="{FF2B5EF4-FFF2-40B4-BE49-F238E27FC236}">
                <a16:creationId xmlns:a16="http://schemas.microsoft.com/office/drawing/2014/main" id="{81424A7C-B4DC-7776-6294-D9E870DC24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9566" y="435845"/>
            <a:ext cx="609600" cy="609600"/>
          </a:xfrm>
          <a:prstGeom prst="rect">
            <a:avLst/>
          </a:prstGeom>
        </p:spPr>
      </p:pic>
    </p:spTree>
    <p:extLst>
      <p:ext uri="{BB962C8B-B14F-4D97-AF65-F5344CB8AC3E}">
        <p14:creationId xmlns:p14="http://schemas.microsoft.com/office/powerpoint/2010/main" val="324552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9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Cele szczegółowe</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p:txBody>
          <a:bodyPr/>
          <a:lstStyle/>
          <a:p>
            <a:r>
              <a:rPr lang="pl-PL" dirty="0"/>
              <a:t>Aby osiągnąć te cele, edukacja obywatelska musi pomagać uczniom rozwijać wiedzę, umiejętności, nastawienia i wartości w czterech szerokich strefach kompetencji: </a:t>
            </a:r>
          </a:p>
          <a:p>
            <a:r>
              <a:rPr lang="pl-PL" dirty="0"/>
              <a:t>1) efektywne i konstruktywne kontakty z inni</a:t>
            </a:r>
          </a:p>
          <a:p>
            <a:r>
              <a:rPr lang="pl-PL" dirty="0"/>
              <a:t>2) krytyczne myślenie </a:t>
            </a:r>
          </a:p>
          <a:p>
            <a:r>
              <a:rPr lang="pl-PL" dirty="0"/>
              <a:t>3) działanie w sposób społecznie odpowiedzialny </a:t>
            </a:r>
          </a:p>
          <a:p>
            <a:r>
              <a:rPr lang="pl-PL" dirty="0"/>
              <a:t>4) działanie demokratyczne </a:t>
            </a:r>
          </a:p>
          <a:p>
            <a:endParaRPr lang="de-DE" dirty="0"/>
          </a:p>
        </p:txBody>
      </p:sp>
      <p:pic>
        <p:nvPicPr>
          <p:cNvPr id="4" name="w1s6">
            <a:hlinkClick r:id="" action="ppaction://media"/>
            <a:extLst>
              <a:ext uri="{FF2B5EF4-FFF2-40B4-BE49-F238E27FC236}">
                <a16:creationId xmlns:a16="http://schemas.microsoft.com/office/drawing/2014/main" id="{A4072751-593C-AC68-43A0-352BDCF4C2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766" y="435845"/>
            <a:ext cx="609600" cy="609600"/>
          </a:xfrm>
          <a:prstGeom prst="rect">
            <a:avLst/>
          </a:prstGeom>
        </p:spPr>
      </p:pic>
    </p:spTree>
    <p:extLst>
      <p:ext uri="{BB962C8B-B14F-4D97-AF65-F5344CB8AC3E}">
        <p14:creationId xmlns:p14="http://schemas.microsoft.com/office/powerpoint/2010/main" val="143144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Efektywna i konstruktywna interakcja</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a:xfrm>
            <a:off x="1429566" y="2286000"/>
            <a:ext cx="4184850" cy="3810000"/>
          </a:xfrm>
        </p:spPr>
        <p:txBody>
          <a:bodyPr/>
          <a:lstStyle/>
          <a:p>
            <a:pPr marL="285750" indent="-285750">
              <a:buFont typeface="Arial" panose="020B0604020202020204" pitchFamily="34" charset="0"/>
              <a:buChar char="•"/>
            </a:pPr>
            <a:r>
              <a:rPr lang="pl-PL" dirty="0"/>
              <a:t>pewność siebie </a:t>
            </a:r>
          </a:p>
          <a:p>
            <a:pPr marL="285750" indent="-285750">
              <a:buFont typeface="Arial" panose="020B0604020202020204" pitchFamily="34" charset="0"/>
              <a:buChar char="•"/>
            </a:pPr>
            <a:r>
              <a:rPr lang="pl-PL" dirty="0"/>
              <a:t>odpowiedzialność </a:t>
            </a:r>
          </a:p>
          <a:p>
            <a:pPr marL="285750" indent="-285750">
              <a:buFont typeface="Arial" panose="020B0604020202020204" pitchFamily="34" charset="0"/>
              <a:buChar char="•"/>
            </a:pPr>
            <a:r>
              <a:rPr lang="pl-PL" dirty="0"/>
              <a:t>autonomia (osobista inicjatywa)</a:t>
            </a:r>
          </a:p>
          <a:p>
            <a:pPr marL="285750" indent="-285750">
              <a:buFont typeface="Arial" panose="020B0604020202020204" pitchFamily="34" charset="0"/>
              <a:buChar char="•"/>
            </a:pPr>
            <a:r>
              <a:rPr lang="pl-PL" dirty="0"/>
              <a:t>szacunek dla innych opinii i wierzeń </a:t>
            </a:r>
          </a:p>
          <a:p>
            <a:pPr marL="285750" indent="-285750">
              <a:buFont typeface="Arial" panose="020B0604020202020204" pitchFamily="34" charset="0"/>
              <a:buChar char="•"/>
            </a:pPr>
            <a:r>
              <a:rPr lang="pl-PL" dirty="0"/>
              <a:t>współpraca</a:t>
            </a:r>
          </a:p>
          <a:p>
            <a:pPr marL="285750" indent="-285750">
              <a:buFont typeface="Arial" panose="020B0604020202020204" pitchFamily="34" charset="0"/>
              <a:buChar char="•"/>
            </a:pPr>
            <a:r>
              <a:rPr lang="pl-PL" dirty="0"/>
              <a:t>rozwiązywanie konfliktów </a:t>
            </a:r>
          </a:p>
          <a:p>
            <a:endParaRPr lang="de-DE" dirty="0"/>
          </a:p>
        </p:txBody>
      </p:sp>
      <p:sp>
        <p:nvSpPr>
          <p:cNvPr id="6" name="pole tekstowe 5">
            <a:extLst>
              <a:ext uri="{FF2B5EF4-FFF2-40B4-BE49-F238E27FC236}">
                <a16:creationId xmlns:a16="http://schemas.microsoft.com/office/drawing/2014/main" id="{F09D8F70-5BB6-FA8D-79AC-7269CEF84F19}"/>
              </a:ext>
            </a:extLst>
          </p:cNvPr>
          <p:cNvSpPr txBox="1"/>
          <p:nvPr/>
        </p:nvSpPr>
        <p:spPr>
          <a:xfrm>
            <a:off x="6577586" y="2286000"/>
            <a:ext cx="6099048" cy="3182410"/>
          </a:xfrm>
          <a:prstGeom prst="rect">
            <a:avLst/>
          </a:prstGeom>
          <a:noFill/>
        </p:spPr>
        <p:txBody>
          <a:bodyPr wrap="square">
            <a:spAutoFit/>
          </a:bodyPr>
          <a:lstStyle/>
          <a:p>
            <a:pPr marL="285750" marR="0" lvl="0" indent="-285750" algn="l" defTabSz="914400" rtl="0" fontAlgn="auto" hangingPunct="1">
              <a:lnSpc>
                <a:spcPct val="150000"/>
              </a:lnSpc>
              <a:spcBef>
                <a:spcPts val="1000"/>
              </a:spcBef>
              <a:spcAft>
                <a:spcPts val="0"/>
              </a:spcAft>
              <a:buSzPct val="45000"/>
              <a:buFont typeface="Arial" panose="020B0604020202020204" pitchFamily="34" charset="0"/>
              <a:buChar char="•"/>
              <a:tabLst/>
              <a:defRPr sz="1800" b="0" i="0" u="none" strike="noStrike" kern="0" cap="none" spc="0" baseline="0">
                <a:solidFill>
                  <a:srgbClr val="000000"/>
                </a:solidFill>
                <a:uFillTx/>
              </a:defRPr>
            </a:pPr>
            <a:r>
              <a:rPr lang="pl-PL" kern="0" dirty="0">
                <a:solidFill>
                  <a:srgbClr val="000000"/>
                </a:solidFill>
                <a:latin typeface="Trade Gothic Next Light" panose="020B0403040303020004" pitchFamily="34" charset="0"/>
                <a:ea typeface="Microsoft YaHei" pitchFamily="2"/>
                <a:cs typeface="Calibri" pitchFamily="34"/>
              </a:rPr>
              <a:t>e</a:t>
            </a:r>
            <a:r>
              <a:rPr lang="pl-PL" sz="1800" b="0" i="0" u="none" strike="noStrike" kern="1200" cap="none" spc="0" baseline="0" dirty="0">
                <a:solidFill>
                  <a:srgbClr val="000000"/>
                </a:solidFill>
                <a:uFillTx/>
                <a:latin typeface="Trade Gothic Next Light" panose="020B0403040303020004" pitchFamily="34" charset="0"/>
                <a:ea typeface="Microsoft YaHei" pitchFamily="2"/>
                <a:cs typeface="Calibri" pitchFamily="34"/>
              </a:rPr>
              <a:t>mpatia</a:t>
            </a:r>
          </a:p>
          <a:p>
            <a:pPr marL="285750" marR="0" lvl="0" indent="-285750" algn="l" defTabSz="914400" rtl="0" fontAlgn="auto" hangingPunct="1">
              <a:lnSpc>
                <a:spcPct val="150000"/>
              </a:lnSpc>
              <a:spcBef>
                <a:spcPts val="1000"/>
              </a:spcBef>
              <a:spcAft>
                <a:spcPts val="0"/>
              </a:spcAft>
              <a:buSzPct val="45000"/>
              <a:buFont typeface="Arial" panose="020B0604020202020204" pitchFamily="34" charset="0"/>
              <a:buChar char="•"/>
              <a:tabLst/>
              <a:defRPr sz="1800" b="0" i="0" u="none" strike="noStrike" kern="0" cap="none" spc="0" baseline="0">
                <a:solidFill>
                  <a:srgbClr val="000000"/>
                </a:solidFill>
                <a:uFillTx/>
              </a:defRPr>
            </a:pPr>
            <a:r>
              <a:rPr lang="pl-PL" kern="0" dirty="0">
                <a:solidFill>
                  <a:srgbClr val="000000"/>
                </a:solidFill>
                <a:latin typeface="Trade Gothic Next Light" panose="020B0403040303020004" pitchFamily="34" charset="0"/>
                <a:ea typeface="Microsoft YaHei" pitchFamily="2"/>
                <a:cs typeface="Calibri" pitchFamily="34"/>
              </a:rPr>
              <a:t>s</a:t>
            </a:r>
            <a:r>
              <a:rPr lang="pl-PL" sz="1800" b="0" i="0" u="none" strike="noStrike" kern="1200" cap="none" spc="0" baseline="0" dirty="0">
                <a:solidFill>
                  <a:srgbClr val="000000"/>
                </a:solidFill>
                <a:uFillTx/>
                <a:latin typeface="Trade Gothic Next Light" panose="020B0403040303020004" pitchFamily="34" charset="0"/>
                <a:ea typeface="Microsoft YaHei" pitchFamily="2"/>
                <a:cs typeface="Calibri" pitchFamily="34"/>
              </a:rPr>
              <a:t>amoświadomość</a:t>
            </a:r>
          </a:p>
          <a:p>
            <a:pPr marL="285750" marR="0" lvl="0" indent="-285750" algn="l" defTabSz="914400" rtl="0" fontAlgn="auto" hangingPunct="1">
              <a:lnSpc>
                <a:spcPct val="150000"/>
              </a:lnSpc>
              <a:spcBef>
                <a:spcPts val="1000"/>
              </a:spcBef>
              <a:spcAft>
                <a:spcPts val="0"/>
              </a:spcAft>
              <a:buSzPct val="45000"/>
              <a:buFont typeface="Arial" panose="020B0604020202020204" pitchFamily="34" charset="0"/>
              <a:buChar char="•"/>
              <a:tabLst/>
              <a:defRPr sz="1800" b="0" i="0" u="none" strike="noStrike" kern="0" cap="none" spc="0" baseline="0">
                <a:solidFill>
                  <a:srgbClr val="000000"/>
                </a:solidFill>
                <a:uFillTx/>
              </a:defRPr>
            </a:pPr>
            <a:r>
              <a:rPr lang="pl-PL" sz="1800" b="0" i="0" u="none" strike="noStrike" kern="1200" cap="none" spc="0" baseline="0" dirty="0">
                <a:solidFill>
                  <a:srgbClr val="000000"/>
                </a:solidFill>
                <a:uFillTx/>
                <a:latin typeface="Trade Gothic Next Light" panose="020B0403040303020004" pitchFamily="34" charset="0"/>
                <a:ea typeface="Microsoft YaHei" pitchFamily="2"/>
                <a:cs typeface="Calibri" pitchFamily="34"/>
              </a:rPr>
              <a:t>komunikacja i słuchanie</a:t>
            </a:r>
          </a:p>
          <a:p>
            <a:pPr marL="285750" marR="0" lvl="0" indent="-285750" algn="l" defTabSz="914400" rtl="0" fontAlgn="auto" hangingPunct="1">
              <a:lnSpc>
                <a:spcPct val="150000"/>
              </a:lnSpc>
              <a:spcBef>
                <a:spcPts val="1000"/>
              </a:spcBef>
              <a:spcAft>
                <a:spcPts val="0"/>
              </a:spcAft>
              <a:buSzPct val="45000"/>
              <a:buFont typeface="Arial" panose="020B0604020202020204" pitchFamily="34" charset="0"/>
              <a:buChar char="•"/>
              <a:tabLst/>
              <a:defRPr sz="1800" b="0" i="0" u="none" strike="noStrike" kern="0" cap="none" spc="0" baseline="0">
                <a:solidFill>
                  <a:srgbClr val="000000"/>
                </a:solidFill>
                <a:uFillTx/>
              </a:defRPr>
            </a:pPr>
            <a:r>
              <a:rPr lang="pl-PL" sz="1800" b="0" i="0" u="none" strike="noStrike" kern="1200" cap="none" spc="0" baseline="0" dirty="0">
                <a:solidFill>
                  <a:srgbClr val="000000"/>
                </a:solidFill>
                <a:uFillTx/>
                <a:latin typeface="Trade Gothic Next Light" panose="020B0403040303020004" pitchFamily="34" charset="0"/>
                <a:ea typeface="Microsoft YaHei" pitchFamily="2"/>
                <a:cs typeface="Calibri" pitchFamily="34"/>
              </a:rPr>
              <a:t>świadomość emocjonalna</a:t>
            </a:r>
          </a:p>
          <a:p>
            <a:pPr marL="285750" marR="0" lvl="0" indent="-285750" algn="l" defTabSz="914400" rtl="0" fontAlgn="auto" hangingPunct="1">
              <a:lnSpc>
                <a:spcPct val="150000"/>
              </a:lnSpc>
              <a:spcBef>
                <a:spcPts val="1000"/>
              </a:spcBef>
              <a:spcAft>
                <a:spcPts val="0"/>
              </a:spcAft>
              <a:buSzPct val="45000"/>
              <a:buFont typeface="Arial" panose="020B0604020202020204" pitchFamily="34" charset="0"/>
              <a:buChar char="•"/>
              <a:tabLst/>
              <a:defRPr sz="1800" b="0" i="0" u="none" strike="noStrike" kern="0" cap="none" spc="0" baseline="0">
                <a:solidFill>
                  <a:srgbClr val="000000"/>
                </a:solidFill>
                <a:uFillTx/>
              </a:defRPr>
            </a:pPr>
            <a:r>
              <a:rPr lang="pl-PL" sz="1800" b="0" i="0" u="none" strike="noStrike" kern="1200" cap="none" spc="0" baseline="0" dirty="0">
                <a:solidFill>
                  <a:srgbClr val="000000"/>
                </a:solidFill>
                <a:uFillTx/>
                <a:latin typeface="Trade Gothic Next Light" panose="020B0403040303020004" pitchFamily="34" charset="0"/>
                <a:ea typeface="Microsoft YaHei" pitchFamily="2"/>
                <a:cs typeface="Calibri" pitchFamily="34"/>
              </a:rPr>
              <a:t>elastyczność i adaptowalność</a:t>
            </a:r>
          </a:p>
          <a:p>
            <a:pPr marL="285750" marR="0" lvl="0" indent="-285750" algn="l" defTabSz="914400" rtl="0" fontAlgn="auto" hangingPunct="1">
              <a:lnSpc>
                <a:spcPct val="150000"/>
              </a:lnSpc>
              <a:spcBef>
                <a:spcPts val="1000"/>
              </a:spcBef>
              <a:spcAft>
                <a:spcPts val="0"/>
              </a:spcAft>
              <a:buSzPct val="45000"/>
              <a:buFont typeface="Arial" panose="020B0604020202020204" pitchFamily="34" charset="0"/>
              <a:buChar char="•"/>
              <a:tabLst/>
              <a:defRPr sz="1800" b="0" i="0" u="none" strike="noStrike" kern="0" cap="none" spc="0" baseline="0">
                <a:solidFill>
                  <a:srgbClr val="000000"/>
                </a:solidFill>
                <a:uFillTx/>
              </a:defRPr>
            </a:pPr>
            <a:r>
              <a:rPr lang="pl-PL" sz="1800" b="0" i="0" u="none" strike="noStrike" kern="1200" cap="none" spc="0" baseline="0" dirty="0">
                <a:solidFill>
                  <a:srgbClr val="000000"/>
                </a:solidFill>
                <a:uFillTx/>
                <a:latin typeface="Trade Gothic Next Light" panose="020B0403040303020004" pitchFamily="34" charset="0"/>
                <a:ea typeface="Microsoft YaHei" pitchFamily="2"/>
                <a:cs typeface="Calibri" pitchFamily="34"/>
              </a:rPr>
              <a:t>umiejętności międzykulturowe </a:t>
            </a:r>
          </a:p>
        </p:txBody>
      </p:sp>
      <p:pic>
        <p:nvPicPr>
          <p:cNvPr id="4" name="w1s7">
            <a:hlinkClick r:id="" action="ppaction://media"/>
            <a:extLst>
              <a:ext uri="{FF2B5EF4-FFF2-40B4-BE49-F238E27FC236}">
                <a16:creationId xmlns:a16="http://schemas.microsoft.com/office/drawing/2014/main" id="{569C052A-FB4E-444B-9BF9-AEF3C68ACF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9566" y="435845"/>
            <a:ext cx="609600" cy="609600"/>
          </a:xfrm>
          <a:prstGeom prst="rect">
            <a:avLst/>
          </a:prstGeom>
        </p:spPr>
      </p:pic>
    </p:spTree>
    <p:extLst>
      <p:ext uri="{BB962C8B-B14F-4D97-AF65-F5344CB8AC3E}">
        <p14:creationId xmlns:p14="http://schemas.microsoft.com/office/powerpoint/2010/main" val="196502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2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Myślenie krytyczne</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a:xfrm>
            <a:off x="1429566" y="1903004"/>
            <a:ext cx="9238434" cy="4192996"/>
          </a:xfrm>
        </p:spPr>
        <p:txBody>
          <a:bodyPr>
            <a:normAutofit lnSpcReduction="10000"/>
          </a:bodyPr>
          <a:lstStyle/>
          <a:p>
            <a:pPr marL="285750" indent="-285750">
              <a:buFont typeface="Arial" panose="020B0604020202020204" pitchFamily="34" charset="0"/>
              <a:buChar char="•"/>
            </a:pPr>
            <a:r>
              <a:rPr lang="pl-PL" dirty="0"/>
              <a:t>dostrzeganie wielu perspektyw</a:t>
            </a:r>
          </a:p>
          <a:p>
            <a:pPr marL="285750" indent="-285750">
              <a:buFont typeface="Arial" panose="020B0604020202020204" pitchFamily="34" charset="0"/>
              <a:buChar char="•"/>
            </a:pPr>
            <a:r>
              <a:rPr lang="pl-PL" dirty="0"/>
              <a:t>umiejętność analizy i logicznego myślenia​</a:t>
            </a:r>
          </a:p>
          <a:p>
            <a:pPr marL="285750" indent="-285750">
              <a:buFont typeface="Arial" panose="020B0604020202020204" pitchFamily="34" charset="0"/>
              <a:buChar char="•"/>
            </a:pPr>
            <a:r>
              <a:rPr lang="pl-PL" dirty="0"/>
              <a:t>interpretacja danych​</a:t>
            </a:r>
          </a:p>
          <a:p>
            <a:pPr marL="285750" indent="-285750">
              <a:buFont typeface="Arial" panose="020B0604020202020204" pitchFamily="34" charset="0"/>
              <a:buChar char="•"/>
            </a:pPr>
            <a:r>
              <a:rPr lang="pl-PL" dirty="0"/>
              <a:t>zdobywanie wiedzy i umiejętność korzystania ze źródeł​</a:t>
            </a:r>
          </a:p>
          <a:p>
            <a:pPr marL="285750" indent="-285750">
              <a:buFont typeface="Arial" panose="020B0604020202020204" pitchFamily="34" charset="0"/>
              <a:buChar char="•"/>
            </a:pPr>
            <a:r>
              <a:rPr lang="pl-PL" dirty="0"/>
              <a:t>edukacja medialna</a:t>
            </a:r>
          </a:p>
          <a:p>
            <a:pPr marL="285750" indent="-285750">
              <a:buFont typeface="Arial" panose="020B0604020202020204" pitchFamily="34" charset="0"/>
              <a:buChar char="•"/>
            </a:pPr>
            <a:r>
              <a:rPr lang="pl-PL" dirty="0"/>
              <a:t>kreatywność​</a:t>
            </a:r>
          </a:p>
          <a:p>
            <a:pPr marL="285750" indent="-285750">
              <a:buFont typeface="Arial" panose="020B0604020202020204" pitchFamily="34" charset="0"/>
              <a:buChar char="•"/>
            </a:pPr>
            <a:r>
              <a:rPr lang="pl-PL" dirty="0"/>
              <a:t>umiejętność osądzania / posiadanie opinii</a:t>
            </a:r>
          </a:p>
          <a:p>
            <a:pPr marL="285750" indent="-285750">
              <a:buFont typeface="Arial" panose="020B0604020202020204" pitchFamily="34" charset="0"/>
              <a:buChar char="•"/>
            </a:pPr>
            <a:r>
              <a:rPr lang="pl-PL" dirty="0"/>
              <a:t>rozumienie świata​</a:t>
            </a:r>
          </a:p>
          <a:p>
            <a:pPr marL="285750" indent="-285750">
              <a:buFont typeface="Arial" panose="020B0604020202020204" pitchFamily="34" charset="0"/>
              <a:buChar char="•"/>
            </a:pPr>
            <a:r>
              <a:rPr lang="pl-PL" dirty="0"/>
              <a:t>zadawanie pytań</a:t>
            </a:r>
          </a:p>
          <a:p>
            <a:endParaRPr lang="de-DE" dirty="0"/>
          </a:p>
        </p:txBody>
      </p:sp>
      <p:pic>
        <p:nvPicPr>
          <p:cNvPr id="4" name="w1s8">
            <a:hlinkClick r:id="" action="ppaction://media"/>
            <a:extLst>
              <a:ext uri="{FF2B5EF4-FFF2-40B4-BE49-F238E27FC236}">
                <a16:creationId xmlns:a16="http://schemas.microsoft.com/office/drawing/2014/main" id="{06350B22-67D4-9387-171A-EDFB74F344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9566" y="740645"/>
            <a:ext cx="609600" cy="609600"/>
          </a:xfrm>
          <a:prstGeom prst="rect">
            <a:avLst/>
          </a:prstGeom>
        </p:spPr>
      </p:pic>
    </p:spTree>
    <p:extLst>
      <p:ext uri="{BB962C8B-B14F-4D97-AF65-F5344CB8AC3E}">
        <p14:creationId xmlns:p14="http://schemas.microsoft.com/office/powerpoint/2010/main" val="354642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5846A-7EF0-EB41-AB81-BA2B10952617}"/>
              </a:ext>
            </a:extLst>
          </p:cNvPr>
          <p:cNvSpPr>
            <a:spLocks noGrp="1"/>
          </p:cNvSpPr>
          <p:nvPr>
            <p:ph type="title"/>
          </p:nvPr>
        </p:nvSpPr>
        <p:spPr/>
        <p:txBody>
          <a:bodyPr/>
          <a:lstStyle/>
          <a:p>
            <a:r>
              <a:rPr lang="pl-PL" dirty="0"/>
              <a:t>Działanie w sposób społecznie odpowiedzialny</a:t>
            </a:r>
            <a:endParaRPr lang="de-DE" dirty="0"/>
          </a:p>
        </p:txBody>
      </p:sp>
      <p:sp>
        <p:nvSpPr>
          <p:cNvPr id="3" name="Inhaltsplatzhalter 2">
            <a:extLst>
              <a:ext uri="{FF2B5EF4-FFF2-40B4-BE49-F238E27FC236}">
                <a16:creationId xmlns:a16="http://schemas.microsoft.com/office/drawing/2014/main" id="{1974E176-8656-2F42-99B2-44CDDB07E663}"/>
              </a:ext>
            </a:extLst>
          </p:cNvPr>
          <p:cNvSpPr>
            <a:spLocks noGrp="1"/>
          </p:cNvSpPr>
          <p:nvPr>
            <p:ph idx="1"/>
          </p:nvPr>
        </p:nvSpPr>
        <p:spPr>
          <a:xfrm>
            <a:off x="6048783" y="2438400"/>
            <a:ext cx="4020258" cy="3810000"/>
          </a:xfrm>
        </p:spPr>
        <p:txBody>
          <a:bodyPr/>
          <a:lstStyle/>
          <a:p>
            <a:pPr marL="285750" indent="-285750">
              <a:buFont typeface="Arial" panose="020B0604020202020204" pitchFamily="34" charset="0"/>
              <a:buChar char="•"/>
            </a:pPr>
            <a:r>
              <a:rPr lang="pl-PL" dirty="0"/>
              <a:t>ochrona środowiska</a:t>
            </a:r>
          </a:p>
          <a:p>
            <a:pPr marL="285750" indent="-285750">
              <a:buFont typeface="Arial" panose="020B0604020202020204" pitchFamily="34" charset="0"/>
              <a:buChar char="•"/>
            </a:pPr>
            <a:r>
              <a:rPr lang="pl-PL" dirty="0"/>
              <a:t>ochrona dziedzictwa kulturowego </a:t>
            </a:r>
          </a:p>
          <a:p>
            <a:pPr marL="285750" indent="-285750">
              <a:buFont typeface="Arial" panose="020B0604020202020204" pitchFamily="34" charset="0"/>
              <a:buChar char="•"/>
            </a:pPr>
            <a:r>
              <a:rPr lang="pl-PL" dirty="0"/>
              <a:t>znajomość i szacunek dla innych kultur </a:t>
            </a:r>
          </a:p>
          <a:p>
            <a:pPr marL="285750" indent="-285750">
              <a:buFont typeface="Arial" panose="020B0604020202020204" pitchFamily="34" charset="0"/>
              <a:buChar char="•"/>
            </a:pPr>
            <a:r>
              <a:rPr lang="pl-PL" dirty="0"/>
              <a:t>znajomość i szacunek dla religii</a:t>
            </a:r>
          </a:p>
          <a:p>
            <a:pPr marL="285750" indent="-285750">
              <a:buFont typeface="Arial" panose="020B0604020202020204" pitchFamily="34" charset="0"/>
              <a:buChar char="•"/>
            </a:pPr>
            <a:r>
              <a:rPr lang="pl-PL" dirty="0"/>
              <a:t>niedyskryminacja </a:t>
            </a:r>
          </a:p>
        </p:txBody>
      </p:sp>
      <p:sp>
        <p:nvSpPr>
          <p:cNvPr id="4" name="Inhaltsplatzhalter 2">
            <a:extLst>
              <a:ext uri="{FF2B5EF4-FFF2-40B4-BE49-F238E27FC236}">
                <a16:creationId xmlns:a16="http://schemas.microsoft.com/office/drawing/2014/main" id="{8D8138C2-2B9B-3E5F-8A5A-73D42001FAAD}"/>
              </a:ext>
            </a:extLst>
          </p:cNvPr>
          <p:cNvSpPr txBox="1">
            <a:spLocks/>
          </p:cNvSpPr>
          <p:nvPr/>
        </p:nvSpPr>
        <p:spPr>
          <a:xfrm>
            <a:off x="1581966" y="2438400"/>
            <a:ext cx="4020258" cy="3810000"/>
          </a:xfrm>
          <a:prstGeom prst="rect">
            <a:avLst/>
          </a:prstGeom>
        </p:spPr>
        <p:txBody>
          <a:bodyPr vert="horz" lIns="91440" tIns="45720" rIns="91440" bIns="45720" rtlCol="0">
            <a:normAutofit/>
          </a:bodyPr>
          <a:lstStyle>
            <a:lvl1pPr marL="0" indent="0" algn="l" defTabSz="914400" rtl="0" eaLnBrk="1" latinLnBrk="0" hangingPunct="1">
              <a:lnSpc>
                <a:spcPct val="130000"/>
              </a:lnSpc>
              <a:spcBef>
                <a:spcPts val="1000"/>
              </a:spcBef>
              <a:buSzPct val="85000"/>
              <a:buFont typeface="Arial" panose="020B0604020202020204" pitchFamily="34" charset="0"/>
              <a:buNone/>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pl-PL" dirty="0"/>
              <a:t>szacunek dla sprawiedliwości</a:t>
            </a:r>
          </a:p>
          <a:p>
            <a:pPr marL="285750" indent="-285750">
              <a:buFont typeface="Arial" panose="020B0604020202020204" pitchFamily="34" charset="0"/>
              <a:buChar char="•"/>
            </a:pPr>
            <a:r>
              <a:rPr lang="pl-PL" dirty="0"/>
              <a:t>solidarność</a:t>
            </a:r>
          </a:p>
          <a:p>
            <a:pPr marL="285750" indent="-285750">
              <a:buFont typeface="Arial" panose="020B0604020202020204" pitchFamily="34" charset="0"/>
              <a:buChar char="•"/>
            </a:pPr>
            <a:r>
              <a:rPr lang="pl-PL" dirty="0"/>
              <a:t>szacunek dla innych ludzi</a:t>
            </a:r>
          </a:p>
          <a:p>
            <a:pPr marL="285750" indent="-285750">
              <a:buFont typeface="Arial" panose="020B0604020202020204" pitchFamily="34" charset="0"/>
              <a:buChar char="•"/>
            </a:pPr>
            <a:r>
              <a:rPr lang="pl-PL" dirty="0"/>
              <a:t>poszanowanie praw człowieka</a:t>
            </a:r>
          </a:p>
          <a:p>
            <a:pPr marL="285750" indent="-285750">
              <a:buFont typeface="Arial" panose="020B0604020202020204" pitchFamily="34" charset="0"/>
              <a:buChar char="•"/>
            </a:pPr>
            <a:r>
              <a:rPr lang="pl-PL" dirty="0"/>
              <a:t>poczucie przynależności</a:t>
            </a:r>
          </a:p>
          <a:p>
            <a:pPr marL="285750" indent="-285750">
              <a:buFont typeface="Arial" panose="020B0604020202020204" pitchFamily="34" charset="0"/>
              <a:buChar char="•"/>
            </a:pPr>
            <a:r>
              <a:rPr lang="pl-PL" dirty="0"/>
              <a:t>zrównoważony rozwój </a:t>
            </a:r>
          </a:p>
        </p:txBody>
      </p:sp>
      <p:pic>
        <p:nvPicPr>
          <p:cNvPr id="5" name="w1s9">
            <a:hlinkClick r:id="" action="ppaction://media"/>
            <a:extLst>
              <a:ext uri="{FF2B5EF4-FFF2-40B4-BE49-F238E27FC236}">
                <a16:creationId xmlns:a16="http://schemas.microsoft.com/office/drawing/2014/main" id="{84D466E2-651E-213A-9961-04BDDA58DE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7166" y="740645"/>
            <a:ext cx="609600" cy="609600"/>
          </a:xfrm>
          <a:prstGeom prst="rect">
            <a:avLst/>
          </a:prstGeom>
        </p:spPr>
      </p:pic>
    </p:spTree>
    <p:extLst>
      <p:ext uri="{BB962C8B-B14F-4D97-AF65-F5344CB8AC3E}">
        <p14:creationId xmlns:p14="http://schemas.microsoft.com/office/powerpoint/2010/main" val="86160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PortalVTI">
  <a:themeElements>
    <a:clrScheme name="Earth">
      <a:dk1>
        <a:sysClr val="windowText" lastClr="000000"/>
      </a:dk1>
      <a:lt1>
        <a:sysClr val="window" lastClr="FFFFFF"/>
      </a:lt1>
      <a:dk2>
        <a:srgbClr val="051618"/>
      </a:dk2>
      <a:lt2>
        <a:srgbClr val="E8E8DF"/>
      </a:lt2>
      <a:accent1>
        <a:srgbClr val="2D714C"/>
      </a:accent1>
      <a:accent2>
        <a:srgbClr val="1F7985"/>
      </a:accent2>
      <a:accent3>
        <a:srgbClr val="0D6756"/>
      </a:accent3>
      <a:accent4>
        <a:srgbClr val="40945E"/>
      </a:accent4>
      <a:accent5>
        <a:srgbClr val="389896"/>
      </a:accent5>
      <a:accent6>
        <a:srgbClr val="64924A"/>
      </a:accent6>
      <a:hlink>
        <a:srgbClr val="1F855C"/>
      </a:hlink>
      <a:folHlink>
        <a:srgbClr val="227390"/>
      </a:folHlink>
    </a:clrScheme>
    <a:fontScheme name="Earth">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rtalVTI" id="{0E0D5035-C7F2-4607-91F4-D5D5F886A15A}" vid="{EAFF3D8B-AC13-4E90-80A9-182200FBC86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1881</TotalTime>
  <Words>5271</Words>
  <Application>Microsoft Office PowerPoint</Application>
  <PresentationFormat>Panoramiczny</PresentationFormat>
  <Paragraphs>260</Paragraphs>
  <Slides>20</Slides>
  <Notes>20</Notes>
  <HiddenSlides>0</HiddenSlides>
  <MMClips>16</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20</vt:i4>
      </vt:variant>
    </vt:vector>
  </HeadingPairs>
  <TitlesOfParts>
    <vt:vector size="26" baseType="lpstr">
      <vt:lpstr>Arial</vt:lpstr>
      <vt:lpstr>Calibri</vt:lpstr>
      <vt:lpstr>Symbol</vt:lpstr>
      <vt:lpstr>Trade Gothic Next Cond</vt:lpstr>
      <vt:lpstr>Trade Gothic Next Light</vt:lpstr>
      <vt:lpstr>PortalVTI</vt:lpstr>
      <vt:lpstr>Webinar 2 Edukacja obywatelska jako zadanie międzyprzedmiotowe </vt:lpstr>
      <vt:lpstr>PLAN</vt:lpstr>
      <vt:lpstr>Czym jest edukacja obywatelska?</vt:lpstr>
      <vt:lpstr>Cele ogólne</vt:lpstr>
      <vt:lpstr>Wspólne cele dla krajów członkowskich</vt:lpstr>
      <vt:lpstr>Cele szczegółowe</vt:lpstr>
      <vt:lpstr>Efektywna i konstruktywna interakcja</vt:lpstr>
      <vt:lpstr>Myślenie krytyczne</vt:lpstr>
      <vt:lpstr>Działanie w sposób społecznie odpowiedzialny</vt:lpstr>
      <vt:lpstr>Działanie w sposób demokratyczny</vt:lpstr>
      <vt:lpstr>Europejskie modele edukacji obywatelskiej</vt:lpstr>
      <vt:lpstr>Edukacja obywatelska jako ścieżka międzyprzedmiotowa</vt:lpstr>
      <vt:lpstr>Przykłady dobrych praktyk – polska. global scholars</vt:lpstr>
      <vt:lpstr>Przykłady dobrych praktyk Austria. Detect – doskonalenie obywatelstwa cyfrowego</vt:lpstr>
      <vt:lpstr>Przykłady dobrych praktyk chorwacja. Model Rijecki – Edukacja obywatelska jako zajęcia pozalekcyjne w szkołach podstawowych</vt:lpstr>
      <vt:lpstr>Przykłady dobrych praktyk niemcy. Jugend debattiert (debaty młodych)</vt:lpstr>
      <vt:lpstr>Wskazówki dotyczące literatury, stron internetowych i blogów w regionach partnerskich</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IO5 – Webinar 2</dc:title>
  <dc:creator>Timon Foss-Jähn</dc:creator>
  <cp:lastModifiedBy>Luiza Kubalska</cp:lastModifiedBy>
  <cp:revision>62</cp:revision>
  <dcterms:created xsi:type="dcterms:W3CDTF">2021-06-08T09:13:08Z</dcterms:created>
  <dcterms:modified xsi:type="dcterms:W3CDTF">2022-05-05T21:16:47Z</dcterms:modified>
</cp:coreProperties>
</file>