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2"/>
  </p:notesMasterIdLst>
  <p:sldIdLst>
    <p:sldId id="256" r:id="rId4"/>
    <p:sldId id="257" r:id="rId5"/>
    <p:sldId id="260" r:id="rId6"/>
    <p:sldId id="269" r:id="rId7"/>
    <p:sldId id="268" r:id="rId8"/>
    <p:sldId id="272" r:id="rId9"/>
    <p:sldId id="302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300" r:id="rId36"/>
    <p:sldId id="299" r:id="rId37"/>
    <p:sldId id="301" r:id="rId38"/>
    <p:sldId id="271" r:id="rId39"/>
    <p:sldId id="303" r:id="rId40"/>
    <p:sldId id="304" r:id="rId4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0C38C44-6C99-1644-9C32-EAE8BDC845D5}">
          <p14:sldIdLst>
            <p14:sldId id="256"/>
            <p14:sldId id="257"/>
            <p14:sldId id="260"/>
          </p14:sldIdLst>
        </p14:section>
        <p14:section name="Mathematical modelling" id="{045403FA-7591-F042-A681-F4847152F4BF}">
          <p14:sldIdLst>
            <p14:sldId id="269"/>
            <p14:sldId id="268"/>
            <p14:sldId id="272"/>
            <p14:sldId id="302"/>
          </p14:sldIdLst>
        </p14:section>
        <p14:section name="Aufgabenbeispiele" id="{C6BAB20B-6AAF-7B44-A97F-DEEDF9C8E0D9}">
          <p14:sldIdLst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</p14:sldIdLst>
        </p14:section>
        <p14:section name="didactical considerations" id="{FC5A3E02-184F-924D-92BB-0432A0A263CD}">
          <p14:sldIdLst>
            <p14:sldId id="287"/>
            <p14:sldId id="288"/>
            <p14:sldId id="289"/>
            <p14:sldId id="290"/>
            <p14:sldId id="291"/>
          </p14:sldIdLst>
        </p14:section>
        <p14:section name="BNE" id="{5962C998-5DAC-1C40-A38F-FB15D36B605F}">
          <p14:sldIdLst>
            <p14:sldId id="292"/>
            <p14:sldId id="293"/>
            <p14:sldId id="294"/>
            <p14:sldId id="295"/>
            <p14:sldId id="296"/>
            <p14:sldId id="297"/>
            <p14:sldId id="298"/>
            <p14:sldId id="300"/>
            <p14:sldId id="299"/>
            <p14:sldId id="301"/>
            <p14:sldId id="271"/>
            <p14:sldId id="303"/>
            <p14:sldId id="30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a Frey" initials="LF" lastIdx="2" clrIdx="0">
    <p:extLst>
      <p:ext uri="{19B8F6BF-5375-455C-9EA6-DF929625EA0E}">
        <p15:presenceInfo xmlns:p15="http://schemas.microsoft.com/office/powerpoint/2012/main" userId="4ff3e4e6b989e20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A9E7"/>
    <a:srgbClr val="234BA5"/>
    <a:srgbClr val="C5D3F3"/>
    <a:srgbClr val="94AEE8"/>
    <a:srgbClr val="678C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05"/>
  </p:normalViewPr>
  <p:slideViewPr>
    <p:cSldViewPr snapToGrid="0">
      <p:cViewPr varScale="1">
        <p:scale>
          <a:sx n="119" d="100"/>
          <a:sy n="119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U:\Home@UNIHH\HOME\MeMo\Aufgaben\Erd&#246;l\Erd&#246;lverbrauch%20bis%202014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Katrin\Uni\Aufgaben\Erd&#246;l\Erd&#246;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Katrin\Uni\Aufgaben\Erd&#246;l\Erd&#246;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Katrin\Uni\Aufgaben\Erd&#246;l\Erd&#246;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issMit\sciebo\Lehre%20WiSe%202223_DidStoch\Vorlesungen\Hefewachstum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issMit\sciebo\Lehre%20WiSe%202223_DidStoch\Vorlesungen\Hefewachstum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issMit\sciebo\Lehre%20WiSe%202223_DidStoch\Vorlesungen\Hefewachstum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132222715484004E-2"/>
          <c:y val="2.8057865481313903E-2"/>
          <c:w val="0.91065679104651975"/>
          <c:h val="0.87734625615284689"/>
        </c:manualLayout>
      </c:layout>
      <c:barChart>
        <c:barDir val="col"/>
        <c:grouping val="clustered"/>
        <c:varyColors val="1"/>
        <c:ser>
          <c:idx val="0"/>
          <c:order val="0"/>
          <c:spPr>
            <a:solidFill>
              <a:srgbClr val="004586"/>
            </a:solidFill>
            <a:ln>
              <a:noFill/>
            </a:ln>
          </c:spPr>
          <c:invertIfNegative val="1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Daten_2!$B$6:$B$26</c:f>
              <c:strCache>
                <c:ptCount val="21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</c:strCache>
            </c:strRef>
          </c:cat>
          <c:val>
            <c:numRef>
              <c:f>Daten_2!$D$6:$D$26</c:f>
              <c:numCache>
                <c:formatCode>General</c:formatCode>
                <c:ptCount val="21"/>
                <c:pt idx="0">
                  <c:v>3.4343930399999998</c:v>
                </c:pt>
                <c:pt idx="1">
                  <c:v>3.4907840800000001</c:v>
                </c:pt>
                <c:pt idx="2">
                  <c:v>3.56474768</c:v>
                </c:pt>
                <c:pt idx="3">
                  <c:v>3.6735089200000002</c:v>
                </c:pt>
                <c:pt idx="4">
                  <c:v>3.6993713600000002</c:v>
                </c:pt>
                <c:pt idx="5">
                  <c:v>3.7850003600000002</c:v>
                </c:pt>
                <c:pt idx="6">
                  <c:v>3.8157275199999998</c:v>
                </c:pt>
                <c:pt idx="7">
                  <c:v>3.8515676000000001</c:v>
                </c:pt>
                <c:pt idx="8">
                  <c:v>3.8970874800000002</c:v>
                </c:pt>
                <c:pt idx="9">
                  <c:v>3.9842056800000001</c:v>
                </c:pt>
                <c:pt idx="10">
                  <c:v>4.125431479999996</c:v>
                </c:pt>
                <c:pt idx="11">
                  <c:v>4.190162039999997</c:v>
                </c:pt>
                <c:pt idx="12">
                  <c:v>4.2356819200000002</c:v>
                </c:pt>
                <c:pt idx="13">
                  <c:v>4.3058232399999978</c:v>
                </c:pt>
                <c:pt idx="14">
                  <c:v>4.2747486000000006</c:v>
                </c:pt>
                <c:pt idx="15">
                  <c:v>4.2226762399999966</c:v>
                </c:pt>
                <c:pt idx="16">
                  <c:v>4.3617178799999943</c:v>
                </c:pt>
                <c:pt idx="17">
                  <c:v>4.4166693600000002</c:v>
                </c:pt>
                <c:pt idx="18">
                  <c:v>4.4599554400000008</c:v>
                </c:pt>
                <c:pt idx="19">
                  <c:v>4.5293025200000008</c:v>
                </c:pt>
                <c:pt idx="20">
                  <c:v>4.5711490400000008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</c14:spPr>
              </c14:invertSolidFillFmt>
            </c:ext>
            <c:ext xmlns:c16="http://schemas.microsoft.com/office/drawing/2014/chart" uri="{C3380CC4-5D6E-409C-BE32-E72D297353CC}">
              <c16:uniqueId val="{00000000-B344-BD4C-B198-B70A4868EA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999801552"/>
        <c:axId val="-1999792896"/>
      </c:barChart>
      <c:catAx>
        <c:axId val="-1999801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 rot="0" vert="horz" anchor="t" anchorCtr="0"/>
          <a:lstStyle/>
          <a:p>
            <a:pPr>
              <a:defRPr/>
            </a:pPr>
            <a:endParaRPr lang="de-DE"/>
          </a:p>
        </c:txPr>
        <c:crossAx val="-1999792896"/>
        <c:crosses val="autoZero"/>
        <c:auto val="0"/>
        <c:lblAlgn val="ctr"/>
        <c:lblOffset val="100"/>
        <c:noMultiLvlLbl val="1"/>
      </c:catAx>
      <c:valAx>
        <c:axId val="-1999792896"/>
        <c:scaling>
          <c:orientation val="minMax"/>
          <c:max val="5"/>
          <c:min val="3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crossAx val="-1999801552"/>
        <c:crossesAt val="1"/>
        <c:crossBetween val="between"/>
        <c:majorUnit val="0.1"/>
      </c:valAx>
      <c:spPr>
        <a:noFill/>
        <a:ln w="25400">
          <a:noFill/>
        </a:ln>
      </c:spPr>
    </c:plotArea>
    <c:plotVisOnly val="1"/>
    <c:dispBlanksAs val="zero"/>
    <c:showDLblsOverMax val="1"/>
  </c:chart>
  <c:spPr>
    <a:solidFill>
      <a:srgbClr val="FFFFFF"/>
    </a:solidFill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Oil consumption in Europe from 1968 to 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Europa!$C$5</c:f>
              <c:strCache>
                <c:ptCount val="1"/>
                <c:pt idx="0">
                  <c:v>Erdölverbrauch (in Mio Tonnen)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Europa!$B$6:$B$56</c:f>
              <c:numCache>
                <c:formatCode>General</c:formatCode>
                <c:ptCount val="51"/>
                <c:pt idx="0">
                  <c:v>1968</c:v>
                </c:pt>
                <c:pt idx="1">
                  <c:v>1969</c:v>
                </c:pt>
                <c:pt idx="2">
                  <c:v>1970</c:v>
                </c:pt>
                <c:pt idx="3">
                  <c:v>1971</c:v>
                </c:pt>
                <c:pt idx="4">
                  <c:v>1972</c:v>
                </c:pt>
                <c:pt idx="5">
                  <c:v>1973</c:v>
                </c:pt>
                <c:pt idx="6">
                  <c:v>1974</c:v>
                </c:pt>
                <c:pt idx="7">
                  <c:v>1975</c:v>
                </c:pt>
                <c:pt idx="8">
                  <c:v>1976</c:v>
                </c:pt>
                <c:pt idx="9">
                  <c:v>1977</c:v>
                </c:pt>
                <c:pt idx="10">
                  <c:v>1978</c:v>
                </c:pt>
                <c:pt idx="11">
                  <c:v>1979</c:v>
                </c:pt>
                <c:pt idx="12">
                  <c:v>1980</c:v>
                </c:pt>
                <c:pt idx="13">
                  <c:v>1981</c:v>
                </c:pt>
                <c:pt idx="14">
                  <c:v>1982</c:v>
                </c:pt>
                <c:pt idx="15">
                  <c:v>1983</c:v>
                </c:pt>
                <c:pt idx="16">
                  <c:v>1984</c:v>
                </c:pt>
                <c:pt idx="17">
                  <c:v>1985</c:v>
                </c:pt>
                <c:pt idx="18">
                  <c:v>1986</c:v>
                </c:pt>
                <c:pt idx="19">
                  <c:v>1987</c:v>
                </c:pt>
                <c:pt idx="20">
                  <c:v>1988</c:v>
                </c:pt>
                <c:pt idx="21">
                  <c:v>1989</c:v>
                </c:pt>
                <c:pt idx="22">
                  <c:v>1990</c:v>
                </c:pt>
                <c:pt idx="23">
                  <c:v>1991</c:v>
                </c:pt>
                <c:pt idx="24">
                  <c:v>1992</c:v>
                </c:pt>
                <c:pt idx="25">
                  <c:v>1993</c:v>
                </c:pt>
                <c:pt idx="26">
                  <c:v>1994</c:v>
                </c:pt>
                <c:pt idx="27">
                  <c:v>1995</c:v>
                </c:pt>
                <c:pt idx="28">
                  <c:v>1996</c:v>
                </c:pt>
                <c:pt idx="29">
                  <c:v>1997</c:v>
                </c:pt>
                <c:pt idx="30">
                  <c:v>1998</c:v>
                </c:pt>
                <c:pt idx="31">
                  <c:v>1999</c:v>
                </c:pt>
                <c:pt idx="32">
                  <c:v>2000</c:v>
                </c:pt>
                <c:pt idx="33">
                  <c:v>2001</c:v>
                </c:pt>
                <c:pt idx="34">
                  <c:v>2002</c:v>
                </c:pt>
                <c:pt idx="35">
                  <c:v>2003</c:v>
                </c:pt>
                <c:pt idx="36">
                  <c:v>2004</c:v>
                </c:pt>
                <c:pt idx="37">
                  <c:v>2005</c:v>
                </c:pt>
                <c:pt idx="38">
                  <c:v>2006</c:v>
                </c:pt>
                <c:pt idx="39">
                  <c:v>2007</c:v>
                </c:pt>
                <c:pt idx="40">
                  <c:v>2008</c:v>
                </c:pt>
                <c:pt idx="41">
                  <c:v>2009</c:v>
                </c:pt>
                <c:pt idx="42">
                  <c:v>2010</c:v>
                </c:pt>
                <c:pt idx="43">
                  <c:v>2011</c:v>
                </c:pt>
                <c:pt idx="44">
                  <c:v>2012</c:v>
                </c:pt>
                <c:pt idx="45">
                  <c:v>2013</c:v>
                </c:pt>
                <c:pt idx="46">
                  <c:v>2014</c:v>
                </c:pt>
                <c:pt idx="47">
                  <c:v>2015</c:v>
                </c:pt>
                <c:pt idx="48">
                  <c:v>2016</c:v>
                </c:pt>
                <c:pt idx="49">
                  <c:v>2017</c:v>
                </c:pt>
                <c:pt idx="50">
                  <c:v>2018</c:v>
                </c:pt>
              </c:numCache>
            </c:numRef>
          </c:xVal>
          <c:yVal>
            <c:numRef>
              <c:f>Europa!$C$6:$C$56</c:f>
              <c:numCache>
                <c:formatCode>#,##0.##</c:formatCode>
                <c:ptCount val="51"/>
                <c:pt idx="0">
                  <c:v>551.4</c:v>
                </c:pt>
                <c:pt idx="1">
                  <c:v>615.5</c:v>
                </c:pt>
                <c:pt idx="2">
                  <c:v>682.4</c:v>
                </c:pt>
                <c:pt idx="3">
                  <c:v>715.4</c:v>
                </c:pt>
                <c:pt idx="4">
                  <c:v>765.6</c:v>
                </c:pt>
                <c:pt idx="5">
                  <c:v>820.7</c:v>
                </c:pt>
                <c:pt idx="6">
                  <c:v>772.6</c:v>
                </c:pt>
                <c:pt idx="7">
                  <c:v>744.9</c:v>
                </c:pt>
                <c:pt idx="8">
                  <c:v>795.7</c:v>
                </c:pt>
                <c:pt idx="9">
                  <c:v>788.4</c:v>
                </c:pt>
                <c:pt idx="10">
                  <c:v>817.8</c:v>
                </c:pt>
                <c:pt idx="11">
                  <c:v>835.3</c:v>
                </c:pt>
                <c:pt idx="12">
                  <c:v>779.2</c:v>
                </c:pt>
                <c:pt idx="13">
                  <c:v>725.5</c:v>
                </c:pt>
                <c:pt idx="14">
                  <c:v>689.6</c:v>
                </c:pt>
                <c:pt idx="15">
                  <c:v>671.5</c:v>
                </c:pt>
                <c:pt idx="16">
                  <c:v>674.8</c:v>
                </c:pt>
                <c:pt idx="17">
                  <c:v>691.1</c:v>
                </c:pt>
                <c:pt idx="18">
                  <c:v>713.5</c:v>
                </c:pt>
                <c:pt idx="19">
                  <c:v>715.7</c:v>
                </c:pt>
                <c:pt idx="20">
                  <c:v>725.2</c:v>
                </c:pt>
                <c:pt idx="21">
                  <c:v>725.6</c:v>
                </c:pt>
                <c:pt idx="22">
                  <c:v>729.4</c:v>
                </c:pt>
                <c:pt idx="23">
                  <c:v>725.9</c:v>
                </c:pt>
                <c:pt idx="24">
                  <c:v>728.4</c:v>
                </c:pt>
                <c:pt idx="25">
                  <c:v>722.7</c:v>
                </c:pt>
                <c:pt idx="26">
                  <c:v>723.1</c:v>
                </c:pt>
                <c:pt idx="27">
                  <c:v>737.8</c:v>
                </c:pt>
                <c:pt idx="28">
                  <c:v>756.1</c:v>
                </c:pt>
                <c:pt idx="29">
                  <c:v>760.5</c:v>
                </c:pt>
                <c:pt idx="30">
                  <c:v>778.5</c:v>
                </c:pt>
                <c:pt idx="31">
                  <c:v>771.2</c:v>
                </c:pt>
                <c:pt idx="32">
                  <c:v>762.5</c:v>
                </c:pt>
                <c:pt idx="33">
                  <c:v>773.3</c:v>
                </c:pt>
                <c:pt idx="34" formatCode="#,##0">
                  <c:v>771</c:v>
                </c:pt>
                <c:pt idx="35">
                  <c:v>776.2</c:v>
                </c:pt>
                <c:pt idx="36">
                  <c:v>784.3</c:v>
                </c:pt>
                <c:pt idx="37" formatCode="#,##0">
                  <c:v>791</c:v>
                </c:pt>
                <c:pt idx="38">
                  <c:v>795.2</c:v>
                </c:pt>
                <c:pt idx="39">
                  <c:v>781.5</c:v>
                </c:pt>
                <c:pt idx="40">
                  <c:v>817.1</c:v>
                </c:pt>
                <c:pt idx="41">
                  <c:v>779.8</c:v>
                </c:pt>
                <c:pt idx="42">
                  <c:v>771.5</c:v>
                </c:pt>
                <c:pt idx="43">
                  <c:v>750.6</c:v>
                </c:pt>
                <c:pt idx="44" formatCode="#,##0">
                  <c:v>727</c:v>
                </c:pt>
                <c:pt idx="45">
                  <c:v>712.8</c:v>
                </c:pt>
                <c:pt idx="46">
                  <c:v>699.7</c:v>
                </c:pt>
                <c:pt idx="47">
                  <c:v>715.7</c:v>
                </c:pt>
                <c:pt idx="48">
                  <c:v>733.3</c:v>
                </c:pt>
                <c:pt idx="49">
                  <c:v>746.2</c:v>
                </c:pt>
                <c:pt idx="50" formatCode="#,##0">
                  <c:v>742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70-A241-884B-C938B3F6FA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0982607"/>
        <c:axId val="641140511"/>
      </c:scatterChart>
      <c:valAx>
        <c:axId val="63098260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Jahr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41140511"/>
        <c:crosses val="autoZero"/>
        <c:crossBetween val="midCat"/>
      </c:valAx>
      <c:valAx>
        <c:axId val="6411405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Oil </a:t>
                </a:r>
                <a:r>
                  <a:rPr lang="de-DE" dirty="0" err="1"/>
                  <a:t>consumption</a:t>
                </a:r>
                <a:r>
                  <a:rPr lang="de-DE" dirty="0"/>
                  <a:t> (in </a:t>
                </a:r>
                <a:r>
                  <a:rPr lang="de-DE" dirty="0" err="1"/>
                  <a:t>million</a:t>
                </a:r>
                <a:r>
                  <a:rPr lang="de-DE" dirty="0"/>
                  <a:t> </a:t>
                </a:r>
                <a:r>
                  <a:rPr lang="de-DE" dirty="0" err="1"/>
                  <a:t>tonnes</a:t>
                </a:r>
                <a:r>
                  <a:rPr lang="de-DE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##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0982607"/>
        <c:crosses val="autoZero"/>
        <c:crossBetween val="midCat"/>
      </c:valAx>
      <c:spPr>
        <a:solidFill>
          <a:schemeClr val="bg2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Oil consumption in Germany from 1968 to 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Deutschland!$B$4</c:f>
              <c:strCache>
                <c:ptCount val="1"/>
                <c:pt idx="0">
                  <c:v>Erdölverbrauch in Deutschland in den Jahren von 1968 bis 2018 (in Millionen Tonnen)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Deutschland!$B$6:$B$56</c:f>
              <c:numCache>
                <c:formatCode>General</c:formatCode>
                <c:ptCount val="51"/>
                <c:pt idx="0">
                  <c:v>1968</c:v>
                </c:pt>
                <c:pt idx="1">
                  <c:v>1969</c:v>
                </c:pt>
                <c:pt idx="2">
                  <c:v>1970</c:v>
                </c:pt>
                <c:pt idx="3">
                  <c:v>1971</c:v>
                </c:pt>
                <c:pt idx="4">
                  <c:v>1972</c:v>
                </c:pt>
                <c:pt idx="5">
                  <c:v>1973</c:v>
                </c:pt>
                <c:pt idx="6">
                  <c:v>1974</c:v>
                </c:pt>
                <c:pt idx="7">
                  <c:v>1975</c:v>
                </c:pt>
                <c:pt idx="8">
                  <c:v>1976</c:v>
                </c:pt>
                <c:pt idx="9">
                  <c:v>1977</c:v>
                </c:pt>
                <c:pt idx="10">
                  <c:v>1978</c:v>
                </c:pt>
                <c:pt idx="11">
                  <c:v>1979</c:v>
                </c:pt>
                <c:pt idx="12">
                  <c:v>1980</c:v>
                </c:pt>
                <c:pt idx="13">
                  <c:v>1981</c:v>
                </c:pt>
                <c:pt idx="14">
                  <c:v>1982</c:v>
                </c:pt>
                <c:pt idx="15">
                  <c:v>1983</c:v>
                </c:pt>
                <c:pt idx="16">
                  <c:v>1984</c:v>
                </c:pt>
                <c:pt idx="17">
                  <c:v>1985</c:v>
                </c:pt>
                <c:pt idx="18">
                  <c:v>1986</c:v>
                </c:pt>
                <c:pt idx="19">
                  <c:v>1987</c:v>
                </c:pt>
                <c:pt idx="20">
                  <c:v>1988</c:v>
                </c:pt>
                <c:pt idx="21">
                  <c:v>1989</c:v>
                </c:pt>
                <c:pt idx="22">
                  <c:v>1990</c:v>
                </c:pt>
                <c:pt idx="23">
                  <c:v>1991</c:v>
                </c:pt>
                <c:pt idx="24">
                  <c:v>1992</c:v>
                </c:pt>
                <c:pt idx="25">
                  <c:v>1993</c:v>
                </c:pt>
                <c:pt idx="26">
                  <c:v>1994</c:v>
                </c:pt>
                <c:pt idx="27">
                  <c:v>1995</c:v>
                </c:pt>
                <c:pt idx="28">
                  <c:v>1996</c:v>
                </c:pt>
                <c:pt idx="29">
                  <c:v>1997</c:v>
                </c:pt>
                <c:pt idx="30">
                  <c:v>1998</c:v>
                </c:pt>
                <c:pt idx="31">
                  <c:v>1999</c:v>
                </c:pt>
                <c:pt idx="32">
                  <c:v>2000</c:v>
                </c:pt>
                <c:pt idx="33">
                  <c:v>2001</c:v>
                </c:pt>
                <c:pt idx="34">
                  <c:v>2002</c:v>
                </c:pt>
                <c:pt idx="35">
                  <c:v>2003</c:v>
                </c:pt>
                <c:pt idx="36">
                  <c:v>2004</c:v>
                </c:pt>
                <c:pt idx="37">
                  <c:v>2005</c:v>
                </c:pt>
                <c:pt idx="38">
                  <c:v>2006</c:v>
                </c:pt>
                <c:pt idx="39">
                  <c:v>2007</c:v>
                </c:pt>
                <c:pt idx="40">
                  <c:v>2008</c:v>
                </c:pt>
                <c:pt idx="41">
                  <c:v>2009</c:v>
                </c:pt>
                <c:pt idx="42">
                  <c:v>2010</c:v>
                </c:pt>
                <c:pt idx="43">
                  <c:v>2011</c:v>
                </c:pt>
                <c:pt idx="44">
                  <c:v>2012</c:v>
                </c:pt>
                <c:pt idx="45">
                  <c:v>2013</c:v>
                </c:pt>
                <c:pt idx="46">
                  <c:v>2014</c:v>
                </c:pt>
                <c:pt idx="47">
                  <c:v>2015</c:v>
                </c:pt>
                <c:pt idx="48">
                  <c:v>2016</c:v>
                </c:pt>
                <c:pt idx="49">
                  <c:v>2017</c:v>
                </c:pt>
                <c:pt idx="50">
                  <c:v>2018</c:v>
                </c:pt>
              </c:numCache>
            </c:numRef>
          </c:xVal>
          <c:yVal>
            <c:numRef>
              <c:f>Deutschland!$C$6:$C$56</c:f>
              <c:numCache>
                <c:formatCode>#,##0.##</c:formatCode>
                <c:ptCount val="51"/>
                <c:pt idx="0">
                  <c:v>112.4</c:v>
                </c:pt>
                <c:pt idx="1">
                  <c:v>126.3</c:v>
                </c:pt>
                <c:pt idx="2">
                  <c:v>138.69999999999999</c:v>
                </c:pt>
                <c:pt idx="3" formatCode="#,##0">
                  <c:v>144</c:v>
                </c:pt>
                <c:pt idx="4">
                  <c:v>152.19999999999999</c:v>
                </c:pt>
                <c:pt idx="5">
                  <c:v>162.19999999999999</c:v>
                </c:pt>
                <c:pt idx="6" formatCode="#,##0">
                  <c:v>147</c:v>
                </c:pt>
                <c:pt idx="7">
                  <c:v>142.6</c:v>
                </c:pt>
                <c:pt idx="8" formatCode="#,##0">
                  <c:v>154</c:v>
                </c:pt>
                <c:pt idx="9">
                  <c:v>152.5</c:v>
                </c:pt>
                <c:pt idx="10">
                  <c:v>158.1</c:v>
                </c:pt>
                <c:pt idx="11">
                  <c:v>163.19999999999999</c:v>
                </c:pt>
                <c:pt idx="12">
                  <c:v>147.30000000000001</c:v>
                </c:pt>
                <c:pt idx="13">
                  <c:v>133.4</c:v>
                </c:pt>
                <c:pt idx="14">
                  <c:v>125.9</c:v>
                </c:pt>
                <c:pt idx="15">
                  <c:v>123.1</c:v>
                </c:pt>
                <c:pt idx="16">
                  <c:v>122.5</c:v>
                </c:pt>
                <c:pt idx="17">
                  <c:v>126.3</c:v>
                </c:pt>
                <c:pt idx="18">
                  <c:v>133.30000000000001</c:v>
                </c:pt>
                <c:pt idx="19">
                  <c:v>129.5</c:v>
                </c:pt>
                <c:pt idx="20">
                  <c:v>129.4</c:v>
                </c:pt>
                <c:pt idx="21">
                  <c:v>121.6</c:v>
                </c:pt>
                <c:pt idx="22">
                  <c:v>127.3</c:v>
                </c:pt>
                <c:pt idx="23">
                  <c:v>133.1</c:v>
                </c:pt>
                <c:pt idx="24">
                  <c:v>134.30000000000001</c:v>
                </c:pt>
                <c:pt idx="25">
                  <c:v>136.30000000000001</c:v>
                </c:pt>
                <c:pt idx="26">
                  <c:v>135.1</c:v>
                </c:pt>
                <c:pt idx="27">
                  <c:v>135.1</c:v>
                </c:pt>
                <c:pt idx="28">
                  <c:v>137.4</c:v>
                </c:pt>
                <c:pt idx="29">
                  <c:v>136.5</c:v>
                </c:pt>
                <c:pt idx="30">
                  <c:v>136.6</c:v>
                </c:pt>
                <c:pt idx="31">
                  <c:v>132.4</c:v>
                </c:pt>
                <c:pt idx="32">
                  <c:v>129.80000000000001</c:v>
                </c:pt>
                <c:pt idx="33">
                  <c:v>131.6</c:v>
                </c:pt>
                <c:pt idx="34">
                  <c:v>127.4</c:v>
                </c:pt>
                <c:pt idx="35">
                  <c:v>125.1</c:v>
                </c:pt>
                <c:pt idx="36" formatCode="#,##0">
                  <c:v>124</c:v>
                </c:pt>
                <c:pt idx="37">
                  <c:v>122.4</c:v>
                </c:pt>
                <c:pt idx="38">
                  <c:v>123.6</c:v>
                </c:pt>
                <c:pt idx="39">
                  <c:v>117.2</c:v>
                </c:pt>
                <c:pt idx="40">
                  <c:v>123.7</c:v>
                </c:pt>
                <c:pt idx="41">
                  <c:v>118.7</c:v>
                </c:pt>
                <c:pt idx="42">
                  <c:v>119.5</c:v>
                </c:pt>
                <c:pt idx="43">
                  <c:v>115.8</c:v>
                </c:pt>
                <c:pt idx="44">
                  <c:v>115.3</c:v>
                </c:pt>
                <c:pt idx="45">
                  <c:v>117.5</c:v>
                </c:pt>
                <c:pt idx="46">
                  <c:v>114.5</c:v>
                </c:pt>
                <c:pt idx="47">
                  <c:v>114.2</c:v>
                </c:pt>
                <c:pt idx="48">
                  <c:v>116.5</c:v>
                </c:pt>
                <c:pt idx="49" formatCode="#,##0">
                  <c:v>119</c:v>
                </c:pt>
                <c:pt idx="50">
                  <c:v>113.2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3E9-8142-A96C-48C50BE9D9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7607135"/>
        <c:axId val="391534575"/>
      </c:scatterChart>
      <c:valAx>
        <c:axId val="6376071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Jahr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91534575"/>
        <c:crosses val="autoZero"/>
        <c:crossBetween val="midCat"/>
      </c:valAx>
      <c:valAx>
        <c:axId val="3915345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Oil </a:t>
                </a:r>
                <a:r>
                  <a:rPr lang="de-DE" dirty="0" err="1"/>
                  <a:t>consumption</a:t>
                </a:r>
                <a:r>
                  <a:rPr lang="de-DE" dirty="0"/>
                  <a:t> (in </a:t>
                </a:r>
                <a:r>
                  <a:rPr lang="de-DE" dirty="0" err="1"/>
                  <a:t>million</a:t>
                </a:r>
                <a:r>
                  <a:rPr lang="de-DE" dirty="0"/>
                  <a:t> </a:t>
                </a:r>
                <a:r>
                  <a:rPr lang="de-DE" dirty="0" err="1"/>
                  <a:t>tonnes</a:t>
                </a:r>
                <a:r>
                  <a:rPr lang="de-DE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##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760713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Change in </a:t>
            </a:r>
            <a:r>
              <a:rPr lang="de-DE" dirty="0" err="1"/>
              <a:t>oil</a:t>
            </a:r>
            <a:r>
              <a:rPr lang="de-DE" dirty="0"/>
              <a:t> </a:t>
            </a:r>
            <a:r>
              <a:rPr lang="de-DE" dirty="0" err="1"/>
              <a:t>consumption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selected</a:t>
            </a:r>
            <a:r>
              <a:rPr lang="de-DE" dirty="0"/>
              <a:t> countries 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5.6658889860989596E-2"/>
          <c:y val="0.15938202434893997"/>
          <c:w val="0.89664357927481286"/>
          <c:h val="0.7946631706155191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Daten!$B$6:$B$68</c:f>
              <c:strCache>
                <c:ptCount val="63"/>
                <c:pt idx="0">
                  <c:v>Bangladesch</c:v>
                </c:pt>
                <c:pt idx="1">
                  <c:v>Kasachstan</c:v>
                </c:pt>
                <c:pt idx="2">
                  <c:v>Ecuador</c:v>
                </c:pt>
                <c:pt idx="3">
                  <c:v>Ungarn</c:v>
                </c:pt>
                <c:pt idx="4">
                  <c:v>Irak</c:v>
                </c:pt>
                <c:pt idx="5">
                  <c:v>Indien</c:v>
                </c:pt>
                <c:pt idx="6">
                  <c:v>Finnland</c:v>
                </c:pt>
                <c:pt idx="7">
                  <c:v>China</c:v>
                </c:pt>
                <c:pt idx="8">
                  <c:v>Indonesien</c:v>
                </c:pt>
                <c:pt idx="9">
                  <c:v>Norwegen</c:v>
                </c:pt>
                <c:pt idx="10">
                  <c:v>Vietnam</c:v>
                </c:pt>
                <c:pt idx="11">
                  <c:v>Niederlande</c:v>
                </c:pt>
                <c:pt idx="12">
                  <c:v>Australien</c:v>
                </c:pt>
                <c:pt idx="13">
                  <c:v>Peru</c:v>
                </c:pt>
                <c:pt idx="14">
                  <c:v>Polen</c:v>
                </c:pt>
                <c:pt idx="15">
                  <c:v>Turkmenistan</c:v>
                </c:pt>
                <c:pt idx="16">
                  <c:v>Vereinigte Arabische Emirate</c:v>
                </c:pt>
                <c:pt idx="17">
                  <c:v>Chile</c:v>
                </c:pt>
                <c:pt idx="18">
                  <c:v>Spanien</c:v>
                </c:pt>
                <c:pt idx="19">
                  <c:v>Katar</c:v>
                </c:pt>
                <c:pt idx="20">
                  <c:v>Malaysia</c:v>
                </c:pt>
                <c:pt idx="21">
                  <c:v>USA</c:v>
                </c:pt>
                <c:pt idx="22">
                  <c:v>Österreich</c:v>
                </c:pt>
                <c:pt idx="23">
                  <c:v>Thailand</c:v>
                </c:pt>
                <c:pt idx="24">
                  <c:v>Tschechische Republik</c:v>
                </c:pt>
                <c:pt idx="25">
                  <c:v>Singapur</c:v>
                </c:pt>
                <c:pt idx="26">
                  <c:v>Iran</c:v>
                </c:pt>
                <c:pt idx="27">
                  <c:v>Algerien</c:v>
                </c:pt>
                <c:pt idx="28">
                  <c:v>Hongkong</c:v>
                </c:pt>
                <c:pt idx="29">
                  <c:v>Philippinen</c:v>
                </c:pt>
                <c:pt idx="30">
                  <c:v>Belgien</c:v>
                </c:pt>
                <c:pt idx="31">
                  <c:v>Weißrussland</c:v>
                </c:pt>
                <c:pt idx="32">
                  <c:v>Brasilien</c:v>
                </c:pt>
                <c:pt idx="33">
                  <c:v>Russland</c:v>
                </c:pt>
                <c:pt idx="34">
                  <c:v>Kolumbien</c:v>
                </c:pt>
                <c:pt idx="35">
                  <c:v>Taiwan</c:v>
                </c:pt>
                <c:pt idx="36">
                  <c:v>Kanada</c:v>
                </c:pt>
                <c:pt idx="37">
                  <c:v>Frankreich</c:v>
                </c:pt>
                <c:pt idx="38">
                  <c:v>Griechenland</c:v>
                </c:pt>
                <c:pt idx="39">
                  <c:v>Südkorea</c:v>
                </c:pt>
                <c:pt idx="40">
                  <c:v>Kuwait</c:v>
                </c:pt>
                <c:pt idx="41">
                  <c:v>Rumänien</c:v>
                </c:pt>
                <c:pt idx="42">
                  <c:v>Türkei</c:v>
                </c:pt>
                <c:pt idx="43">
                  <c:v>Aserbaidschan</c:v>
                </c:pt>
                <c:pt idx="44">
                  <c:v>Vereinigtes Königreich</c:v>
                </c:pt>
                <c:pt idx="45">
                  <c:v>Neuseeland</c:v>
                </c:pt>
                <c:pt idx="46">
                  <c:v>Marokko</c:v>
                </c:pt>
                <c:pt idx="47">
                  <c:v>Israel</c:v>
                </c:pt>
                <c:pt idx="48">
                  <c:v>Italien</c:v>
                </c:pt>
                <c:pt idx="49">
                  <c:v>Ukraine</c:v>
                </c:pt>
                <c:pt idx="50">
                  <c:v>Saudi-Arabien</c:v>
                </c:pt>
                <c:pt idx="51">
                  <c:v>Japan</c:v>
                </c:pt>
                <c:pt idx="52">
                  <c:v>Schweiz</c:v>
                </c:pt>
                <c:pt idx="53">
                  <c:v>Mexiko</c:v>
                </c:pt>
                <c:pt idx="54">
                  <c:v>Schweden</c:v>
                </c:pt>
                <c:pt idx="55">
                  <c:v>Usbekistan</c:v>
                </c:pt>
                <c:pt idx="56">
                  <c:v>Portugal</c:v>
                </c:pt>
                <c:pt idx="57">
                  <c:v>Südafrika</c:v>
                </c:pt>
                <c:pt idx="58">
                  <c:v>Deutschland</c:v>
                </c:pt>
                <c:pt idx="59">
                  <c:v>Argentinien</c:v>
                </c:pt>
                <c:pt idx="60">
                  <c:v>Ägypten</c:v>
                </c:pt>
                <c:pt idx="61">
                  <c:v>Venezuela</c:v>
                </c:pt>
                <c:pt idx="62">
                  <c:v>Pakistan</c:v>
                </c:pt>
              </c:strCache>
            </c:strRef>
          </c:cat>
          <c:val>
            <c:numRef>
              <c:f>Daten!$C$6:$C$68</c:f>
              <c:numCache>
                <c:formatCode>#,##0.##</c:formatCode>
                <c:ptCount val="63"/>
                <c:pt idx="0">
                  <c:v>14.8</c:v>
                </c:pt>
                <c:pt idx="1">
                  <c:v>12.4</c:v>
                </c:pt>
                <c:pt idx="2">
                  <c:v>7.6</c:v>
                </c:pt>
                <c:pt idx="3">
                  <c:v>6.5</c:v>
                </c:pt>
                <c:pt idx="4">
                  <c:v>6.1</c:v>
                </c:pt>
                <c:pt idx="5">
                  <c:v>5.9</c:v>
                </c:pt>
                <c:pt idx="6">
                  <c:v>5.7</c:v>
                </c:pt>
                <c:pt idx="7">
                  <c:v>5.3</c:v>
                </c:pt>
                <c:pt idx="8">
                  <c:v>5.2</c:v>
                </c:pt>
                <c:pt idx="9">
                  <c:v>5.0999999999999996</c:v>
                </c:pt>
                <c:pt idx="10">
                  <c:v>4.9000000000000004</c:v>
                </c:pt>
                <c:pt idx="11">
                  <c:v>3.8</c:v>
                </c:pt>
                <c:pt idx="12">
                  <c:v>3.7</c:v>
                </c:pt>
                <c:pt idx="13">
                  <c:v>3.4</c:v>
                </c:pt>
                <c:pt idx="14">
                  <c:v>3.4</c:v>
                </c:pt>
                <c:pt idx="15">
                  <c:v>3.2</c:v>
                </c:pt>
                <c:pt idx="16">
                  <c:v>2.8</c:v>
                </c:pt>
                <c:pt idx="17">
                  <c:v>2.7</c:v>
                </c:pt>
                <c:pt idx="18">
                  <c:v>2.7</c:v>
                </c:pt>
                <c:pt idx="19">
                  <c:v>2.6</c:v>
                </c:pt>
                <c:pt idx="20">
                  <c:v>2.6</c:v>
                </c:pt>
                <c:pt idx="21">
                  <c:v>2.5</c:v>
                </c:pt>
                <c:pt idx="22">
                  <c:v>2.5</c:v>
                </c:pt>
                <c:pt idx="23">
                  <c:v>2.2999999999999998</c:v>
                </c:pt>
                <c:pt idx="24">
                  <c:v>2.2000000000000002</c:v>
                </c:pt>
                <c:pt idx="25">
                  <c:v>2.1</c:v>
                </c:pt>
                <c:pt idx="26" formatCode="#,##0">
                  <c:v>2</c:v>
                </c:pt>
                <c:pt idx="27">
                  <c:v>1.6</c:v>
                </c:pt>
                <c:pt idx="28">
                  <c:v>1.6</c:v>
                </c:pt>
                <c:pt idx="29">
                  <c:v>1.5</c:v>
                </c:pt>
                <c:pt idx="30" formatCode="#,##0">
                  <c:v>1</c:v>
                </c:pt>
                <c:pt idx="31" formatCode="#,##0">
                  <c:v>1</c:v>
                </c:pt>
                <c:pt idx="32">
                  <c:v>0.9</c:v>
                </c:pt>
                <c:pt idx="33">
                  <c:v>0.7</c:v>
                </c:pt>
                <c:pt idx="34">
                  <c:v>0.6</c:v>
                </c:pt>
                <c:pt idx="35">
                  <c:v>0.5</c:v>
                </c:pt>
                <c:pt idx="36" formatCode="#,##0">
                  <c:v>0</c:v>
                </c:pt>
                <c:pt idx="37">
                  <c:v>-0.1</c:v>
                </c:pt>
                <c:pt idx="38">
                  <c:v>-0.3</c:v>
                </c:pt>
                <c:pt idx="39">
                  <c:v>-0.6</c:v>
                </c:pt>
                <c:pt idx="40">
                  <c:v>-0.9</c:v>
                </c:pt>
                <c:pt idx="41" formatCode="#,##0">
                  <c:v>-1</c:v>
                </c:pt>
                <c:pt idx="42" formatCode="#,##0">
                  <c:v>-1</c:v>
                </c:pt>
                <c:pt idx="43" formatCode="#,##0">
                  <c:v>-1</c:v>
                </c:pt>
                <c:pt idx="44">
                  <c:v>-1.2</c:v>
                </c:pt>
                <c:pt idx="45">
                  <c:v>-1.2</c:v>
                </c:pt>
                <c:pt idx="46">
                  <c:v>-1.6</c:v>
                </c:pt>
                <c:pt idx="47">
                  <c:v>-1.9</c:v>
                </c:pt>
                <c:pt idx="48" formatCode="#,##0">
                  <c:v>-2</c:v>
                </c:pt>
                <c:pt idx="49" formatCode="#,##0">
                  <c:v>-3</c:v>
                </c:pt>
                <c:pt idx="50" formatCode="#,##0">
                  <c:v>-3</c:v>
                </c:pt>
                <c:pt idx="51">
                  <c:v>-3.1</c:v>
                </c:pt>
                <c:pt idx="52">
                  <c:v>-3.2</c:v>
                </c:pt>
                <c:pt idx="53">
                  <c:v>-3.8</c:v>
                </c:pt>
                <c:pt idx="54">
                  <c:v>-3.8</c:v>
                </c:pt>
                <c:pt idx="55" formatCode="#,##0">
                  <c:v>-4</c:v>
                </c:pt>
                <c:pt idx="56" formatCode="#,##0">
                  <c:v>-4</c:v>
                </c:pt>
                <c:pt idx="57">
                  <c:v>-4.0999999999999996</c:v>
                </c:pt>
                <c:pt idx="58" formatCode="#,##0">
                  <c:v>-5</c:v>
                </c:pt>
                <c:pt idx="59">
                  <c:v>-5.3</c:v>
                </c:pt>
                <c:pt idx="60">
                  <c:v>-5.7</c:v>
                </c:pt>
                <c:pt idx="61">
                  <c:v>-11.7</c:v>
                </c:pt>
                <c:pt idx="62">
                  <c:v>-15.4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78-D54E-8E1E-F025E4AC29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37606735"/>
        <c:axId val="621280367"/>
      </c:barChart>
      <c:catAx>
        <c:axId val="6376067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21280367"/>
        <c:crosses val="autoZero"/>
        <c:auto val="1"/>
        <c:lblAlgn val="ctr"/>
        <c:lblOffset val="100"/>
        <c:noMultiLvlLbl val="0"/>
      </c:catAx>
      <c:valAx>
        <c:axId val="6212803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##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7606735"/>
        <c:crosses val="autoZero"/>
        <c:crossBetween val="between"/>
      </c:valAx>
      <c:spPr>
        <a:solidFill>
          <a:schemeClr val="bg2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Hefemenge N(t) (in mg)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Tabelle1!$A$2:$A$20</c:f>
              <c:numCache>
                <c:formatCode>0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</c:numCache>
            </c:numRef>
          </c:xVal>
          <c:yVal>
            <c:numRef>
              <c:f>Tabelle1!$B$2:$B$20</c:f>
              <c:numCache>
                <c:formatCode>#,##0.0</c:formatCode>
                <c:ptCount val="19"/>
                <c:pt idx="0">
                  <c:v>9.6</c:v>
                </c:pt>
                <c:pt idx="1">
                  <c:v>18.3</c:v>
                </c:pt>
                <c:pt idx="2">
                  <c:v>29</c:v>
                </c:pt>
                <c:pt idx="3">
                  <c:v>47.2</c:v>
                </c:pt>
                <c:pt idx="4">
                  <c:v>71.099999999999994</c:v>
                </c:pt>
                <c:pt idx="5">
                  <c:v>119.1</c:v>
                </c:pt>
                <c:pt idx="6">
                  <c:v>174.6</c:v>
                </c:pt>
                <c:pt idx="7">
                  <c:v>257.3</c:v>
                </c:pt>
                <c:pt idx="8">
                  <c:v>350.7</c:v>
                </c:pt>
                <c:pt idx="9">
                  <c:v>441</c:v>
                </c:pt>
                <c:pt idx="10">
                  <c:v>513.29999999999995</c:v>
                </c:pt>
                <c:pt idx="11">
                  <c:v>559.70000000000005</c:v>
                </c:pt>
                <c:pt idx="12">
                  <c:v>594.79999999999995</c:v>
                </c:pt>
                <c:pt idx="13">
                  <c:v>629.4</c:v>
                </c:pt>
                <c:pt idx="14">
                  <c:v>640.79999999999995</c:v>
                </c:pt>
                <c:pt idx="15">
                  <c:v>651.1</c:v>
                </c:pt>
                <c:pt idx="16">
                  <c:v>655.9</c:v>
                </c:pt>
                <c:pt idx="17">
                  <c:v>659.6</c:v>
                </c:pt>
                <c:pt idx="18">
                  <c:v>661.8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A74-EF47-81F2-0CDB09551B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9890623"/>
        <c:axId val="30826431"/>
      </c:scatterChart>
      <c:valAx>
        <c:axId val="19898906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time t (in </a:t>
                </a:r>
                <a:r>
                  <a:rPr lang="de-DE" dirty="0" err="1"/>
                  <a:t>hrs</a:t>
                </a:r>
                <a:r>
                  <a:rPr lang="de-DE" dirty="0"/>
                  <a:t>.)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0826431"/>
        <c:crosses val="autoZero"/>
        <c:crossBetween val="midCat"/>
      </c:valAx>
      <c:valAx>
        <c:axId val="308264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rgbClr val="555555">
                        <a:lumMod val="65000"/>
                        <a:lumOff val="35000"/>
                      </a:srgb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Yeast </a:t>
                </a:r>
                <a:r>
                  <a:rPr lang="de-DE" dirty="0" err="1"/>
                  <a:t>quantity</a:t>
                </a:r>
                <a:endParaRPr lang="de-DE" dirty="0"/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555555">
                        <a:lumMod val="65000"/>
                        <a:lumOff val="35000"/>
                      </a:srgbClr>
                    </a:solidFill>
                  </a:defRPr>
                </a:pPr>
                <a:r>
                  <a:rPr lang="de-DE" dirty="0"/>
                  <a:t>N(t) (in mg) 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297071668124817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rgbClr val="555555">
                      <a:lumMod val="65000"/>
                      <a:lumOff val="35000"/>
                    </a:srgb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898906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Tabelle1!$B$2:$B$20</c:f>
              <c:numCache>
                <c:formatCode>#,##0.0</c:formatCode>
                <c:ptCount val="19"/>
                <c:pt idx="0">
                  <c:v>9.6</c:v>
                </c:pt>
                <c:pt idx="1">
                  <c:v>18.3</c:v>
                </c:pt>
                <c:pt idx="2">
                  <c:v>29</c:v>
                </c:pt>
                <c:pt idx="3">
                  <c:v>47.2</c:v>
                </c:pt>
                <c:pt idx="4">
                  <c:v>71.099999999999994</c:v>
                </c:pt>
                <c:pt idx="5">
                  <c:v>119.1</c:v>
                </c:pt>
                <c:pt idx="6">
                  <c:v>174.6</c:v>
                </c:pt>
                <c:pt idx="7">
                  <c:v>257.3</c:v>
                </c:pt>
                <c:pt idx="8">
                  <c:v>350.7</c:v>
                </c:pt>
                <c:pt idx="9">
                  <c:v>441</c:v>
                </c:pt>
                <c:pt idx="10">
                  <c:v>513.29999999999995</c:v>
                </c:pt>
                <c:pt idx="11">
                  <c:v>559.70000000000005</c:v>
                </c:pt>
                <c:pt idx="12">
                  <c:v>594.79999999999995</c:v>
                </c:pt>
                <c:pt idx="13">
                  <c:v>629.4</c:v>
                </c:pt>
                <c:pt idx="14">
                  <c:v>640.79999999999995</c:v>
                </c:pt>
                <c:pt idx="15">
                  <c:v>651.1</c:v>
                </c:pt>
                <c:pt idx="16">
                  <c:v>655.9</c:v>
                </c:pt>
                <c:pt idx="17">
                  <c:v>659.6</c:v>
                </c:pt>
                <c:pt idx="18">
                  <c:v>661.8</c:v>
                </c:pt>
              </c:numCache>
            </c:numRef>
          </c:xVal>
          <c:yVal>
            <c:numRef>
              <c:f>Tabelle1!$C$2:$C$20</c:f>
              <c:numCache>
                <c:formatCode>#,##0.0</c:formatCode>
                <c:ptCount val="19"/>
                <c:pt idx="1">
                  <c:v>8.7000000000000011</c:v>
                </c:pt>
                <c:pt idx="2">
                  <c:v>10.7</c:v>
                </c:pt>
                <c:pt idx="3">
                  <c:v>18.200000000000003</c:v>
                </c:pt>
                <c:pt idx="4">
                  <c:v>23.899999999999991</c:v>
                </c:pt>
                <c:pt idx="5">
                  <c:v>48</c:v>
                </c:pt>
                <c:pt idx="6">
                  <c:v>55.5</c:v>
                </c:pt>
                <c:pt idx="7">
                  <c:v>82.700000000000017</c:v>
                </c:pt>
                <c:pt idx="8">
                  <c:v>93.399999999999977</c:v>
                </c:pt>
                <c:pt idx="9">
                  <c:v>90.300000000000011</c:v>
                </c:pt>
                <c:pt idx="10">
                  <c:v>72.299999999999955</c:v>
                </c:pt>
                <c:pt idx="11">
                  <c:v>46.400000000000091</c:v>
                </c:pt>
                <c:pt idx="12">
                  <c:v>35.099999999999909</c:v>
                </c:pt>
                <c:pt idx="13">
                  <c:v>34.600000000000023</c:v>
                </c:pt>
                <c:pt idx="14">
                  <c:v>11.399999999999977</c:v>
                </c:pt>
                <c:pt idx="15">
                  <c:v>10.300000000000068</c:v>
                </c:pt>
                <c:pt idx="16">
                  <c:v>4.7999999999999545</c:v>
                </c:pt>
                <c:pt idx="17">
                  <c:v>3.7000000000000455</c:v>
                </c:pt>
                <c:pt idx="18">
                  <c:v>2.1999999999999318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F01-A14D-B7DE-EEB5EFC5DE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3227247"/>
        <c:axId val="233225999"/>
      </c:scatterChart>
      <c:valAx>
        <c:axId val="2332272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Yeast </a:t>
                </a:r>
                <a:r>
                  <a:rPr lang="de-DE" dirty="0" err="1"/>
                  <a:t>quantity</a:t>
                </a:r>
                <a:r>
                  <a:rPr lang="de-DE" dirty="0"/>
                  <a:t> N(t) (in mg)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33225999"/>
        <c:crosses val="autoZero"/>
        <c:crossBetween val="midCat"/>
      </c:valAx>
      <c:valAx>
        <c:axId val="233225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Yeast </a:t>
                </a:r>
                <a:r>
                  <a:rPr lang="de-DE" dirty="0" err="1"/>
                  <a:t>increase</a:t>
                </a:r>
                <a:r>
                  <a:rPr lang="de-DE" dirty="0"/>
                  <a:t> in </a:t>
                </a:r>
                <a:r>
                  <a:rPr lang="de-DE" dirty="0" err="1"/>
                  <a:t>the</a:t>
                </a:r>
                <a:r>
                  <a:rPr lang="de-DE" dirty="0"/>
                  <a:t> time </a:t>
                </a:r>
                <a:r>
                  <a:rPr lang="de-DE" dirty="0" err="1"/>
                  <a:t>interval</a:t>
                </a:r>
                <a:r>
                  <a:rPr lang="de-DE" dirty="0"/>
                  <a:t> ∆N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3322724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57150" cap="rnd">
                <a:solidFill>
                  <a:srgbClr val="FF0000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1"/>
            <c:trendlineLbl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</c:trendlineLbl>
          </c:trendline>
          <c:xVal>
            <c:numRef>
              <c:f>Tabelle1!$B$2:$B$20</c:f>
              <c:numCache>
                <c:formatCode>#,##0.0</c:formatCode>
                <c:ptCount val="19"/>
                <c:pt idx="0">
                  <c:v>9.6</c:v>
                </c:pt>
                <c:pt idx="1">
                  <c:v>18.3</c:v>
                </c:pt>
                <c:pt idx="2">
                  <c:v>29</c:v>
                </c:pt>
                <c:pt idx="3">
                  <c:v>47.2</c:v>
                </c:pt>
                <c:pt idx="4">
                  <c:v>71.099999999999994</c:v>
                </c:pt>
                <c:pt idx="5">
                  <c:v>119.1</c:v>
                </c:pt>
                <c:pt idx="6">
                  <c:v>174.6</c:v>
                </c:pt>
                <c:pt idx="7">
                  <c:v>257.3</c:v>
                </c:pt>
                <c:pt idx="8">
                  <c:v>350.7</c:v>
                </c:pt>
                <c:pt idx="9">
                  <c:v>441</c:v>
                </c:pt>
                <c:pt idx="10">
                  <c:v>513.29999999999995</c:v>
                </c:pt>
                <c:pt idx="11">
                  <c:v>559.70000000000005</c:v>
                </c:pt>
                <c:pt idx="12">
                  <c:v>594.79999999999995</c:v>
                </c:pt>
                <c:pt idx="13">
                  <c:v>629.4</c:v>
                </c:pt>
                <c:pt idx="14">
                  <c:v>640.79999999999995</c:v>
                </c:pt>
                <c:pt idx="15">
                  <c:v>651.1</c:v>
                </c:pt>
                <c:pt idx="16">
                  <c:v>655.9</c:v>
                </c:pt>
                <c:pt idx="17">
                  <c:v>659.6</c:v>
                </c:pt>
                <c:pt idx="18">
                  <c:v>661.8</c:v>
                </c:pt>
              </c:numCache>
            </c:numRef>
          </c:xVal>
          <c:yVal>
            <c:numRef>
              <c:f>Tabelle1!$C$2:$C$20</c:f>
              <c:numCache>
                <c:formatCode>#,##0.0</c:formatCode>
                <c:ptCount val="19"/>
                <c:pt idx="1">
                  <c:v>8.7000000000000011</c:v>
                </c:pt>
                <c:pt idx="2">
                  <c:v>10.7</c:v>
                </c:pt>
                <c:pt idx="3">
                  <c:v>18.200000000000003</c:v>
                </c:pt>
                <c:pt idx="4">
                  <c:v>23.899999999999991</c:v>
                </c:pt>
                <c:pt idx="5">
                  <c:v>48</c:v>
                </c:pt>
                <c:pt idx="6">
                  <c:v>55.5</c:v>
                </c:pt>
                <c:pt idx="7">
                  <c:v>82.700000000000017</c:v>
                </c:pt>
                <c:pt idx="8">
                  <c:v>93.399999999999977</c:v>
                </c:pt>
                <c:pt idx="9">
                  <c:v>90.300000000000011</c:v>
                </c:pt>
                <c:pt idx="10">
                  <c:v>72.299999999999955</c:v>
                </c:pt>
                <c:pt idx="11">
                  <c:v>46.400000000000091</c:v>
                </c:pt>
                <c:pt idx="12">
                  <c:v>35.099999999999909</c:v>
                </c:pt>
                <c:pt idx="13">
                  <c:v>34.600000000000023</c:v>
                </c:pt>
                <c:pt idx="14">
                  <c:v>11.399999999999977</c:v>
                </c:pt>
                <c:pt idx="15">
                  <c:v>10.300000000000068</c:v>
                </c:pt>
                <c:pt idx="16">
                  <c:v>4.7999999999999545</c:v>
                </c:pt>
                <c:pt idx="17">
                  <c:v>3.7000000000000455</c:v>
                </c:pt>
                <c:pt idx="18">
                  <c:v>2.1999999999999318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EFA-504A-B4A1-BD16770E06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3227247"/>
        <c:axId val="233225999"/>
      </c:scatterChart>
      <c:valAx>
        <c:axId val="2332272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Yeast </a:t>
                </a:r>
                <a:r>
                  <a:rPr lang="de-DE" dirty="0" err="1"/>
                  <a:t>quantity</a:t>
                </a:r>
                <a:r>
                  <a:rPr lang="de-DE" dirty="0"/>
                  <a:t> N(t) (in mg)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33225999"/>
        <c:crosses val="autoZero"/>
        <c:crossBetween val="midCat"/>
      </c:valAx>
      <c:valAx>
        <c:axId val="233225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Yeast </a:t>
                </a:r>
                <a:r>
                  <a:rPr lang="de-DE" dirty="0" err="1"/>
                  <a:t>increase</a:t>
                </a:r>
                <a:r>
                  <a:rPr lang="de-DE" dirty="0"/>
                  <a:t> in </a:t>
                </a:r>
                <a:r>
                  <a:rPr lang="de-DE" dirty="0" err="1"/>
                  <a:t>the</a:t>
                </a:r>
                <a:r>
                  <a:rPr lang="de-DE" dirty="0"/>
                  <a:t> time </a:t>
                </a:r>
                <a:r>
                  <a:rPr lang="de-DE" dirty="0" err="1"/>
                  <a:t>interval</a:t>
                </a:r>
                <a:r>
                  <a:rPr lang="de-DE" dirty="0"/>
                  <a:t> ∆N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3322724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5D2EAF-9E7E-4780-A810-FE98BCD1E13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439BA6F-02EE-489F-BA91-C2B66AE3DCED}">
      <dgm:prSet phldrT="[Text]" custT="1"/>
      <dgm:spPr/>
      <dgm:t>
        <a:bodyPr/>
        <a:lstStyle/>
        <a:p>
          <a:r>
            <a:rPr lang="de-DE" sz="1800" b="1" dirty="0" err="1">
              <a:solidFill>
                <a:schemeClr val="bg2"/>
              </a:solidFill>
            </a:rPr>
            <a:t>Reconstructive</a:t>
          </a:r>
          <a:r>
            <a:rPr lang="de-DE" sz="1800" b="1" dirty="0">
              <a:solidFill>
                <a:schemeClr val="bg2"/>
              </a:solidFill>
            </a:rPr>
            <a:t> </a:t>
          </a:r>
          <a:r>
            <a:rPr lang="de-DE" sz="1800" b="1" dirty="0" err="1">
              <a:solidFill>
                <a:schemeClr val="bg2"/>
              </a:solidFill>
            </a:rPr>
            <a:t>data</a:t>
          </a:r>
          <a:r>
            <a:rPr lang="de-DE" sz="1800" b="1" dirty="0">
              <a:solidFill>
                <a:schemeClr val="bg2"/>
              </a:solidFill>
            </a:rPr>
            <a:t> </a:t>
          </a:r>
          <a:r>
            <a:rPr lang="de-DE" sz="1800" b="1" dirty="0" err="1">
              <a:solidFill>
                <a:schemeClr val="bg2"/>
              </a:solidFill>
            </a:rPr>
            <a:t>analysis</a:t>
          </a:r>
          <a:endParaRPr lang="de-DE" sz="1800" b="1" dirty="0">
            <a:solidFill>
              <a:schemeClr val="bg2"/>
            </a:solidFill>
          </a:endParaRPr>
        </a:p>
      </dgm:t>
    </dgm:pt>
    <dgm:pt modelId="{91D0EE1E-C3F3-42F7-A726-4D393E749D0D}" type="parTrans" cxnId="{36961511-79F0-428E-BED8-6BDF48CAC9E5}">
      <dgm:prSet/>
      <dgm:spPr/>
      <dgm:t>
        <a:bodyPr/>
        <a:lstStyle/>
        <a:p>
          <a:endParaRPr lang="de-DE" sz="1800"/>
        </a:p>
      </dgm:t>
    </dgm:pt>
    <dgm:pt modelId="{9A87AEF1-275C-40D3-88B0-6F8D79138AB1}" type="sibTrans" cxnId="{36961511-79F0-428E-BED8-6BDF48CAC9E5}">
      <dgm:prSet/>
      <dgm:spPr/>
      <dgm:t>
        <a:bodyPr/>
        <a:lstStyle/>
        <a:p>
          <a:endParaRPr lang="de-DE" sz="1800"/>
        </a:p>
      </dgm:t>
    </dgm:pt>
    <dgm:pt modelId="{BA950A70-A9F7-43B9-9891-B4E7DEB481E2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de-DE" sz="1800" dirty="0" err="1"/>
            <a:t>Get</a:t>
          </a:r>
          <a:r>
            <a:rPr lang="de-DE" sz="1800" dirty="0"/>
            <a:t> a </a:t>
          </a:r>
          <a:r>
            <a:rPr lang="de-DE" sz="1800" dirty="0" err="1"/>
            <a:t>feel</a:t>
          </a:r>
          <a:r>
            <a:rPr lang="de-DE" sz="1800" dirty="0"/>
            <a:t> </a:t>
          </a:r>
          <a:r>
            <a:rPr lang="de-DE" sz="1800" dirty="0" err="1"/>
            <a:t>for</a:t>
          </a:r>
          <a:r>
            <a:rPr lang="de-DE" sz="1800" dirty="0"/>
            <a:t> </a:t>
          </a:r>
          <a:r>
            <a:rPr lang="de-DE" sz="1800" dirty="0" err="1"/>
            <a:t>the</a:t>
          </a:r>
          <a:r>
            <a:rPr lang="de-DE" sz="1800" dirty="0"/>
            <a:t> </a:t>
          </a:r>
          <a:r>
            <a:rPr lang="de-DE" sz="1800" dirty="0" err="1"/>
            <a:t>means</a:t>
          </a:r>
          <a:r>
            <a:rPr lang="de-DE" sz="1800" dirty="0"/>
            <a:t> </a:t>
          </a:r>
          <a:r>
            <a:rPr lang="de-DE" sz="1800" dirty="0" err="1"/>
            <a:t>used</a:t>
          </a:r>
          <a:r>
            <a:rPr lang="de-DE" sz="1800" dirty="0"/>
            <a:t> </a:t>
          </a:r>
          <a:r>
            <a:rPr lang="de-DE" sz="1800" dirty="0" err="1"/>
            <a:t>to</a:t>
          </a:r>
          <a:r>
            <a:rPr lang="de-DE" sz="1800" dirty="0"/>
            <a:t> </a:t>
          </a:r>
          <a:r>
            <a:rPr lang="de-DE" sz="1800" dirty="0" err="1"/>
            <a:t>argue</a:t>
          </a:r>
          <a:r>
            <a:rPr lang="de-DE" sz="1800" dirty="0"/>
            <a:t> in </a:t>
          </a:r>
          <a:r>
            <a:rPr lang="de-DE" sz="1800" dirty="0" err="1"/>
            <a:t>reality</a:t>
          </a:r>
          <a:r>
            <a:rPr lang="de-DE" sz="1800" dirty="0"/>
            <a:t> (pure </a:t>
          </a:r>
          <a:r>
            <a:rPr lang="de-DE" sz="1800" dirty="0" err="1"/>
            <a:t>comprehension</a:t>
          </a:r>
          <a:r>
            <a:rPr lang="de-DE" sz="1800" dirty="0"/>
            <a:t>).</a:t>
          </a:r>
        </a:p>
      </dgm:t>
    </dgm:pt>
    <dgm:pt modelId="{AA4A5C1A-F3A8-47EF-A4A2-CF01475CA4C7}" type="parTrans" cxnId="{486493BE-3A52-46FA-B419-33BF52C694E1}">
      <dgm:prSet/>
      <dgm:spPr/>
      <dgm:t>
        <a:bodyPr/>
        <a:lstStyle/>
        <a:p>
          <a:endParaRPr lang="de-DE" sz="1800"/>
        </a:p>
      </dgm:t>
    </dgm:pt>
    <dgm:pt modelId="{2DC91385-1DFA-4BB0-A94A-09BFDD5C09D3}" type="sibTrans" cxnId="{486493BE-3A52-46FA-B419-33BF52C694E1}">
      <dgm:prSet/>
      <dgm:spPr/>
      <dgm:t>
        <a:bodyPr/>
        <a:lstStyle/>
        <a:p>
          <a:endParaRPr lang="de-DE" sz="1800"/>
        </a:p>
      </dgm:t>
    </dgm:pt>
    <dgm:pt modelId="{37AEBB83-3FC5-4AC0-8712-662079EB2EDA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Aft>
              <a:spcPct val="15000"/>
            </a:spcAft>
          </a:pPr>
          <a:r>
            <a:rPr lang="de-DE" sz="1800" dirty="0" err="1"/>
            <a:t>Examples</a:t>
          </a:r>
          <a:r>
            <a:rPr lang="de-DE" sz="1800" dirty="0"/>
            <a:t>: Covid-19 and </a:t>
          </a:r>
          <a:r>
            <a:rPr lang="de-DE" sz="1800" dirty="0" err="1"/>
            <a:t>the</a:t>
          </a:r>
          <a:r>
            <a:rPr lang="de-DE" sz="1800" dirty="0"/>
            <a:t> R-</a:t>
          </a:r>
          <a:r>
            <a:rPr lang="de-DE" sz="1800" dirty="0" err="1"/>
            <a:t>factor</a:t>
          </a:r>
          <a:r>
            <a:rPr lang="de-DE" sz="1800" dirty="0"/>
            <a:t>, </a:t>
          </a:r>
          <a:r>
            <a:rPr lang="de-DE" sz="1800" dirty="0" err="1"/>
            <a:t>particulate</a:t>
          </a:r>
          <a:r>
            <a:rPr lang="de-DE" sz="1800" dirty="0"/>
            <a:t> matter </a:t>
          </a:r>
          <a:r>
            <a:rPr lang="de-DE" sz="1800" dirty="0" err="1"/>
            <a:t>debate</a:t>
          </a:r>
          <a:endParaRPr lang="de-DE" sz="1800" dirty="0"/>
        </a:p>
      </dgm:t>
    </dgm:pt>
    <dgm:pt modelId="{A2AB4EB2-2F34-4E40-8E68-B6BC34AEAE1E}" type="parTrans" cxnId="{4CE43CD3-116C-4282-A18C-2FAA0A8B744D}">
      <dgm:prSet/>
      <dgm:spPr/>
      <dgm:t>
        <a:bodyPr/>
        <a:lstStyle/>
        <a:p>
          <a:endParaRPr lang="de-DE" sz="1800"/>
        </a:p>
      </dgm:t>
    </dgm:pt>
    <dgm:pt modelId="{957A7366-E584-46CF-B833-35643110F75A}" type="sibTrans" cxnId="{4CE43CD3-116C-4282-A18C-2FAA0A8B744D}">
      <dgm:prSet/>
      <dgm:spPr/>
      <dgm:t>
        <a:bodyPr/>
        <a:lstStyle/>
        <a:p>
          <a:endParaRPr lang="de-DE" sz="1800"/>
        </a:p>
      </dgm:t>
    </dgm:pt>
    <dgm:pt modelId="{5F827D44-2534-465A-BA5B-67C834F2A7BA}">
      <dgm:prSet phldrT="[Text]" custT="1"/>
      <dgm:spPr/>
      <dgm:t>
        <a:bodyPr/>
        <a:lstStyle/>
        <a:p>
          <a:r>
            <a:rPr lang="de-DE" sz="1800" b="1" dirty="0" err="1">
              <a:solidFill>
                <a:schemeClr val="bg2"/>
              </a:solidFill>
            </a:rPr>
            <a:t>Constructive</a:t>
          </a:r>
          <a:r>
            <a:rPr lang="de-DE" sz="1800" b="1" dirty="0">
              <a:solidFill>
                <a:schemeClr val="bg2"/>
              </a:solidFill>
            </a:rPr>
            <a:t> </a:t>
          </a:r>
          <a:r>
            <a:rPr lang="de-DE" sz="1800" b="1" dirty="0" err="1">
              <a:solidFill>
                <a:schemeClr val="bg2"/>
              </a:solidFill>
            </a:rPr>
            <a:t>data</a:t>
          </a:r>
          <a:r>
            <a:rPr lang="de-DE" sz="1800" b="1" dirty="0">
              <a:solidFill>
                <a:schemeClr val="bg2"/>
              </a:solidFill>
            </a:rPr>
            <a:t> </a:t>
          </a:r>
          <a:r>
            <a:rPr lang="de-DE" sz="1800" b="1" dirty="0" err="1">
              <a:solidFill>
                <a:schemeClr val="bg2"/>
              </a:solidFill>
            </a:rPr>
            <a:t>analysis</a:t>
          </a:r>
          <a:endParaRPr lang="de-DE" sz="1800" b="1" dirty="0">
            <a:solidFill>
              <a:schemeClr val="bg2"/>
            </a:solidFill>
          </a:endParaRPr>
        </a:p>
      </dgm:t>
    </dgm:pt>
    <dgm:pt modelId="{3C29FE04-EA9F-4D08-8B62-8FCEFEE2A80B}" type="parTrans" cxnId="{EC05A14F-D78F-456C-AEEB-CC0A73E62E68}">
      <dgm:prSet/>
      <dgm:spPr/>
      <dgm:t>
        <a:bodyPr/>
        <a:lstStyle/>
        <a:p>
          <a:endParaRPr lang="de-DE" sz="1800"/>
        </a:p>
      </dgm:t>
    </dgm:pt>
    <dgm:pt modelId="{1136D76D-0971-4D60-A652-2D13A1051BD9}" type="sibTrans" cxnId="{EC05A14F-D78F-456C-AEEB-CC0A73E62E68}">
      <dgm:prSet/>
      <dgm:spPr/>
      <dgm:t>
        <a:bodyPr/>
        <a:lstStyle/>
        <a:p>
          <a:endParaRPr lang="de-DE" sz="1800"/>
        </a:p>
      </dgm:t>
    </dgm:pt>
    <dgm:pt modelId="{70D11CFD-0C13-4505-9611-5F9DFD1884A4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de-DE" sz="1800" dirty="0" err="1"/>
            <a:t>Collecting</a:t>
          </a:r>
          <a:r>
            <a:rPr lang="de-DE" sz="1800" dirty="0"/>
            <a:t> </a:t>
          </a:r>
          <a:r>
            <a:rPr lang="de-DE" sz="1800" dirty="0" err="1"/>
            <a:t>data</a:t>
          </a:r>
          <a:r>
            <a:rPr lang="de-DE" sz="1800" dirty="0"/>
            <a:t> </a:t>
          </a:r>
          <a:r>
            <a:rPr lang="de-DE" sz="1800" dirty="0" err="1"/>
            <a:t>yourself</a:t>
          </a:r>
          <a:r>
            <a:rPr lang="de-DE" sz="1800" dirty="0"/>
            <a:t> </a:t>
          </a:r>
          <a:r>
            <a:rPr lang="de-DE" sz="1800" dirty="0" err="1"/>
            <a:t>or</a:t>
          </a:r>
          <a:r>
            <a:rPr lang="de-DE" sz="1800" dirty="0"/>
            <a:t> at least </a:t>
          </a:r>
          <a:r>
            <a:rPr lang="de-DE" sz="1800" b="1" dirty="0" err="1">
              <a:solidFill>
                <a:schemeClr val="accent6">
                  <a:lumMod val="75000"/>
                </a:schemeClr>
              </a:solidFill>
            </a:rPr>
            <a:t>interpreting</a:t>
          </a:r>
          <a:r>
            <a:rPr lang="de-DE" sz="1800" dirty="0"/>
            <a:t> </a:t>
          </a:r>
          <a:r>
            <a:rPr lang="de-DE" sz="1800" dirty="0" err="1"/>
            <a:t>it</a:t>
          </a:r>
          <a:r>
            <a:rPr lang="de-DE" sz="1800" dirty="0"/>
            <a:t> </a:t>
          </a:r>
          <a:r>
            <a:rPr lang="de-DE" sz="1800" dirty="0" err="1"/>
            <a:t>yourself</a:t>
          </a:r>
          <a:r>
            <a:rPr lang="de-DE" sz="1800" dirty="0"/>
            <a:t>, minor </a:t>
          </a:r>
          <a:r>
            <a:rPr lang="de-DE" sz="1800" dirty="0" err="1"/>
            <a:t>phenomena</a:t>
          </a:r>
          <a:endParaRPr lang="de-DE" sz="1800" dirty="0"/>
        </a:p>
      </dgm:t>
    </dgm:pt>
    <dgm:pt modelId="{448DD1B7-AF5A-427A-B7AF-B1C5328C51A8}" type="parTrans" cxnId="{C01B42F6-EA91-450B-8422-4D26DDDA94C8}">
      <dgm:prSet/>
      <dgm:spPr/>
      <dgm:t>
        <a:bodyPr/>
        <a:lstStyle/>
        <a:p>
          <a:endParaRPr lang="de-DE" sz="1800"/>
        </a:p>
      </dgm:t>
    </dgm:pt>
    <dgm:pt modelId="{9CA97716-A109-44EB-B3AA-59AE24F21CD5}" type="sibTrans" cxnId="{C01B42F6-EA91-450B-8422-4D26DDDA94C8}">
      <dgm:prSet/>
      <dgm:spPr/>
      <dgm:t>
        <a:bodyPr/>
        <a:lstStyle/>
        <a:p>
          <a:endParaRPr lang="de-DE" sz="1800"/>
        </a:p>
      </dgm:t>
    </dgm:pt>
    <dgm:pt modelId="{9C44871A-7D28-42CD-ABB3-8A07B3A7E2D7}">
      <dgm:prSet phldrT="[Text]" custT="1"/>
      <dgm:spPr/>
      <dgm:t>
        <a:bodyPr/>
        <a:lstStyle/>
        <a:p>
          <a:r>
            <a:rPr lang="de-DE" sz="1800" b="1" dirty="0">
              <a:solidFill>
                <a:schemeClr val="bg2"/>
              </a:solidFill>
            </a:rPr>
            <a:t>Analysis </a:t>
          </a:r>
          <a:r>
            <a:rPr lang="de-DE" sz="1800" b="1" dirty="0" err="1">
              <a:solidFill>
                <a:schemeClr val="bg2"/>
              </a:solidFill>
            </a:rPr>
            <a:t>of</a:t>
          </a:r>
          <a:r>
            <a:rPr lang="de-DE" sz="1800" b="1" dirty="0">
              <a:solidFill>
                <a:schemeClr val="bg2"/>
              </a:solidFill>
            </a:rPr>
            <a:t> </a:t>
          </a:r>
          <a:r>
            <a:rPr lang="de-DE" sz="1800" b="1" dirty="0" err="1">
              <a:solidFill>
                <a:schemeClr val="bg2"/>
              </a:solidFill>
            </a:rPr>
            <a:t>constructed</a:t>
          </a:r>
          <a:r>
            <a:rPr lang="de-DE" sz="1800" b="1" dirty="0">
              <a:solidFill>
                <a:schemeClr val="bg2"/>
              </a:solidFill>
            </a:rPr>
            <a:t> </a:t>
          </a:r>
          <a:r>
            <a:rPr lang="de-DE" sz="1800" b="1" dirty="0" err="1">
              <a:solidFill>
                <a:schemeClr val="bg2"/>
              </a:solidFill>
            </a:rPr>
            <a:t>data</a:t>
          </a:r>
          <a:endParaRPr lang="de-DE" sz="1800" b="1" dirty="0">
            <a:solidFill>
              <a:schemeClr val="bg2"/>
            </a:solidFill>
          </a:endParaRPr>
        </a:p>
      </dgm:t>
    </dgm:pt>
    <dgm:pt modelId="{2417A313-F391-46B9-9D6E-95831B0320EC}" type="parTrans" cxnId="{D2F57A14-0564-4758-AA36-F37AFE88C37C}">
      <dgm:prSet/>
      <dgm:spPr/>
      <dgm:t>
        <a:bodyPr/>
        <a:lstStyle/>
        <a:p>
          <a:endParaRPr lang="de-DE" sz="1800"/>
        </a:p>
      </dgm:t>
    </dgm:pt>
    <dgm:pt modelId="{CFBC8541-59B7-4095-810F-41BA88F32EE8}" type="sibTrans" cxnId="{D2F57A14-0564-4758-AA36-F37AFE88C37C}">
      <dgm:prSet/>
      <dgm:spPr/>
      <dgm:t>
        <a:bodyPr/>
        <a:lstStyle/>
        <a:p>
          <a:endParaRPr lang="de-DE" sz="1800"/>
        </a:p>
      </dgm:t>
    </dgm:pt>
    <dgm:pt modelId="{6B60580F-CC80-4075-B971-1C87843AA39B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Bef>
              <a:spcPts val="1200"/>
            </a:spcBef>
            <a:spcAft>
              <a:spcPts val="1200"/>
            </a:spcAft>
          </a:pPr>
          <a:r>
            <a:rPr lang="de-DE" sz="1800" dirty="0"/>
            <a:t>Authenticity </a:t>
          </a:r>
          <a:r>
            <a:rPr lang="de-DE" sz="1800" dirty="0" err="1"/>
            <a:t>of</a:t>
          </a:r>
          <a:r>
            <a:rPr lang="de-DE" sz="1800" dirty="0"/>
            <a:t> </a:t>
          </a:r>
          <a:r>
            <a:rPr lang="de-DE" sz="1800" dirty="0" err="1"/>
            <a:t>the</a:t>
          </a:r>
          <a:r>
            <a:rPr lang="de-DE" sz="1800" dirty="0"/>
            <a:t> </a:t>
          </a:r>
          <a:r>
            <a:rPr lang="de-DE" sz="1800" dirty="0" err="1"/>
            <a:t>data</a:t>
          </a:r>
          <a:r>
            <a:rPr lang="de-DE" sz="1800" dirty="0"/>
            <a:t> </a:t>
          </a:r>
          <a:r>
            <a:rPr lang="de-DE" sz="1800" dirty="0" err="1"/>
            <a:t>considerably</a:t>
          </a:r>
          <a:r>
            <a:rPr lang="de-DE" sz="1800" dirty="0"/>
            <a:t> limited  </a:t>
          </a:r>
        </a:p>
      </dgm:t>
    </dgm:pt>
    <dgm:pt modelId="{7C9C33EB-7B8D-414D-84C4-D18B14924CCE}" type="parTrans" cxnId="{10E9BA5B-1F4F-42FE-A210-68AB8A31A524}">
      <dgm:prSet/>
      <dgm:spPr/>
      <dgm:t>
        <a:bodyPr/>
        <a:lstStyle/>
        <a:p>
          <a:endParaRPr lang="de-DE" sz="1800"/>
        </a:p>
      </dgm:t>
    </dgm:pt>
    <dgm:pt modelId="{424F0C3A-0453-4266-A22B-F51AD574D1AB}" type="sibTrans" cxnId="{10E9BA5B-1F4F-42FE-A210-68AB8A31A524}">
      <dgm:prSet/>
      <dgm:spPr/>
      <dgm:t>
        <a:bodyPr/>
        <a:lstStyle/>
        <a:p>
          <a:endParaRPr lang="de-DE" sz="1800"/>
        </a:p>
      </dgm:t>
    </dgm:pt>
    <dgm:pt modelId="{0006D501-60F0-4DB9-BFE1-54A7261D394A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de-DE" sz="1800" dirty="0"/>
            <a:t>Own </a:t>
          </a:r>
          <a:r>
            <a:rPr lang="de-DE" sz="1800" dirty="0" err="1"/>
            <a:t>concern</a:t>
          </a:r>
          <a:r>
            <a:rPr lang="de-DE" sz="1800" dirty="0"/>
            <a:t>:" Do </a:t>
          </a:r>
          <a:r>
            <a:rPr lang="de-DE" sz="1800" dirty="0" err="1"/>
            <a:t>young</a:t>
          </a:r>
          <a:r>
            <a:rPr lang="de-DE" sz="1800" dirty="0"/>
            <a:t> </a:t>
          </a:r>
          <a:r>
            <a:rPr lang="de-DE" sz="1800" dirty="0" err="1"/>
            <a:t>people</a:t>
          </a:r>
          <a:r>
            <a:rPr lang="de-DE" sz="1800" dirty="0"/>
            <a:t> </a:t>
          </a:r>
          <a:r>
            <a:rPr lang="de-DE" sz="1800" dirty="0" err="1"/>
            <a:t>sit</a:t>
          </a:r>
          <a:r>
            <a:rPr lang="de-DE" sz="1800" dirty="0"/>
            <a:t> </a:t>
          </a:r>
          <a:r>
            <a:rPr lang="de-DE" sz="1800" dirty="0" err="1"/>
            <a:t>too</a:t>
          </a:r>
          <a:r>
            <a:rPr lang="de-DE" sz="1800" dirty="0"/>
            <a:t> </a:t>
          </a:r>
          <a:r>
            <a:rPr lang="de-DE" sz="1800" dirty="0" err="1"/>
            <a:t>much</a:t>
          </a:r>
          <a:r>
            <a:rPr lang="de-DE" sz="1800" dirty="0"/>
            <a:t> in front </a:t>
          </a:r>
          <a:r>
            <a:rPr lang="de-DE" sz="1800" dirty="0" err="1"/>
            <a:t>of</a:t>
          </a:r>
          <a:r>
            <a:rPr lang="de-DE" sz="1800" dirty="0"/>
            <a:t> </a:t>
          </a:r>
          <a:r>
            <a:rPr lang="de-DE" sz="1800" dirty="0" err="1"/>
            <a:t>the</a:t>
          </a:r>
          <a:r>
            <a:rPr lang="de-DE" sz="1800" dirty="0"/>
            <a:t> </a:t>
          </a:r>
          <a:r>
            <a:rPr lang="de-DE" sz="1800" dirty="0" err="1"/>
            <a:t>computer</a:t>
          </a:r>
          <a:r>
            <a:rPr lang="de-DE" sz="1800" dirty="0"/>
            <a:t>, </a:t>
          </a:r>
          <a:r>
            <a:rPr lang="de-DE" sz="1800" dirty="0" err="1"/>
            <a:t>are</a:t>
          </a:r>
          <a:r>
            <a:rPr lang="de-DE" sz="1800" dirty="0"/>
            <a:t> </a:t>
          </a:r>
          <a:r>
            <a:rPr lang="de-DE" sz="1800" dirty="0" err="1"/>
            <a:t>they</a:t>
          </a:r>
          <a:r>
            <a:rPr lang="de-DE" sz="1800" dirty="0"/>
            <a:t> </a:t>
          </a:r>
          <a:r>
            <a:rPr lang="de-DE" sz="1800" dirty="0" err="1"/>
            <a:t>too</a:t>
          </a:r>
          <a:r>
            <a:rPr lang="de-DE" sz="1800" dirty="0"/>
            <a:t> </a:t>
          </a:r>
          <a:r>
            <a:rPr lang="de-DE" sz="1800" dirty="0" err="1"/>
            <a:t>fat</a:t>
          </a:r>
          <a:r>
            <a:rPr lang="de-DE" sz="1800" dirty="0"/>
            <a:t>, </a:t>
          </a:r>
          <a:r>
            <a:rPr lang="de-DE" sz="1800" dirty="0" err="1"/>
            <a:t>too</a:t>
          </a:r>
          <a:r>
            <a:rPr lang="de-DE" sz="1800" dirty="0"/>
            <a:t> </a:t>
          </a:r>
          <a:r>
            <a:rPr lang="de-DE" sz="1800" dirty="0" err="1"/>
            <a:t>apolitical</a:t>
          </a:r>
          <a:r>
            <a:rPr lang="de-DE" sz="1800" dirty="0"/>
            <a:t>, </a:t>
          </a:r>
          <a:r>
            <a:rPr lang="de-DE" sz="1800" dirty="0" err="1"/>
            <a:t>too</a:t>
          </a:r>
          <a:r>
            <a:rPr lang="de-DE" sz="1800" dirty="0"/>
            <a:t> </a:t>
          </a:r>
          <a:r>
            <a:rPr lang="de-DE" sz="1800" dirty="0" err="1"/>
            <a:t>little</a:t>
          </a:r>
          <a:r>
            <a:rPr lang="de-DE" sz="1800" dirty="0"/>
            <a:t> </a:t>
          </a:r>
          <a:r>
            <a:rPr lang="de-DE" sz="1800" dirty="0" err="1"/>
            <a:t>educated</a:t>
          </a:r>
          <a:r>
            <a:rPr lang="de-DE" sz="1800" dirty="0"/>
            <a:t>, ...?"</a:t>
          </a:r>
        </a:p>
      </dgm:t>
    </dgm:pt>
    <dgm:pt modelId="{61557BC4-9447-4120-AFA7-88C60DE11CCA}" type="parTrans" cxnId="{0AC2DF3C-4BCB-4FAC-8417-89182F626268}">
      <dgm:prSet/>
      <dgm:spPr/>
      <dgm:t>
        <a:bodyPr/>
        <a:lstStyle/>
        <a:p>
          <a:endParaRPr lang="de-DE" sz="1800"/>
        </a:p>
      </dgm:t>
    </dgm:pt>
    <dgm:pt modelId="{AF855DEC-99CE-43D1-95AE-13B2A9DF0137}" type="sibTrans" cxnId="{0AC2DF3C-4BCB-4FAC-8417-89182F626268}">
      <dgm:prSet/>
      <dgm:spPr/>
      <dgm:t>
        <a:bodyPr/>
        <a:lstStyle/>
        <a:p>
          <a:endParaRPr lang="de-DE" sz="1800"/>
        </a:p>
      </dgm:t>
    </dgm:pt>
    <dgm:pt modelId="{6B6F8DBD-DECE-4961-BB01-35CA547008FD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de-DE" sz="1800" dirty="0"/>
            <a:t>Experiments: </a:t>
          </a:r>
          <a:r>
            <a:rPr lang="de-DE" sz="1800" dirty="0" err="1"/>
            <a:t>paper</a:t>
          </a:r>
          <a:r>
            <a:rPr lang="de-DE" sz="1800" dirty="0"/>
            <a:t> </a:t>
          </a:r>
          <a:r>
            <a:rPr lang="de-DE" sz="1800" dirty="0" err="1"/>
            <a:t>frog</a:t>
          </a:r>
          <a:r>
            <a:rPr lang="de-DE" sz="1800" dirty="0"/>
            <a:t>, </a:t>
          </a:r>
          <a:r>
            <a:rPr lang="de-DE" sz="1800" dirty="0" err="1"/>
            <a:t>chocolate</a:t>
          </a:r>
          <a:r>
            <a:rPr lang="de-DE" sz="1800" dirty="0"/>
            <a:t> </a:t>
          </a:r>
          <a:r>
            <a:rPr lang="de-DE" sz="1800" dirty="0" err="1"/>
            <a:t>lentils</a:t>
          </a:r>
          <a:r>
            <a:rPr lang="de-DE" sz="1800" dirty="0"/>
            <a:t>,…</a:t>
          </a:r>
        </a:p>
      </dgm:t>
    </dgm:pt>
    <dgm:pt modelId="{7FCCB495-27F1-47D8-AA90-F1DF1F9BB22B}" type="parTrans" cxnId="{76AFC74E-E919-421B-B51F-7ED5D3A96F66}">
      <dgm:prSet/>
      <dgm:spPr/>
      <dgm:t>
        <a:bodyPr/>
        <a:lstStyle/>
        <a:p>
          <a:endParaRPr lang="de-DE" sz="1800"/>
        </a:p>
      </dgm:t>
    </dgm:pt>
    <dgm:pt modelId="{E8122770-28D9-40DE-B08C-596A52AC35FE}" type="sibTrans" cxnId="{76AFC74E-E919-421B-B51F-7ED5D3A96F66}">
      <dgm:prSet/>
      <dgm:spPr/>
      <dgm:t>
        <a:bodyPr/>
        <a:lstStyle/>
        <a:p>
          <a:endParaRPr lang="de-DE" sz="1800"/>
        </a:p>
      </dgm:t>
    </dgm:pt>
    <dgm:pt modelId="{26166C7C-404B-4407-AA0F-A43CCBB7D3EC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Aft>
              <a:spcPct val="15000"/>
            </a:spcAft>
          </a:pPr>
          <a:r>
            <a:rPr lang="de-DE" sz="1800" dirty="0" err="1"/>
            <a:t>Available</a:t>
          </a:r>
          <a:r>
            <a:rPr lang="de-DE" sz="1800" dirty="0"/>
            <a:t> </a:t>
          </a:r>
          <a:r>
            <a:rPr lang="de-DE" sz="1800" dirty="0" err="1"/>
            <a:t>data</a:t>
          </a:r>
          <a:r>
            <a:rPr lang="de-DE" sz="1800" dirty="0"/>
            <a:t> </a:t>
          </a:r>
          <a:r>
            <a:rPr lang="de-DE" sz="1800" dirty="0" err="1"/>
            <a:t>sets</a:t>
          </a:r>
          <a:r>
            <a:rPr lang="de-DE" sz="1800" dirty="0"/>
            <a:t> on </a:t>
          </a:r>
          <a:r>
            <a:rPr lang="de-DE" sz="1800" dirty="0" err="1"/>
            <a:t>weather</a:t>
          </a:r>
          <a:r>
            <a:rPr lang="de-DE" sz="1800" dirty="0"/>
            <a:t>, </a:t>
          </a:r>
          <a:r>
            <a:rPr lang="de-DE" sz="1800" dirty="0" err="1"/>
            <a:t>storage</a:t>
          </a:r>
          <a:r>
            <a:rPr lang="de-DE" sz="1800" dirty="0"/>
            <a:t> </a:t>
          </a:r>
          <a:r>
            <a:rPr lang="de-DE" sz="1800" dirty="0" err="1"/>
            <a:t>capacity</a:t>
          </a:r>
          <a:r>
            <a:rPr lang="de-DE" sz="1800" dirty="0"/>
            <a:t> </a:t>
          </a:r>
          <a:r>
            <a:rPr lang="de-DE" sz="1800" dirty="0" err="1"/>
            <a:t>of</a:t>
          </a:r>
          <a:r>
            <a:rPr lang="de-DE" sz="1800" dirty="0"/>
            <a:t> </a:t>
          </a:r>
          <a:r>
            <a:rPr lang="de-DE" sz="1800" dirty="0" err="1"/>
            <a:t>hard</a:t>
          </a:r>
          <a:r>
            <a:rPr lang="de-DE" sz="1800" dirty="0"/>
            <a:t> </a:t>
          </a:r>
          <a:r>
            <a:rPr lang="de-DE" sz="1800" dirty="0" err="1"/>
            <a:t>disks</a:t>
          </a:r>
          <a:r>
            <a:rPr lang="de-DE" sz="1800" dirty="0"/>
            <a:t>, …</a:t>
          </a:r>
        </a:p>
      </dgm:t>
    </dgm:pt>
    <dgm:pt modelId="{80D86BA7-6632-4EBC-8E0B-8B28EC809A3F}" type="parTrans" cxnId="{23FB680A-9FFB-4879-9B06-7EDD3441DC47}">
      <dgm:prSet/>
      <dgm:spPr/>
      <dgm:t>
        <a:bodyPr/>
        <a:lstStyle/>
        <a:p>
          <a:endParaRPr lang="de-DE" sz="1800"/>
        </a:p>
      </dgm:t>
    </dgm:pt>
    <dgm:pt modelId="{6B9C5986-F3D3-415C-AECA-9E22AF47E6CF}" type="sibTrans" cxnId="{23FB680A-9FFB-4879-9B06-7EDD3441DC47}">
      <dgm:prSet/>
      <dgm:spPr/>
      <dgm:t>
        <a:bodyPr/>
        <a:lstStyle/>
        <a:p>
          <a:endParaRPr lang="de-DE" sz="1800"/>
        </a:p>
      </dgm:t>
    </dgm:pt>
    <dgm:pt modelId="{0D558457-E91B-4DFC-980F-5E6CA2340FFE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Bef>
              <a:spcPts val="1200"/>
            </a:spcBef>
            <a:spcAft>
              <a:spcPts val="1200"/>
            </a:spcAft>
          </a:pPr>
          <a:r>
            <a:rPr lang="de-DE" sz="1800" dirty="0" err="1"/>
            <a:t>Objective</a:t>
          </a:r>
          <a:r>
            <a:rPr lang="de-DE" sz="1800" dirty="0"/>
            <a:t>: </a:t>
          </a:r>
          <a:r>
            <a:rPr lang="de-DE" sz="1800" dirty="0" err="1"/>
            <a:t>to</a:t>
          </a:r>
          <a:r>
            <a:rPr lang="de-DE" sz="1800" dirty="0"/>
            <a:t> </a:t>
          </a:r>
          <a:r>
            <a:rPr lang="de-DE" sz="1800" dirty="0" err="1"/>
            <a:t>introduce</a:t>
          </a:r>
          <a:r>
            <a:rPr lang="de-DE" sz="1800" dirty="0"/>
            <a:t> </a:t>
          </a:r>
          <a:r>
            <a:rPr lang="de-DE" sz="1800" dirty="0" err="1"/>
            <a:t>terms</a:t>
          </a:r>
          <a:r>
            <a:rPr lang="de-DE" sz="1800" dirty="0"/>
            <a:t>, </a:t>
          </a:r>
          <a:r>
            <a:rPr lang="de-DE" sz="1800" dirty="0" err="1"/>
            <a:t>methods</a:t>
          </a:r>
          <a:r>
            <a:rPr lang="de-DE" sz="1800" dirty="0"/>
            <a:t> </a:t>
          </a:r>
          <a:r>
            <a:rPr lang="de-DE" sz="1800" dirty="0" err="1"/>
            <a:t>or</a:t>
          </a:r>
          <a:r>
            <a:rPr lang="de-DE" sz="1800" dirty="0"/>
            <a:t> </a:t>
          </a:r>
          <a:r>
            <a:rPr lang="de-DE" sz="1800" dirty="0" err="1"/>
            <a:t>to</a:t>
          </a:r>
          <a:r>
            <a:rPr lang="de-DE" sz="1800" dirty="0"/>
            <a:t> </a:t>
          </a:r>
          <a:r>
            <a:rPr lang="de-DE" sz="1800" dirty="0" err="1"/>
            <a:t>make</a:t>
          </a:r>
          <a:r>
            <a:rPr lang="de-DE" sz="1800" dirty="0"/>
            <a:t> </a:t>
          </a:r>
          <a:r>
            <a:rPr lang="de-DE" sz="1800" dirty="0" err="1"/>
            <a:t>their</a:t>
          </a:r>
          <a:r>
            <a:rPr lang="de-DE" sz="1800" dirty="0"/>
            <a:t> </a:t>
          </a:r>
          <a:r>
            <a:rPr lang="de-DE" sz="1800" dirty="0" err="1"/>
            <a:t>benefits</a:t>
          </a:r>
          <a:r>
            <a:rPr lang="de-DE" sz="1800" dirty="0"/>
            <a:t> </a:t>
          </a:r>
          <a:r>
            <a:rPr lang="de-DE" sz="1800" dirty="0" err="1"/>
            <a:t>clear</a:t>
          </a:r>
          <a:r>
            <a:rPr lang="de-DE" sz="1800" dirty="0"/>
            <a:t> in </a:t>
          </a:r>
          <a:r>
            <a:rPr lang="de-DE" sz="1800" dirty="0" err="1"/>
            <a:t>comparison</a:t>
          </a:r>
          <a:r>
            <a:rPr lang="de-DE" sz="1800" dirty="0"/>
            <a:t> </a:t>
          </a:r>
        </a:p>
      </dgm:t>
    </dgm:pt>
    <dgm:pt modelId="{DE528993-8438-4912-8A72-ADA51094D720}" type="parTrans" cxnId="{01FC0FC7-0A29-4E03-A310-7632A9F330D9}">
      <dgm:prSet/>
      <dgm:spPr/>
      <dgm:t>
        <a:bodyPr/>
        <a:lstStyle/>
        <a:p>
          <a:endParaRPr lang="de-DE" sz="1800"/>
        </a:p>
      </dgm:t>
    </dgm:pt>
    <dgm:pt modelId="{0ABDA148-83BF-4F0D-8AF9-D57D3BEB0FAE}" type="sibTrans" cxnId="{01FC0FC7-0A29-4E03-A310-7632A9F330D9}">
      <dgm:prSet/>
      <dgm:spPr/>
      <dgm:t>
        <a:bodyPr/>
        <a:lstStyle/>
        <a:p>
          <a:endParaRPr lang="de-DE" sz="1800"/>
        </a:p>
      </dgm:t>
    </dgm:pt>
    <dgm:pt modelId="{71FC650C-E4B9-43DC-AD1A-369ADF1F5EE7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Bef>
              <a:spcPts val="1200"/>
            </a:spcBef>
            <a:spcAft>
              <a:spcPct val="15000"/>
            </a:spcAft>
          </a:pPr>
          <a:r>
            <a:rPr lang="de-DE" sz="1800" dirty="0" err="1"/>
            <a:t>Examples</a:t>
          </a:r>
          <a:r>
            <a:rPr lang="de-DE" sz="1800" dirty="0"/>
            <a:t>: </a:t>
          </a:r>
          <a:r>
            <a:rPr lang="de-DE" sz="1800" dirty="0" err="1"/>
            <a:t>Difference</a:t>
          </a:r>
          <a:r>
            <a:rPr lang="de-DE" sz="1800" dirty="0"/>
            <a:t> </a:t>
          </a:r>
          <a:r>
            <a:rPr lang="de-DE" sz="1800" dirty="0" err="1"/>
            <a:t>between</a:t>
          </a:r>
          <a:r>
            <a:rPr lang="de-DE" sz="1800" dirty="0"/>
            <a:t> median and </a:t>
          </a:r>
          <a:r>
            <a:rPr lang="de-DE" sz="1800" dirty="0" err="1"/>
            <a:t>arithmetic</a:t>
          </a:r>
          <a:r>
            <a:rPr lang="de-DE" sz="1800" dirty="0"/>
            <a:t> </a:t>
          </a:r>
          <a:r>
            <a:rPr lang="de-DE" sz="1800" dirty="0" err="1"/>
            <a:t>mean</a:t>
          </a:r>
          <a:r>
            <a:rPr lang="de-DE" sz="1800" dirty="0"/>
            <a:t>, </a:t>
          </a:r>
          <a:r>
            <a:rPr lang="de-DE" sz="1800" dirty="0" err="1"/>
            <a:t>correlations</a:t>
          </a:r>
          <a:r>
            <a:rPr lang="de-DE" sz="1800" dirty="0"/>
            <a:t> </a:t>
          </a:r>
          <a:r>
            <a:rPr lang="de-DE" sz="1800" dirty="0" err="1"/>
            <a:t>between</a:t>
          </a:r>
          <a:r>
            <a:rPr lang="de-DE" sz="1800" dirty="0"/>
            <a:t> </a:t>
          </a:r>
          <a:r>
            <a:rPr lang="de-DE" sz="1800" dirty="0" err="1"/>
            <a:t>mean</a:t>
          </a:r>
          <a:r>
            <a:rPr lang="de-DE" sz="1800" dirty="0"/>
            <a:t> and </a:t>
          </a:r>
          <a:r>
            <a:rPr lang="de-DE" sz="1800" dirty="0" err="1"/>
            <a:t>frequency</a:t>
          </a:r>
          <a:r>
            <a:rPr lang="de-DE" sz="1800" dirty="0"/>
            <a:t> </a:t>
          </a:r>
          <a:r>
            <a:rPr lang="de-DE" sz="1800" dirty="0" err="1"/>
            <a:t>distribution</a:t>
          </a:r>
          <a:endParaRPr lang="de-DE" sz="1800" dirty="0"/>
        </a:p>
      </dgm:t>
    </dgm:pt>
    <dgm:pt modelId="{43B9535D-C252-4A79-95A8-289246848B6C}" type="parTrans" cxnId="{BA3335C9-98AF-4A8B-B549-323388CEFBCE}">
      <dgm:prSet/>
      <dgm:spPr/>
      <dgm:t>
        <a:bodyPr/>
        <a:lstStyle/>
        <a:p>
          <a:endParaRPr lang="de-DE" sz="1800"/>
        </a:p>
      </dgm:t>
    </dgm:pt>
    <dgm:pt modelId="{905EADA4-3A0F-4D93-A997-34FC0E8DB209}" type="sibTrans" cxnId="{BA3335C9-98AF-4A8B-B549-323388CEFBCE}">
      <dgm:prSet/>
      <dgm:spPr/>
      <dgm:t>
        <a:bodyPr/>
        <a:lstStyle/>
        <a:p>
          <a:endParaRPr lang="de-DE" sz="1800"/>
        </a:p>
      </dgm:t>
    </dgm:pt>
    <dgm:pt modelId="{856613F8-F4EA-43E4-A6A5-8DC2E2B6B290}">
      <dgm:prSet phldrT="[Text]" custT="1"/>
      <dgm:spPr>
        <a:solidFill>
          <a:schemeClr val="accent2"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de-DE" sz="1800" dirty="0"/>
            <a:t>Picking </a:t>
          </a:r>
          <a:r>
            <a:rPr lang="de-DE" sz="1800" dirty="0" err="1"/>
            <a:t>up</a:t>
          </a:r>
          <a:r>
            <a:rPr lang="de-DE" sz="1800" dirty="0"/>
            <a:t> </a:t>
          </a:r>
          <a:r>
            <a:rPr lang="de-DE" sz="1800" dirty="0" err="1"/>
            <a:t>data</a:t>
          </a:r>
          <a:r>
            <a:rPr lang="de-DE" sz="1800" dirty="0"/>
            <a:t> </a:t>
          </a:r>
          <a:r>
            <a:rPr lang="de-DE" sz="1800" dirty="0" err="1"/>
            <a:t>from</a:t>
          </a:r>
          <a:r>
            <a:rPr lang="de-DE" sz="1800" dirty="0"/>
            <a:t> </a:t>
          </a:r>
          <a:r>
            <a:rPr lang="de-DE" sz="1800" dirty="0" err="1"/>
            <a:t>current</a:t>
          </a:r>
          <a:r>
            <a:rPr lang="de-DE" sz="1800" dirty="0"/>
            <a:t> </a:t>
          </a:r>
          <a:r>
            <a:rPr lang="de-DE" sz="1800" dirty="0" err="1"/>
            <a:t>discussions</a:t>
          </a:r>
          <a:r>
            <a:rPr lang="de-DE" sz="1800" dirty="0"/>
            <a:t>: Can </a:t>
          </a:r>
          <a:r>
            <a:rPr lang="de-DE" sz="1800" dirty="0" err="1"/>
            <a:t>lead</a:t>
          </a:r>
          <a:r>
            <a:rPr lang="de-DE" sz="1800" dirty="0"/>
            <a:t> </a:t>
          </a:r>
          <a:r>
            <a:rPr lang="de-DE" sz="1800" dirty="0" err="1"/>
            <a:t>to</a:t>
          </a:r>
          <a:r>
            <a:rPr lang="de-DE" sz="1800" dirty="0"/>
            <a:t> </a:t>
          </a:r>
          <a:r>
            <a:rPr lang="de-DE" sz="1800" dirty="0" err="1"/>
            <a:t>reports</a:t>
          </a:r>
          <a:r>
            <a:rPr lang="de-DE" sz="1800" dirty="0"/>
            <a:t> and </a:t>
          </a:r>
          <a:r>
            <a:rPr lang="de-DE" sz="1800" dirty="0" err="1"/>
            <a:t>opinions</a:t>
          </a:r>
          <a:r>
            <a:rPr lang="de-DE" sz="1800" dirty="0"/>
            <a:t> not </a:t>
          </a:r>
          <a:r>
            <a:rPr lang="de-DE" sz="1800" dirty="0" err="1"/>
            <a:t>being</a:t>
          </a:r>
          <a:r>
            <a:rPr lang="de-DE" sz="1800" dirty="0"/>
            <a:t> </a:t>
          </a:r>
          <a:r>
            <a:rPr lang="de-DE" sz="1800" dirty="0" err="1"/>
            <a:t>accepted</a:t>
          </a:r>
          <a:r>
            <a:rPr lang="de-DE" sz="1800" dirty="0"/>
            <a:t> </a:t>
          </a:r>
          <a:r>
            <a:rPr lang="de-DE" sz="1800" dirty="0" err="1"/>
            <a:t>uncritically</a:t>
          </a:r>
          <a:r>
            <a:rPr lang="de-DE" sz="1800" dirty="0"/>
            <a:t>.</a:t>
          </a:r>
        </a:p>
      </dgm:t>
    </dgm:pt>
    <dgm:pt modelId="{5C073A6B-F96E-4FA9-9212-3684923C0EFA}" type="sibTrans" cxnId="{CB585816-C55D-446E-8FAB-DA4F12F35FA4}">
      <dgm:prSet/>
      <dgm:spPr/>
      <dgm:t>
        <a:bodyPr/>
        <a:lstStyle/>
        <a:p>
          <a:endParaRPr lang="de-DE" sz="1800"/>
        </a:p>
      </dgm:t>
    </dgm:pt>
    <dgm:pt modelId="{57A98726-66FC-4AB4-8A80-B8EC59374492}" type="parTrans" cxnId="{CB585816-C55D-446E-8FAB-DA4F12F35FA4}">
      <dgm:prSet/>
      <dgm:spPr/>
      <dgm:t>
        <a:bodyPr/>
        <a:lstStyle/>
        <a:p>
          <a:endParaRPr lang="de-DE" sz="1800"/>
        </a:p>
      </dgm:t>
    </dgm:pt>
    <dgm:pt modelId="{C3012A41-B537-4A40-B5C2-22BC57C500A8}" type="pres">
      <dgm:prSet presAssocID="{115D2EAF-9E7E-4780-A810-FE98BCD1E13E}" presName="Name0" presStyleCnt="0">
        <dgm:presLayoutVars>
          <dgm:dir/>
          <dgm:animLvl val="lvl"/>
          <dgm:resizeHandles val="exact"/>
        </dgm:presLayoutVars>
      </dgm:prSet>
      <dgm:spPr/>
    </dgm:pt>
    <dgm:pt modelId="{C21D3A0C-9165-4B83-8AF4-C8D08F9565A7}" type="pres">
      <dgm:prSet presAssocID="{3439BA6F-02EE-489F-BA91-C2B66AE3DCED}" presName="composite" presStyleCnt="0"/>
      <dgm:spPr/>
    </dgm:pt>
    <dgm:pt modelId="{0BDCA50B-954A-4D59-8EA3-467E7922C052}" type="pres">
      <dgm:prSet presAssocID="{3439BA6F-02EE-489F-BA91-C2B66AE3DCE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E93DD5AE-A5D3-4236-9016-C40132EED670}" type="pres">
      <dgm:prSet presAssocID="{3439BA6F-02EE-489F-BA91-C2B66AE3DCED}" presName="desTx" presStyleLbl="alignAccFollowNode1" presStyleIdx="0" presStyleCnt="3">
        <dgm:presLayoutVars>
          <dgm:bulletEnabled val="1"/>
        </dgm:presLayoutVars>
      </dgm:prSet>
      <dgm:spPr/>
    </dgm:pt>
    <dgm:pt modelId="{6768BD45-1220-42D3-ABD2-A3E4466C193E}" type="pres">
      <dgm:prSet presAssocID="{9A87AEF1-275C-40D3-88B0-6F8D79138AB1}" presName="space" presStyleCnt="0"/>
      <dgm:spPr/>
    </dgm:pt>
    <dgm:pt modelId="{578AB32A-A3BE-498B-9B2B-3C3183854AE3}" type="pres">
      <dgm:prSet presAssocID="{5F827D44-2534-465A-BA5B-67C834F2A7BA}" presName="composite" presStyleCnt="0"/>
      <dgm:spPr/>
    </dgm:pt>
    <dgm:pt modelId="{04773887-0E61-4A3F-A855-4CF9DA2721A3}" type="pres">
      <dgm:prSet presAssocID="{5F827D44-2534-465A-BA5B-67C834F2A7BA}" presName="parTx" presStyleLbl="alignNode1" presStyleIdx="1" presStyleCnt="3" custScaleX="118647">
        <dgm:presLayoutVars>
          <dgm:chMax val="0"/>
          <dgm:chPref val="0"/>
          <dgm:bulletEnabled val="1"/>
        </dgm:presLayoutVars>
      </dgm:prSet>
      <dgm:spPr/>
    </dgm:pt>
    <dgm:pt modelId="{28A5E561-B184-4538-B021-CE91DBD3DBB0}" type="pres">
      <dgm:prSet presAssocID="{5F827D44-2534-465A-BA5B-67C834F2A7BA}" presName="desTx" presStyleLbl="alignAccFollowNode1" presStyleIdx="1" presStyleCnt="3" custScaleX="118857">
        <dgm:presLayoutVars>
          <dgm:bulletEnabled val="1"/>
        </dgm:presLayoutVars>
      </dgm:prSet>
      <dgm:spPr/>
    </dgm:pt>
    <dgm:pt modelId="{A80E3095-AD78-423F-B537-6621E97BDD20}" type="pres">
      <dgm:prSet presAssocID="{1136D76D-0971-4D60-A652-2D13A1051BD9}" presName="space" presStyleCnt="0"/>
      <dgm:spPr/>
    </dgm:pt>
    <dgm:pt modelId="{CBD8CD8B-ECA3-47FF-B8AC-0DC068319AAC}" type="pres">
      <dgm:prSet presAssocID="{9C44871A-7D28-42CD-ABB3-8A07B3A7E2D7}" presName="composite" presStyleCnt="0"/>
      <dgm:spPr/>
    </dgm:pt>
    <dgm:pt modelId="{27E412E9-F9A2-4881-9805-A500FBA5AD2C}" type="pres">
      <dgm:prSet presAssocID="{9C44871A-7D28-42CD-ABB3-8A07B3A7E2D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086D4696-E9A6-42F2-A0CC-6147F9C38AF5}" type="pres">
      <dgm:prSet presAssocID="{9C44871A-7D28-42CD-ABB3-8A07B3A7E2D7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23FB680A-9FFB-4879-9B06-7EDD3441DC47}" srcId="{5F827D44-2534-465A-BA5B-67C834F2A7BA}" destId="{26166C7C-404B-4407-AA0F-A43CCBB7D3EC}" srcOrd="3" destOrd="0" parTransId="{80D86BA7-6632-4EBC-8E0B-8B28EC809A3F}" sibTransId="{6B9C5986-F3D3-415C-AECA-9E22AF47E6CF}"/>
    <dgm:cxn modelId="{36961511-79F0-428E-BED8-6BDF48CAC9E5}" srcId="{115D2EAF-9E7E-4780-A810-FE98BCD1E13E}" destId="{3439BA6F-02EE-489F-BA91-C2B66AE3DCED}" srcOrd="0" destOrd="0" parTransId="{91D0EE1E-C3F3-42F7-A726-4D393E749D0D}" sibTransId="{9A87AEF1-275C-40D3-88B0-6F8D79138AB1}"/>
    <dgm:cxn modelId="{D2F57A14-0564-4758-AA36-F37AFE88C37C}" srcId="{115D2EAF-9E7E-4780-A810-FE98BCD1E13E}" destId="{9C44871A-7D28-42CD-ABB3-8A07B3A7E2D7}" srcOrd="2" destOrd="0" parTransId="{2417A313-F391-46B9-9D6E-95831B0320EC}" sibTransId="{CFBC8541-59B7-4095-810F-41BA88F32EE8}"/>
    <dgm:cxn modelId="{CB585816-C55D-446E-8FAB-DA4F12F35FA4}" srcId="{3439BA6F-02EE-489F-BA91-C2B66AE3DCED}" destId="{856613F8-F4EA-43E4-A6A5-8DC2E2B6B290}" srcOrd="1" destOrd="0" parTransId="{57A98726-66FC-4AB4-8A80-B8EC59374492}" sibTransId="{5C073A6B-F96E-4FA9-9212-3684923C0EFA}"/>
    <dgm:cxn modelId="{9904F31F-98B2-494A-BAE8-D2A6C638D66F}" type="presOf" srcId="{BA950A70-A9F7-43B9-9891-B4E7DEB481E2}" destId="{E93DD5AE-A5D3-4236-9016-C40132EED670}" srcOrd="0" destOrd="0" presId="urn:microsoft.com/office/officeart/2005/8/layout/hList1"/>
    <dgm:cxn modelId="{0AC2DF3C-4BCB-4FAC-8417-89182F626268}" srcId="{5F827D44-2534-465A-BA5B-67C834F2A7BA}" destId="{0006D501-60F0-4DB9-BFE1-54A7261D394A}" srcOrd="1" destOrd="0" parTransId="{61557BC4-9447-4120-AFA7-88C60DE11CCA}" sibTransId="{AF855DEC-99CE-43D1-95AE-13B2A9DF0137}"/>
    <dgm:cxn modelId="{10E9BA5B-1F4F-42FE-A210-68AB8A31A524}" srcId="{9C44871A-7D28-42CD-ABB3-8A07B3A7E2D7}" destId="{6B60580F-CC80-4075-B971-1C87843AA39B}" srcOrd="0" destOrd="0" parTransId="{7C9C33EB-7B8D-414D-84C4-D18B14924CCE}" sibTransId="{424F0C3A-0453-4266-A22B-F51AD574D1AB}"/>
    <dgm:cxn modelId="{D1B8815D-DB9D-456F-AD89-F2DD6B59CAC5}" type="presOf" srcId="{70D11CFD-0C13-4505-9611-5F9DFD1884A4}" destId="{28A5E561-B184-4538-B021-CE91DBD3DBB0}" srcOrd="0" destOrd="0" presId="urn:microsoft.com/office/officeart/2005/8/layout/hList1"/>
    <dgm:cxn modelId="{F283086B-EF11-4FB7-B10A-CA7A3EC46D4A}" type="presOf" srcId="{6B60580F-CC80-4075-B971-1C87843AA39B}" destId="{086D4696-E9A6-42F2-A0CC-6147F9C38AF5}" srcOrd="0" destOrd="0" presId="urn:microsoft.com/office/officeart/2005/8/layout/hList1"/>
    <dgm:cxn modelId="{AF6CDF4C-FC71-42C9-8346-C099D09FEC68}" type="presOf" srcId="{9C44871A-7D28-42CD-ABB3-8A07B3A7E2D7}" destId="{27E412E9-F9A2-4881-9805-A500FBA5AD2C}" srcOrd="0" destOrd="0" presId="urn:microsoft.com/office/officeart/2005/8/layout/hList1"/>
    <dgm:cxn modelId="{76AFC74E-E919-421B-B51F-7ED5D3A96F66}" srcId="{5F827D44-2534-465A-BA5B-67C834F2A7BA}" destId="{6B6F8DBD-DECE-4961-BB01-35CA547008FD}" srcOrd="2" destOrd="0" parTransId="{7FCCB495-27F1-47D8-AA90-F1DF1F9BB22B}" sibTransId="{E8122770-28D9-40DE-B08C-596A52AC35FE}"/>
    <dgm:cxn modelId="{EC05A14F-D78F-456C-AEEB-CC0A73E62E68}" srcId="{115D2EAF-9E7E-4780-A810-FE98BCD1E13E}" destId="{5F827D44-2534-465A-BA5B-67C834F2A7BA}" srcOrd="1" destOrd="0" parTransId="{3C29FE04-EA9F-4D08-8B62-8FCEFEE2A80B}" sibTransId="{1136D76D-0971-4D60-A652-2D13A1051BD9}"/>
    <dgm:cxn modelId="{9B1D8878-0CC0-4169-9A78-ABE6D6A6A171}" type="presOf" srcId="{856613F8-F4EA-43E4-A6A5-8DC2E2B6B290}" destId="{E93DD5AE-A5D3-4236-9016-C40132EED670}" srcOrd="0" destOrd="1" presId="urn:microsoft.com/office/officeart/2005/8/layout/hList1"/>
    <dgm:cxn modelId="{983C2E8D-6A9C-42EC-8F88-FF46D420B2D5}" type="presOf" srcId="{37AEBB83-3FC5-4AC0-8712-662079EB2EDA}" destId="{E93DD5AE-A5D3-4236-9016-C40132EED670}" srcOrd="0" destOrd="2" presId="urn:microsoft.com/office/officeart/2005/8/layout/hList1"/>
    <dgm:cxn modelId="{2EB8C88F-E74C-40C1-8E49-F072BA240251}" type="presOf" srcId="{26166C7C-404B-4407-AA0F-A43CCBB7D3EC}" destId="{28A5E561-B184-4538-B021-CE91DBD3DBB0}" srcOrd="0" destOrd="3" presId="urn:microsoft.com/office/officeart/2005/8/layout/hList1"/>
    <dgm:cxn modelId="{8D0A76A2-CA66-43B9-BB55-39B76C784F97}" type="presOf" srcId="{115D2EAF-9E7E-4780-A810-FE98BCD1E13E}" destId="{C3012A41-B537-4A40-B5C2-22BC57C500A8}" srcOrd="0" destOrd="0" presId="urn:microsoft.com/office/officeart/2005/8/layout/hList1"/>
    <dgm:cxn modelId="{3C833AA9-7FFC-49B7-A117-9D279A568E87}" type="presOf" srcId="{3439BA6F-02EE-489F-BA91-C2B66AE3DCED}" destId="{0BDCA50B-954A-4D59-8EA3-467E7922C052}" srcOrd="0" destOrd="0" presId="urn:microsoft.com/office/officeart/2005/8/layout/hList1"/>
    <dgm:cxn modelId="{486493BE-3A52-46FA-B419-33BF52C694E1}" srcId="{3439BA6F-02EE-489F-BA91-C2B66AE3DCED}" destId="{BA950A70-A9F7-43B9-9891-B4E7DEB481E2}" srcOrd="0" destOrd="0" parTransId="{AA4A5C1A-F3A8-47EF-A4A2-CF01475CA4C7}" sibTransId="{2DC91385-1DFA-4BB0-A94A-09BFDD5C09D3}"/>
    <dgm:cxn modelId="{01FC0FC7-0A29-4E03-A310-7632A9F330D9}" srcId="{9C44871A-7D28-42CD-ABB3-8A07B3A7E2D7}" destId="{0D558457-E91B-4DFC-980F-5E6CA2340FFE}" srcOrd="1" destOrd="0" parTransId="{DE528993-8438-4912-8A72-ADA51094D720}" sibTransId="{0ABDA148-83BF-4F0D-8AF9-D57D3BEB0FAE}"/>
    <dgm:cxn modelId="{BA3335C9-98AF-4A8B-B549-323388CEFBCE}" srcId="{9C44871A-7D28-42CD-ABB3-8A07B3A7E2D7}" destId="{71FC650C-E4B9-43DC-AD1A-369ADF1F5EE7}" srcOrd="2" destOrd="0" parTransId="{43B9535D-C252-4A79-95A8-289246848B6C}" sibTransId="{905EADA4-3A0F-4D93-A997-34FC0E8DB209}"/>
    <dgm:cxn modelId="{AB0866C9-BCA6-4CC1-A2E0-D4C1AAF94EB7}" type="presOf" srcId="{0D558457-E91B-4DFC-980F-5E6CA2340FFE}" destId="{086D4696-E9A6-42F2-A0CC-6147F9C38AF5}" srcOrd="0" destOrd="1" presId="urn:microsoft.com/office/officeart/2005/8/layout/hList1"/>
    <dgm:cxn modelId="{4CE43CD3-116C-4282-A18C-2FAA0A8B744D}" srcId="{3439BA6F-02EE-489F-BA91-C2B66AE3DCED}" destId="{37AEBB83-3FC5-4AC0-8712-662079EB2EDA}" srcOrd="2" destOrd="0" parTransId="{A2AB4EB2-2F34-4E40-8E68-B6BC34AEAE1E}" sibTransId="{957A7366-E584-46CF-B833-35643110F75A}"/>
    <dgm:cxn modelId="{CC1603D5-02DE-4A7D-8408-5C3FF5347600}" type="presOf" srcId="{71FC650C-E4B9-43DC-AD1A-369ADF1F5EE7}" destId="{086D4696-E9A6-42F2-A0CC-6147F9C38AF5}" srcOrd="0" destOrd="2" presId="urn:microsoft.com/office/officeart/2005/8/layout/hList1"/>
    <dgm:cxn modelId="{3E8CD5EE-DB85-419E-8885-5A36184EE33A}" type="presOf" srcId="{5F827D44-2534-465A-BA5B-67C834F2A7BA}" destId="{04773887-0E61-4A3F-A855-4CF9DA2721A3}" srcOrd="0" destOrd="0" presId="urn:microsoft.com/office/officeart/2005/8/layout/hList1"/>
    <dgm:cxn modelId="{C01B42F6-EA91-450B-8422-4D26DDDA94C8}" srcId="{5F827D44-2534-465A-BA5B-67C834F2A7BA}" destId="{70D11CFD-0C13-4505-9611-5F9DFD1884A4}" srcOrd="0" destOrd="0" parTransId="{448DD1B7-AF5A-427A-B7AF-B1C5328C51A8}" sibTransId="{9CA97716-A109-44EB-B3AA-59AE24F21CD5}"/>
    <dgm:cxn modelId="{AE72C7F6-24F4-4BDC-AB74-C91604614349}" type="presOf" srcId="{0006D501-60F0-4DB9-BFE1-54A7261D394A}" destId="{28A5E561-B184-4538-B021-CE91DBD3DBB0}" srcOrd="0" destOrd="1" presId="urn:microsoft.com/office/officeart/2005/8/layout/hList1"/>
    <dgm:cxn modelId="{23E8A1F7-DF27-4B7A-9BB8-1FFF6D0B3E1E}" type="presOf" srcId="{6B6F8DBD-DECE-4961-BB01-35CA547008FD}" destId="{28A5E561-B184-4538-B021-CE91DBD3DBB0}" srcOrd="0" destOrd="2" presId="urn:microsoft.com/office/officeart/2005/8/layout/hList1"/>
    <dgm:cxn modelId="{DC55DC39-1E53-4059-835A-E836AE48CF67}" type="presParOf" srcId="{C3012A41-B537-4A40-B5C2-22BC57C500A8}" destId="{C21D3A0C-9165-4B83-8AF4-C8D08F9565A7}" srcOrd="0" destOrd="0" presId="urn:microsoft.com/office/officeart/2005/8/layout/hList1"/>
    <dgm:cxn modelId="{6CF4BF35-7009-45E2-8CBC-C819AA0CEED2}" type="presParOf" srcId="{C21D3A0C-9165-4B83-8AF4-C8D08F9565A7}" destId="{0BDCA50B-954A-4D59-8EA3-467E7922C052}" srcOrd="0" destOrd="0" presId="urn:microsoft.com/office/officeart/2005/8/layout/hList1"/>
    <dgm:cxn modelId="{626A3FB9-B5C7-4AD6-B329-AA55D4B88A78}" type="presParOf" srcId="{C21D3A0C-9165-4B83-8AF4-C8D08F9565A7}" destId="{E93DD5AE-A5D3-4236-9016-C40132EED670}" srcOrd="1" destOrd="0" presId="urn:microsoft.com/office/officeart/2005/8/layout/hList1"/>
    <dgm:cxn modelId="{84178A7D-1F5D-48F8-8CB4-1C4ED82FD9A5}" type="presParOf" srcId="{C3012A41-B537-4A40-B5C2-22BC57C500A8}" destId="{6768BD45-1220-42D3-ABD2-A3E4466C193E}" srcOrd="1" destOrd="0" presId="urn:microsoft.com/office/officeart/2005/8/layout/hList1"/>
    <dgm:cxn modelId="{0F137AED-36A6-4BA3-8014-831E892127B3}" type="presParOf" srcId="{C3012A41-B537-4A40-B5C2-22BC57C500A8}" destId="{578AB32A-A3BE-498B-9B2B-3C3183854AE3}" srcOrd="2" destOrd="0" presId="urn:microsoft.com/office/officeart/2005/8/layout/hList1"/>
    <dgm:cxn modelId="{64F066E4-0507-40FE-B861-F4383E33B56E}" type="presParOf" srcId="{578AB32A-A3BE-498B-9B2B-3C3183854AE3}" destId="{04773887-0E61-4A3F-A855-4CF9DA2721A3}" srcOrd="0" destOrd="0" presId="urn:microsoft.com/office/officeart/2005/8/layout/hList1"/>
    <dgm:cxn modelId="{87E62738-C765-4E6C-875F-A2BD21A1891D}" type="presParOf" srcId="{578AB32A-A3BE-498B-9B2B-3C3183854AE3}" destId="{28A5E561-B184-4538-B021-CE91DBD3DBB0}" srcOrd="1" destOrd="0" presId="urn:microsoft.com/office/officeart/2005/8/layout/hList1"/>
    <dgm:cxn modelId="{DA8AA571-060A-48B7-98A4-8D39B78286B5}" type="presParOf" srcId="{C3012A41-B537-4A40-B5C2-22BC57C500A8}" destId="{A80E3095-AD78-423F-B537-6621E97BDD20}" srcOrd="3" destOrd="0" presId="urn:microsoft.com/office/officeart/2005/8/layout/hList1"/>
    <dgm:cxn modelId="{645CD198-8FB3-46BB-B9C2-1A08AC695219}" type="presParOf" srcId="{C3012A41-B537-4A40-B5C2-22BC57C500A8}" destId="{CBD8CD8B-ECA3-47FF-B8AC-0DC068319AAC}" srcOrd="4" destOrd="0" presId="urn:microsoft.com/office/officeart/2005/8/layout/hList1"/>
    <dgm:cxn modelId="{1B036823-BC5F-4805-A1EB-4184021C50F7}" type="presParOf" srcId="{CBD8CD8B-ECA3-47FF-B8AC-0DC068319AAC}" destId="{27E412E9-F9A2-4881-9805-A500FBA5AD2C}" srcOrd="0" destOrd="0" presId="urn:microsoft.com/office/officeart/2005/8/layout/hList1"/>
    <dgm:cxn modelId="{F1C0E84C-D61E-40D4-9C22-B47D140B989A}" type="presParOf" srcId="{CBD8CD8B-ECA3-47FF-B8AC-0DC068319AAC}" destId="{086D4696-E9A6-42F2-A0CC-6147F9C38AF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CA50B-954A-4D59-8EA3-467E7922C052}">
      <dsp:nvSpPr>
        <dsp:cNvPr id="0" name=""/>
        <dsp:cNvSpPr/>
      </dsp:nvSpPr>
      <dsp:spPr>
        <a:xfrm>
          <a:off x="13027" y="0"/>
          <a:ext cx="3160415" cy="389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 err="1">
              <a:solidFill>
                <a:schemeClr val="bg2"/>
              </a:solidFill>
            </a:rPr>
            <a:t>Reconstructive</a:t>
          </a:r>
          <a:r>
            <a:rPr lang="de-DE" sz="1800" b="1" kern="1200" dirty="0">
              <a:solidFill>
                <a:schemeClr val="bg2"/>
              </a:solidFill>
            </a:rPr>
            <a:t> </a:t>
          </a:r>
          <a:r>
            <a:rPr lang="de-DE" sz="1800" b="1" kern="1200" dirty="0" err="1">
              <a:solidFill>
                <a:schemeClr val="bg2"/>
              </a:solidFill>
            </a:rPr>
            <a:t>data</a:t>
          </a:r>
          <a:r>
            <a:rPr lang="de-DE" sz="1800" b="1" kern="1200" dirty="0">
              <a:solidFill>
                <a:schemeClr val="bg2"/>
              </a:solidFill>
            </a:rPr>
            <a:t> </a:t>
          </a:r>
          <a:r>
            <a:rPr lang="de-DE" sz="1800" b="1" kern="1200" dirty="0" err="1">
              <a:solidFill>
                <a:schemeClr val="bg2"/>
              </a:solidFill>
            </a:rPr>
            <a:t>analysis</a:t>
          </a:r>
          <a:endParaRPr lang="de-DE" sz="1800" b="1" kern="1200" dirty="0">
            <a:solidFill>
              <a:schemeClr val="bg2"/>
            </a:solidFill>
          </a:endParaRPr>
        </a:p>
      </dsp:txBody>
      <dsp:txXfrm>
        <a:off x="13027" y="0"/>
        <a:ext cx="3160415" cy="389577"/>
      </dsp:txXfrm>
    </dsp:sp>
    <dsp:sp modelId="{E93DD5AE-A5D3-4236-9016-C40132EED670}">
      <dsp:nvSpPr>
        <dsp:cNvPr id="0" name=""/>
        <dsp:cNvSpPr/>
      </dsp:nvSpPr>
      <dsp:spPr>
        <a:xfrm>
          <a:off x="13027" y="389577"/>
          <a:ext cx="3160415" cy="3684811"/>
        </a:xfrm>
        <a:prstGeom prst="rect">
          <a:avLst/>
        </a:prstGeom>
        <a:solidFill>
          <a:schemeClr val="accent2"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de-DE" sz="1800" kern="1200" dirty="0" err="1"/>
            <a:t>Get</a:t>
          </a:r>
          <a:r>
            <a:rPr lang="de-DE" sz="1800" kern="1200" dirty="0"/>
            <a:t> a </a:t>
          </a:r>
          <a:r>
            <a:rPr lang="de-DE" sz="1800" kern="1200" dirty="0" err="1"/>
            <a:t>feel</a:t>
          </a:r>
          <a:r>
            <a:rPr lang="de-DE" sz="1800" kern="1200" dirty="0"/>
            <a:t> </a:t>
          </a:r>
          <a:r>
            <a:rPr lang="de-DE" sz="1800" kern="1200" dirty="0" err="1"/>
            <a:t>for</a:t>
          </a:r>
          <a:r>
            <a:rPr lang="de-DE" sz="1800" kern="1200" dirty="0"/>
            <a:t> </a:t>
          </a:r>
          <a:r>
            <a:rPr lang="de-DE" sz="1800" kern="1200" dirty="0" err="1"/>
            <a:t>the</a:t>
          </a:r>
          <a:r>
            <a:rPr lang="de-DE" sz="1800" kern="1200" dirty="0"/>
            <a:t> </a:t>
          </a:r>
          <a:r>
            <a:rPr lang="de-DE" sz="1800" kern="1200" dirty="0" err="1"/>
            <a:t>means</a:t>
          </a:r>
          <a:r>
            <a:rPr lang="de-DE" sz="1800" kern="1200" dirty="0"/>
            <a:t> </a:t>
          </a:r>
          <a:r>
            <a:rPr lang="de-DE" sz="1800" kern="1200" dirty="0" err="1"/>
            <a:t>used</a:t>
          </a:r>
          <a:r>
            <a:rPr lang="de-DE" sz="1800" kern="1200" dirty="0"/>
            <a:t> </a:t>
          </a:r>
          <a:r>
            <a:rPr lang="de-DE" sz="1800" kern="1200" dirty="0" err="1"/>
            <a:t>to</a:t>
          </a:r>
          <a:r>
            <a:rPr lang="de-DE" sz="1800" kern="1200" dirty="0"/>
            <a:t> </a:t>
          </a:r>
          <a:r>
            <a:rPr lang="de-DE" sz="1800" kern="1200" dirty="0" err="1"/>
            <a:t>argue</a:t>
          </a:r>
          <a:r>
            <a:rPr lang="de-DE" sz="1800" kern="1200" dirty="0"/>
            <a:t> in </a:t>
          </a:r>
          <a:r>
            <a:rPr lang="de-DE" sz="1800" kern="1200" dirty="0" err="1"/>
            <a:t>reality</a:t>
          </a:r>
          <a:r>
            <a:rPr lang="de-DE" sz="1800" kern="1200" dirty="0"/>
            <a:t> (pure </a:t>
          </a:r>
          <a:r>
            <a:rPr lang="de-DE" sz="1800" kern="1200" dirty="0" err="1"/>
            <a:t>comprehension</a:t>
          </a:r>
          <a:r>
            <a:rPr lang="de-DE" sz="1800" kern="1200" dirty="0"/>
            <a:t>).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de-DE" sz="1800" kern="1200" dirty="0"/>
            <a:t>Picking </a:t>
          </a:r>
          <a:r>
            <a:rPr lang="de-DE" sz="1800" kern="1200" dirty="0" err="1"/>
            <a:t>up</a:t>
          </a:r>
          <a:r>
            <a:rPr lang="de-DE" sz="1800" kern="1200" dirty="0"/>
            <a:t> </a:t>
          </a:r>
          <a:r>
            <a:rPr lang="de-DE" sz="1800" kern="1200" dirty="0" err="1"/>
            <a:t>data</a:t>
          </a:r>
          <a:r>
            <a:rPr lang="de-DE" sz="1800" kern="1200" dirty="0"/>
            <a:t> </a:t>
          </a:r>
          <a:r>
            <a:rPr lang="de-DE" sz="1800" kern="1200" dirty="0" err="1"/>
            <a:t>from</a:t>
          </a:r>
          <a:r>
            <a:rPr lang="de-DE" sz="1800" kern="1200" dirty="0"/>
            <a:t> </a:t>
          </a:r>
          <a:r>
            <a:rPr lang="de-DE" sz="1800" kern="1200" dirty="0" err="1"/>
            <a:t>current</a:t>
          </a:r>
          <a:r>
            <a:rPr lang="de-DE" sz="1800" kern="1200" dirty="0"/>
            <a:t> </a:t>
          </a:r>
          <a:r>
            <a:rPr lang="de-DE" sz="1800" kern="1200" dirty="0" err="1"/>
            <a:t>discussions</a:t>
          </a:r>
          <a:r>
            <a:rPr lang="de-DE" sz="1800" kern="1200" dirty="0"/>
            <a:t>: Can </a:t>
          </a:r>
          <a:r>
            <a:rPr lang="de-DE" sz="1800" kern="1200" dirty="0" err="1"/>
            <a:t>lead</a:t>
          </a:r>
          <a:r>
            <a:rPr lang="de-DE" sz="1800" kern="1200" dirty="0"/>
            <a:t> </a:t>
          </a:r>
          <a:r>
            <a:rPr lang="de-DE" sz="1800" kern="1200" dirty="0" err="1"/>
            <a:t>to</a:t>
          </a:r>
          <a:r>
            <a:rPr lang="de-DE" sz="1800" kern="1200" dirty="0"/>
            <a:t> </a:t>
          </a:r>
          <a:r>
            <a:rPr lang="de-DE" sz="1800" kern="1200" dirty="0" err="1"/>
            <a:t>reports</a:t>
          </a:r>
          <a:r>
            <a:rPr lang="de-DE" sz="1800" kern="1200" dirty="0"/>
            <a:t> and </a:t>
          </a:r>
          <a:r>
            <a:rPr lang="de-DE" sz="1800" kern="1200" dirty="0" err="1"/>
            <a:t>opinions</a:t>
          </a:r>
          <a:r>
            <a:rPr lang="de-DE" sz="1800" kern="1200" dirty="0"/>
            <a:t> not </a:t>
          </a:r>
          <a:r>
            <a:rPr lang="de-DE" sz="1800" kern="1200" dirty="0" err="1"/>
            <a:t>being</a:t>
          </a:r>
          <a:r>
            <a:rPr lang="de-DE" sz="1800" kern="1200" dirty="0"/>
            <a:t> </a:t>
          </a:r>
          <a:r>
            <a:rPr lang="de-DE" sz="1800" kern="1200" dirty="0" err="1"/>
            <a:t>accepted</a:t>
          </a:r>
          <a:r>
            <a:rPr lang="de-DE" sz="1800" kern="1200" dirty="0"/>
            <a:t> </a:t>
          </a:r>
          <a:r>
            <a:rPr lang="de-DE" sz="1800" kern="1200" dirty="0" err="1"/>
            <a:t>uncritically</a:t>
          </a:r>
          <a:r>
            <a:rPr lang="de-DE" sz="1800" kern="1200" dirty="0"/>
            <a:t>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 err="1"/>
            <a:t>Examples</a:t>
          </a:r>
          <a:r>
            <a:rPr lang="de-DE" sz="1800" kern="1200" dirty="0"/>
            <a:t>: Covid-19 and </a:t>
          </a:r>
          <a:r>
            <a:rPr lang="de-DE" sz="1800" kern="1200" dirty="0" err="1"/>
            <a:t>the</a:t>
          </a:r>
          <a:r>
            <a:rPr lang="de-DE" sz="1800" kern="1200" dirty="0"/>
            <a:t> R-</a:t>
          </a:r>
          <a:r>
            <a:rPr lang="de-DE" sz="1800" kern="1200" dirty="0" err="1"/>
            <a:t>factor</a:t>
          </a:r>
          <a:r>
            <a:rPr lang="de-DE" sz="1800" kern="1200" dirty="0"/>
            <a:t>, </a:t>
          </a:r>
          <a:r>
            <a:rPr lang="de-DE" sz="1800" kern="1200" dirty="0" err="1"/>
            <a:t>particulate</a:t>
          </a:r>
          <a:r>
            <a:rPr lang="de-DE" sz="1800" kern="1200" dirty="0"/>
            <a:t> matter </a:t>
          </a:r>
          <a:r>
            <a:rPr lang="de-DE" sz="1800" kern="1200" dirty="0" err="1"/>
            <a:t>debate</a:t>
          </a:r>
          <a:endParaRPr lang="de-DE" sz="1800" kern="1200" dirty="0"/>
        </a:p>
      </dsp:txBody>
      <dsp:txXfrm>
        <a:off x="13027" y="389577"/>
        <a:ext cx="3160415" cy="3684811"/>
      </dsp:txXfrm>
    </dsp:sp>
    <dsp:sp modelId="{04773887-0E61-4A3F-A855-4CF9DA2721A3}">
      <dsp:nvSpPr>
        <dsp:cNvPr id="0" name=""/>
        <dsp:cNvSpPr/>
      </dsp:nvSpPr>
      <dsp:spPr>
        <a:xfrm>
          <a:off x="3619222" y="-56790"/>
          <a:ext cx="3753403" cy="389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 err="1">
              <a:solidFill>
                <a:schemeClr val="bg2"/>
              </a:solidFill>
            </a:rPr>
            <a:t>Constructive</a:t>
          </a:r>
          <a:r>
            <a:rPr lang="de-DE" sz="1800" b="1" kern="1200" dirty="0">
              <a:solidFill>
                <a:schemeClr val="bg2"/>
              </a:solidFill>
            </a:rPr>
            <a:t> </a:t>
          </a:r>
          <a:r>
            <a:rPr lang="de-DE" sz="1800" b="1" kern="1200" dirty="0" err="1">
              <a:solidFill>
                <a:schemeClr val="bg2"/>
              </a:solidFill>
            </a:rPr>
            <a:t>data</a:t>
          </a:r>
          <a:r>
            <a:rPr lang="de-DE" sz="1800" b="1" kern="1200" dirty="0">
              <a:solidFill>
                <a:schemeClr val="bg2"/>
              </a:solidFill>
            </a:rPr>
            <a:t> </a:t>
          </a:r>
          <a:r>
            <a:rPr lang="de-DE" sz="1800" b="1" kern="1200" dirty="0" err="1">
              <a:solidFill>
                <a:schemeClr val="bg2"/>
              </a:solidFill>
            </a:rPr>
            <a:t>analysis</a:t>
          </a:r>
          <a:endParaRPr lang="de-DE" sz="1800" b="1" kern="1200" dirty="0">
            <a:solidFill>
              <a:schemeClr val="bg2"/>
            </a:solidFill>
          </a:endParaRPr>
        </a:p>
      </dsp:txBody>
      <dsp:txXfrm>
        <a:off x="3619222" y="-56790"/>
        <a:ext cx="3753403" cy="389577"/>
      </dsp:txXfrm>
    </dsp:sp>
    <dsp:sp modelId="{28A5E561-B184-4538-B021-CE91DBD3DBB0}">
      <dsp:nvSpPr>
        <dsp:cNvPr id="0" name=""/>
        <dsp:cNvSpPr/>
      </dsp:nvSpPr>
      <dsp:spPr>
        <a:xfrm>
          <a:off x="3615901" y="332786"/>
          <a:ext cx="3760046" cy="3798393"/>
        </a:xfrm>
        <a:prstGeom prst="rect">
          <a:avLst/>
        </a:prstGeom>
        <a:solidFill>
          <a:schemeClr val="accent2"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de-DE" sz="1800" kern="1200" dirty="0" err="1"/>
            <a:t>Collecting</a:t>
          </a:r>
          <a:r>
            <a:rPr lang="de-DE" sz="1800" kern="1200" dirty="0"/>
            <a:t> </a:t>
          </a:r>
          <a:r>
            <a:rPr lang="de-DE" sz="1800" kern="1200" dirty="0" err="1"/>
            <a:t>data</a:t>
          </a:r>
          <a:r>
            <a:rPr lang="de-DE" sz="1800" kern="1200" dirty="0"/>
            <a:t> </a:t>
          </a:r>
          <a:r>
            <a:rPr lang="de-DE" sz="1800" kern="1200" dirty="0" err="1"/>
            <a:t>yourself</a:t>
          </a:r>
          <a:r>
            <a:rPr lang="de-DE" sz="1800" kern="1200" dirty="0"/>
            <a:t> </a:t>
          </a:r>
          <a:r>
            <a:rPr lang="de-DE" sz="1800" kern="1200" dirty="0" err="1"/>
            <a:t>or</a:t>
          </a:r>
          <a:r>
            <a:rPr lang="de-DE" sz="1800" kern="1200" dirty="0"/>
            <a:t> at least </a:t>
          </a:r>
          <a:r>
            <a:rPr lang="de-DE" sz="1800" b="1" kern="1200" dirty="0" err="1">
              <a:solidFill>
                <a:schemeClr val="accent6">
                  <a:lumMod val="75000"/>
                </a:schemeClr>
              </a:solidFill>
            </a:rPr>
            <a:t>interpreting</a:t>
          </a:r>
          <a:r>
            <a:rPr lang="de-DE" sz="1800" kern="1200" dirty="0"/>
            <a:t> </a:t>
          </a:r>
          <a:r>
            <a:rPr lang="de-DE" sz="1800" kern="1200" dirty="0" err="1"/>
            <a:t>it</a:t>
          </a:r>
          <a:r>
            <a:rPr lang="de-DE" sz="1800" kern="1200" dirty="0"/>
            <a:t> </a:t>
          </a:r>
          <a:r>
            <a:rPr lang="de-DE" sz="1800" kern="1200" dirty="0" err="1"/>
            <a:t>yourself</a:t>
          </a:r>
          <a:r>
            <a:rPr lang="de-DE" sz="1800" kern="1200" dirty="0"/>
            <a:t>, minor </a:t>
          </a:r>
          <a:r>
            <a:rPr lang="de-DE" sz="1800" kern="1200" dirty="0" err="1"/>
            <a:t>phenomena</a:t>
          </a:r>
          <a:endParaRPr lang="de-DE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de-DE" sz="1800" kern="1200" dirty="0"/>
            <a:t>Own </a:t>
          </a:r>
          <a:r>
            <a:rPr lang="de-DE" sz="1800" kern="1200" dirty="0" err="1"/>
            <a:t>concern</a:t>
          </a:r>
          <a:r>
            <a:rPr lang="de-DE" sz="1800" kern="1200" dirty="0"/>
            <a:t>:" Do </a:t>
          </a:r>
          <a:r>
            <a:rPr lang="de-DE" sz="1800" kern="1200" dirty="0" err="1"/>
            <a:t>young</a:t>
          </a:r>
          <a:r>
            <a:rPr lang="de-DE" sz="1800" kern="1200" dirty="0"/>
            <a:t> </a:t>
          </a:r>
          <a:r>
            <a:rPr lang="de-DE" sz="1800" kern="1200" dirty="0" err="1"/>
            <a:t>people</a:t>
          </a:r>
          <a:r>
            <a:rPr lang="de-DE" sz="1800" kern="1200" dirty="0"/>
            <a:t> </a:t>
          </a:r>
          <a:r>
            <a:rPr lang="de-DE" sz="1800" kern="1200" dirty="0" err="1"/>
            <a:t>sit</a:t>
          </a:r>
          <a:r>
            <a:rPr lang="de-DE" sz="1800" kern="1200" dirty="0"/>
            <a:t> </a:t>
          </a:r>
          <a:r>
            <a:rPr lang="de-DE" sz="1800" kern="1200" dirty="0" err="1"/>
            <a:t>too</a:t>
          </a:r>
          <a:r>
            <a:rPr lang="de-DE" sz="1800" kern="1200" dirty="0"/>
            <a:t> </a:t>
          </a:r>
          <a:r>
            <a:rPr lang="de-DE" sz="1800" kern="1200" dirty="0" err="1"/>
            <a:t>much</a:t>
          </a:r>
          <a:r>
            <a:rPr lang="de-DE" sz="1800" kern="1200" dirty="0"/>
            <a:t> in front </a:t>
          </a:r>
          <a:r>
            <a:rPr lang="de-DE" sz="1800" kern="1200" dirty="0" err="1"/>
            <a:t>of</a:t>
          </a:r>
          <a:r>
            <a:rPr lang="de-DE" sz="1800" kern="1200" dirty="0"/>
            <a:t> </a:t>
          </a:r>
          <a:r>
            <a:rPr lang="de-DE" sz="1800" kern="1200" dirty="0" err="1"/>
            <a:t>the</a:t>
          </a:r>
          <a:r>
            <a:rPr lang="de-DE" sz="1800" kern="1200" dirty="0"/>
            <a:t> </a:t>
          </a:r>
          <a:r>
            <a:rPr lang="de-DE" sz="1800" kern="1200" dirty="0" err="1"/>
            <a:t>computer</a:t>
          </a:r>
          <a:r>
            <a:rPr lang="de-DE" sz="1800" kern="1200" dirty="0"/>
            <a:t>, </a:t>
          </a:r>
          <a:r>
            <a:rPr lang="de-DE" sz="1800" kern="1200" dirty="0" err="1"/>
            <a:t>are</a:t>
          </a:r>
          <a:r>
            <a:rPr lang="de-DE" sz="1800" kern="1200" dirty="0"/>
            <a:t> </a:t>
          </a:r>
          <a:r>
            <a:rPr lang="de-DE" sz="1800" kern="1200" dirty="0" err="1"/>
            <a:t>they</a:t>
          </a:r>
          <a:r>
            <a:rPr lang="de-DE" sz="1800" kern="1200" dirty="0"/>
            <a:t> </a:t>
          </a:r>
          <a:r>
            <a:rPr lang="de-DE" sz="1800" kern="1200" dirty="0" err="1"/>
            <a:t>too</a:t>
          </a:r>
          <a:r>
            <a:rPr lang="de-DE" sz="1800" kern="1200" dirty="0"/>
            <a:t> </a:t>
          </a:r>
          <a:r>
            <a:rPr lang="de-DE" sz="1800" kern="1200" dirty="0" err="1"/>
            <a:t>fat</a:t>
          </a:r>
          <a:r>
            <a:rPr lang="de-DE" sz="1800" kern="1200" dirty="0"/>
            <a:t>, </a:t>
          </a:r>
          <a:r>
            <a:rPr lang="de-DE" sz="1800" kern="1200" dirty="0" err="1"/>
            <a:t>too</a:t>
          </a:r>
          <a:r>
            <a:rPr lang="de-DE" sz="1800" kern="1200" dirty="0"/>
            <a:t> </a:t>
          </a:r>
          <a:r>
            <a:rPr lang="de-DE" sz="1800" kern="1200" dirty="0" err="1"/>
            <a:t>apolitical</a:t>
          </a:r>
          <a:r>
            <a:rPr lang="de-DE" sz="1800" kern="1200" dirty="0"/>
            <a:t>, </a:t>
          </a:r>
          <a:r>
            <a:rPr lang="de-DE" sz="1800" kern="1200" dirty="0" err="1"/>
            <a:t>too</a:t>
          </a:r>
          <a:r>
            <a:rPr lang="de-DE" sz="1800" kern="1200" dirty="0"/>
            <a:t> </a:t>
          </a:r>
          <a:r>
            <a:rPr lang="de-DE" sz="1800" kern="1200" dirty="0" err="1"/>
            <a:t>little</a:t>
          </a:r>
          <a:r>
            <a:rPr lang="de-DE" sz="1800" kern="1200" dirty="0"/>
            <a:t> </a:t>
          </a:r>
          <a:r>
            <a:rPr lang="de-DE" sz="1800" kern="1200" dirty="0" err="1"/>
            <a:t>educated</a:t>
          </a:r>
          <a:r>
            <a:rPr lang="de-DE" sz="1800" kern="1200" dirty="0"/>
            <a:t>, ...?"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de-DE" sz="1800" kern="1200" dirty="0"/>
            <a:t>Experiments: </a:t>
          </a:r>
          <a:r>
            <a:rPr lang="de-DE" sz="1800" kern="1200" dirty="0" err="1"/>
            <a:t>paper</a:t>
          </a:r>
          <a:r>
            <a:rPr lang="de-DE" sz="1800" kern="1200" dirty="0"/>
            <a:t> </a:t>
          </a:r>
          <a:r>
            <a:rPr lang="de-DE" sz="1800" kern="1200" dirty="0" err="1"/>
            <a:t>frog</a:t>
          </a:r>
          <a:r>
            <a:rPr lang="de-DE" sz="1800" kern="1200" dirty="0"/>
            <a:t>, </a:t>
          </a:r>
          <a:r>
            <a:rPr lang="de-DE" sz="1800" kern="1200" dirty="0" err="1"/>
            <a:t>chocolate</a:t>
          </a:r>
          <a:r>
            <a:rPr lang="de-DE" sz="1800" kern="1200" dirty="0"/>
            <a:t> </a:t>
          </a:r>
          <a:r>
            <a:rPr lang="de-DE" sz="1800" kern="1200" dirty="0" err="1"/>
            <a:t>lentils</a:t>
          </a:r>
          <a:r>
            <a:rPr lang="de-DE" sz="1800" kern="1200" dirty="0"/>
            <a:t>,…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 err="1"/>
            <a:t>Available</a:t>
          </a:r>
          <a:r>
            <a:rPr lang="de-DE" sz="1800" kern="1200" dirty="0"/>
            <a:t> </a:t>
          </a:r>
          <a:r>
            <a:rPr lang="de-DE" sz="1800" kern="1200" dirty="0" err="1"/>
            <a:t>data</a:t>
          </a:r>
          <a:r>
            <a:rPr lang="de-DE" sz="1800" kern="1200" dirty="0"/>
            <a:t> </a:t>
          </a:r>
          <a:r>
            <a:rPr lang="de-DE" sz="1800" kern="1200" dirty="0" err="1"/>
            <a:t>sets</a:t>
          </a:r>
          <a:r>
            <a:rPr lang="de-DE" sz="1800" kern="1200" dirty="0"/>
            <a:t> on </a:t>
          </a:r>
          <a:r>
            <a:rPr lang="de-DE" sz="1800" kern="1200" dirty="0" err="1"/>
            <a:t>weather</a:t>
          </a:r>
          <a:r>
            <a:rPr lang="de-DE" sz="1800" kern="1200" dirty="0"/>
            <a:t>, </a:t>
          </a:r>
          <a:r>
            <a:rPr lang="de-DE" sz="1800" kern="1200" dirty="0" err="1"/>
            <a:t>storage</a:t>
          </a:r>
          <a:r>
            <a:rPr lang="de-DE" sz="1800" kern="1200" dirty="0"/>
            <a:t> </a:t>
          </a:r>
          <a:r>
            <a:rPr lang="de-DE" sz="1800" kern="1200" dirty="0" err="1"/>
            <a:t>capacity</a:t>
          </a:r>
          <a:r>
            <a:rPr lang="de-DE" sz="1800" kern="1200" dirty="0"/>
            <a:t> </a:t>
          </a:r>
          <a:r>
            <a:rPr lang="de-DE" sz="1800" kern="1200" dirty="0" err="1"/>
            <a:t>of</a:t>
          </a:r>
          <a:r>
            <a:rPr lang="de-DE" sz="1800" kern="1200" dirty="0"/>
            <a:t> </a:t>
          </a:r>
          <a:r>
            <a:rPr lang="de-DE" sz="1800" kern="1200" dirty="0" err="1"/>
            <a:t>hard</a:t>
          </a:r>
          <a:r>
            <a:rPr lang="de-DE" sz="1800" kern="1200" dirty="0"/>
            <a:t> </a:t>
          </a:r>
          <a:r>
            <a:rPr lang="de-DE" sz="1800" kern="1200" dirty="0" err="1"/>
            <a:t>disks</a:t>
          </a:r>
          <a:r>
            <a:rPr lang="de-DE" sz="1800" kern="1200" dirty="0"/>
            <a:t>, …</a:t>
          </a:r>
        </a:p>
      </dsp:txBody>
      <dsp:txXfrm>
        <a:off x="3615901" y="332786"/>
        <a:ext cx="3760046" cy="3798393"/>
      </dsp:txXfrm>
    </dsp:sp>
    <dsp:sp modelId="{27E412E9-F9A2-4881-9805-A500FBA5AD2C}">
      <dsp:nvSpPr>
        <dsp:cNvPr id="0" name=""/>
        <dsp:cNvSpPr/>
      </dsp:nvSpPr>
      <dsp:spPr>
        <a:xfrm>
          <a:off x="7818406" y="0"/>
          <a:ext cx="3160415" cy="389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chemeClr val="bg2"/>
              </a:solidFill>
            </a:rPr>
            <a:t>Analysis </a:t>
          </a:r>
          <a:r>
            <a:rPr lang="de-DE" sz="1800" b="1" kern="1200" dirty="0" err="1">
              <a:solidFill>
                <a:schemeClr val="bg2"/>
              </a:solidFill>
            </a:rPr>
            <a:t>of</a:t>
          </a:r>
          <a:r>
            <a:rPr lang="de-DE" sz="1800" b="1" kern="1200" dirty="0">
              <a:solidFill>
                <a:schemeClr val="bg2"/>
              </a:solidFill>
            </a:rPr>
            <a:t> </a:t>
          </a:r>
          <a:r>
            <a:rPr lang="de-DE" sz="1800" b="1" kern="1200" dirty="0" err="1">
              <a:solidFill>
                <a:schemeClr val="bg2"/>
              </a:solidFill>
            </a:rPr>
            <a:t>constructed</a:t>
          </a:r>
          <a:r>
            <a:rPr lang="de-DE" sz="1800" b="1" kern="1200" dirty="0">
              <a:solidFill>
                <a:schemeClr val="bg2"/>
              </a:solidFill>
            </a:rPr>
            <a:t> </a:t>
          </a:r>
          <a:r>
            <a:rPr lang="de-DE" sz="1800" b="1" kern="1200" dirty="0" err="1">
              <a:solidFill>
                <a:schemeClr val="bg2"/>
              </a:solidFill>
            </a:rPr>
            <a:t>data</a:t>
          </a:r>
          <a:endParaRPr lang="de-DE" sz="1800" b="1" kern="1200" dirty="0">
            <a:solidFill>
              <a:schemeClr val="bg2"/>
            </a:solidFill>
          </a:endParaRPr>
        </a:p>
      </dsp:txBody>
      <dsp:txXfrm>
        <a:off x="7818406" y="0"/>
        <a:ext cx="3160415" cy="389577"/>
      </dsp:txXfrm>
    </dsp:sp>
    <dsp:sp modelId="{086D4696-E9A6-42F2-A0CC-6147F9C38AF5}">
      <dsp:nvSpPr>
        <dsp:cNvPr id="0" name=""/>
        <dsp:cNvSpPr/>
      </dsp:nvSpPr>
      <dsp:spPr>
        <a:xfrm>
          <a:off x="7818406" y="389577"/>
          <a:ext cx="3160415" cy="3684811"/>
        </a:xfrm>
        <a:prstGeom prst="rect">
          <a:avLst/>
        </a:prstGeom>
        <a:solidFill>
          <a:schemeClr val="accent2"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de-DE" sz="1800" kern="1200" dirty="0"/>
            <a:t>Authenticity </a:t>
          </a:r>
          <a:r>
            <a:rPr lang="de-DE" sz="1800" kern="1200" dirty="0" err="1"/>
            <a:t>of</a:t>
          </a:r>
          <a:r>
            <a:rPr lang="de-DE" sz="1800" kern="1200" dirty="0"/>
            <a:t> </a:t>
          </a:r>
          <a:r>
            <a:rPr lang="de-DE" sz="1800" kern="1200" dirty="0" err="1"/>
            <a:t>the</a:t>
          </a:r>
          <a:r>
            <a:rPr lang="de-DE" sz="1800" kern="1200" dirty="0"/>
            <a:t> </a:t>
          </a:r>
          <a:r>
            <a:rPr lang="de-DE" sz="1800" kern="1200" dirty="0" err="1"/>
            <a:t>data</a:t>
          </a:r>
          <a:r>
            <a:rPr lang="de-DE" sz="1800" kern="1200" dirty="0"/>
            <a:t> </a:t>
          </a:r>
          <a:r>
            <a:rPr lang="de-DE" sz="1800" kern="1200" dirty="0" err="1"/>
            <a:t>considerably</a:t>
          </a:r>
          <a:r>
            <a:rPr lang="de-DE" sz="1800" kern="1200" dirty="0"/>
            <a:t> limited 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de-DE" sz="1800" kern="1200" dirty="0" err="1"/>
            <a:t>Objective</a:t>
          </a:r>
          <a:r>
            <a:rPr lang="de-DE" sz="1800" kern="1200" dirty="0"/>
            <a:t>: </a:t>
          </a:r>
          <a:r>
            <a:rPr lang="de-DE" sz="1800" kern="1200" dirty="0" err="1"/>
            <a:t>to</a:t>
          </a:r>
          <a:r>
            <a:rPr lang="de-DE" sz="1800" kern="1200" dirty="0"/>
            <a:t> </a:t>
          </a:r>
          <a:r>
            <a:rPr lang="de-DE" sz="1800" kern="1200" dirty="0" err="1"/>
            <a:t>introduce</a:t>
          </a:r>
          <a:r>
            <a:rPr lang="de-DE" sz="1800" kern="1200" dirty="0"/>
            <a:t> </a:t>
          </a:r>
          <a:r>
            <a:rPr lang="de-DE" sz="1800" kern="1200" dirty="0" err="1"/>
            <a:t>terms</a:t>
          </a:r>
          <a:r>
            <a:rPr lang="de-DE" sz="1800" kern="1200" dirty="0"/>
            <a:t>, </a:t>
          </a:r>
          <a:r>
            <a:rPr lang="de-DE" sz="1800" kern="1200" dirty="0" err="1"/>
            <a:t>methods</a:t>
          </a:r>
          <a:r>
            <a:rPr lang="de-DE" sz="1800" kern="1200" dirty="0"/>
            <a:t> </a:t>
          </a:r>
          <a:r>
            <a:rPr lang="de-DE" sz="1800" kern="1200" dirty="0" err="1"/>
            <a:t>or</a:t>
          </a:r>
          <a:r>
            <a:rPr lang="de-DE" sz="1800" kern="1200" dirty="0"/>
            <a:t> </a:t>
          </a:r>
          <a:r>
            <a:rPr lang="de-DE" sz="1800" kern="1200" dirty="0" err="1"/>
            <a:t>to</a:t>
          </a:r>
          <a:r>
            <a:rPr lang="de-DE" sz="1800" kern="1200" dirty="0"/>
            <a:t> </a:t>
          </a:r>
          <a:r>
            <a:rPr lang="de-DE" sz="1800" kern="1200" dirty="0" err="1"/>
            <a:t>make</a:t>
          </a:r>
          <a:r>
            <a:rPr lang="de-DE" sz="1800" kern="1200" dirty="0"/>
            <a:t> </a:t>
          </a:r>
          <a:r>
            <a:rPr lang="de-DE" sz="1800" kern="1200" dirty="0" err="1"/>
            <a:t>their</a:t>
          </a:r>
          <a:r>
            <a:rPr lang="de-DE" sz="1800" kern="1200" dirty="0"/>
            <a:t> </a:t>
          </a:r>
          <a:r>
            <a:rPr lang="de-DE" sz="1800" kern="1200" dirty="0" err="1"/>
            <a:t>benefits</a:t>
          </a:r>
          <a:r>
            <a:rPr lang="de-DE" sz="1800" kern="1200" dirty="0"/>
            <a:t> </a:t>
          </a:r>
          <a:r>
            <a:rPr lang="de-DE" sz="1800" kern="1200" dirty="0" err="1"/>
            <a:t>clear</a:t>
          </a:r>
          <a:r>
            <a:rPr lang="de-DE" sz="1800" kern="1200" dirty="0"/>
            <a:t> in </a:t>
          </a:r>
          <a:r>
            <a:rPr lang="de-DE" sz="1800" kern="1200" dirty="0" err="1"/>
            <a:t>comparison</a:t>
          </a:r>
          <a:r>
            <a:rPr lang="de-DE" sz="1800" kern="1200" dirty="0"/>
            <a:t>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 err="1"/>
            <a:t>Examples</a:t>
          </a:r>
          <a:r>
            <a:rPr lang="de-DE" sz="1800" kern="1200" dirty="0"/>
            <a:t>: </a:t>
          </a:r>
          <a:r>
            <a:rPr lang="de-DE" sz="1800" kern="1200" dirty="0" err="1"/>
            <a:t>Difference</a:t>
          </a:r>
          <a:r>
            <a:rPr lang="de-DE" sz="1800" kern="1200" dirty="0"/>
            <a:t> </a:t>
          </a:r>
          <a:r>
            <a:rPr lang="de-DE" sz="1800" kern="1200" dirty="0" err="1"/>
            <a:t>between</a:t>
          </a:r>
          <a:r>
            <a:rPr lang="de-DE" sz="1800" kern="1200" dirty="0"/>
            <a:t> median and </a:t>
          </a:r>
          <a:r>
            <a:rPr lang="de-DE" sz="1800" kern="1200" dirty="0" err="1"/>
            <a:t>arithmetic</a:t>
          </a:r>
          <a:r>
            <a:rPr lang="de-DE" sz="1800" kern="1200" dirty="0"/>
            <a:t> </a:t>
          </a:r>
          <a:r>
            <a:rPr lang="de-DE" sz="1800" kern="1200" dirty="0" err="1"/>
            <a:t>mean</a:t>
          </a:r>
          <a:r>
            <a:rPr lang="de-DE" sz="1800" kern="1200" dirty="0"/>
            <a:t>, </a:t>
          </a:r>
          <a:r>
            <a:rPr lang="de-DE" sz="1800" kern="1200" dirty="0" err="1"/>
            <a:t>correlations</a:t>
          </a:r>
          <a:r>
            <a:rPr lang="de-DE" sz="1800" kern="1200" dirty="0"/>
            <a:t> </a:t>
          </a:r>
          <a:r>
            <a:rPr lang="de-DE" sz="1800" kern="1200" dirty="0" err="1"/>
            <a:t>between</a:t>
          </a:r>
          <a:r>
            <a:rPr lang="de-DE" sz="1800" kern="1200" dirty="0"/>
            <a:t> </a:t>
          </a:r>
          <a:r>
            <a:rPr lang="de-DE" sz="1800" kern="1200" dirty="0" err="1"/>
            <a:t>mean</a:t>
          </a:r>
          <a:r>
            <a:rPr lang="de-DE" sz="1800" kern="1200" dirty="0"/>
            <a:t> and </a:t>
          </a:r>
          <a:r>
            <a:rPr lang="de-DE" sz="1800" kern="1200" dirty="0" err="1"/>
            <a:t>frequency</a:t>
          </a:r>
          <a:r>
            <a:rPr lang="de-DE" sz="1800" kern="1200" dirty="0"/>
            <a:t> </a:t>
          </a:r>
          <a:r>
            <a:rPr lang="de-DE" sz="1800" kern="1200" dirty="0" err="1"/>
            <a:t>distribution</a:t>
          </a:r>
          <a:endParaRPr lang="de-DE" sz="1800" kern="1200" dirty="0"/>
        </a:p>
      </dsp:txBody>
      <dsp:txXfrm>
        <a:off x="7818406" y="389577"/>
        <a:ext cx="3160415" cy="3684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C4AA6-DBF4-4FD2-9FE0-901372F8FDDA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4E887-4D2D-4797-88BD-6049D647B7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6487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61D3B-B34B-4518-945B-94A38513DFBC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2736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61D3B-B34B-4518-945B-94A38513DFBC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7353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561D3B-B34B-4518-945B-94A38513DFBC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7164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093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46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43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453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3124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0490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541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370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861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645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708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497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019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9704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5089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6364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2852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590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505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5232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014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245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4990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1531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38373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8972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417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4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98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1738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499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836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04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81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1FE7A-A535-40F2-BCB1-95C9031C80E1}" type="datetimeFigureOut">
              <a:rPr lang="de-DE" smtClean="0"/>
              <a:t>16.10.2023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01F8F-3057-4ADD-ACED-8761FB7462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05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chart" Target="../charts/chart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emf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5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6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7.xml"/><Relationship Id="rId5" Type="http://schemas.openxmlformats.org/officeDocument/2006/relationships/image" Target="../media/image19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9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1.png"/><Relationship Id="rId9" Type="http://schemas.microsoft.com/office/2007/relationships/diagramDrawing" Target="../diagrams/drawing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jpe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kmk.org/fileadmin/Dateien/pdf/Bildung/Qualitaet/ImplBroschu__re_BiSta_MATHEMATIK_2023-03-23.pdf" TargetMode="Externa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sustainabledevelopment.un.org/" TargetMode="External"/><Relationship Id="rId3" Type="http://schemas.openxmlformats.org/officeDocument/2006/relationships/image" Target="../media/image9.png"/><Relationship Id="rId7" Type="http://schemas.openxmlformats.org/officeDocument/2006/relationships/hyperlink" Target="https://www.suedkurier.de/ueberregional/wirtschaft/energiekrise-wie-lange-reicht-das-oel-noch;art416,11291735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de.statista.com/statistik/daten/studie/40384/umfrage/welt-insgesamt---erdoelverbrauch-in-tausend-barrel-pro-tag/" TargetMode="External"/><Relationship Id="rId5" Type="http://schemas.openxmlformats.org/officeDocument/2006/relationships/hyperlink" Target="https://globfair.be-fair.eu/media/orientation_framework_final_2015-07-21.pdf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bg1"/>
            </a:gs>
            <a:gs pos="100000">
              <a:srgbClr val="678CD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6FC357A7-6C66-CCCA-DB97-2A74B1814AEC}"/>
              </a:ext>
            </a:extLst>
          </p:cNvPr>
          <p:cNvSpPr/>
          <p:nvPr/>
        </p:nvSpPr>
        <p:spPr>
          <a:xfrm>
            <a:off x="0" y="3814357"/>
            <a:ext cx="12192000" cy="496228"/>
          </a:xfrm>
          <a:prstGeom prst="rect">
            <a:avLst/>
          </a:prstGeom>
          <a:solidFill>
            <a:srgbClr val="234B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2002958"/>
            <a:ext cx="9144000" cy="1468984"/>
          </a:xfrm>
          <a:noFill/>
        </p:spPr>
        <p:txBody>
          <a:bodyPr anchor="ctr">
            <a:normAutofit/>
          </a:bodyPr>
          <a:lstStyle/>
          <a:p>
            <a:r>
              <a:rPr lang="de-DE" sz="4800" dirty="0"/>
              <a:t>Teaching </a:t>
            </a:r>
            <a:r>
              <a:rPr lang="de-DE" sz="4800" dirty="0" err="1"/>
              <a:t>Stochastics</a:t>
            </a:r>
            <a:endParaRPr lang="de-DE" sz="4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814357"/>
            <a:ext cx="9144000" cy="496228"/>
          </a:xfrm>
        </p:spPr>
        <p:txBody>
          <a:bodyPr anchor="ctr">
            <a:normAutofit/>
          </a:bodyPr>
          <a:lstStyle/>
          <a:p>
            <a:r>
              <a:rPr lang="de-DE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de-DE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Lecture</a:t>
            </a:r>
            <a:r>
              <a:rPr lang="de-DE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1-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615390C-7185-570D-1D7B-B3AC17748A0E}"/>
              </a:ext>
            </a:extLst>
          </p:cNvPr>
          <p:cNvSpPr/>
          <p:nvPr/>
        </p:nvSpPr>
        <p:spPr>
          <a:xfrm>
            <a:off x="0" y="-1"/>
            <a:ext cx="12192000" cy="868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78992AE-B47B-9D9C-B6F0-E21FB2E885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3" y="92500"/>
            <a:ext cx="2762695" cy="5796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13C912C-BC30-4473-0371-EC4C4C7122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6" b="11539"/>
          <a:stretch/>
        </p:blipFill>
        <p:spPr>
          <a:xfrm>
            <a:off x="9878291" y="92500"/>
            <a:ext cx="2207584" cy="5796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A3D43F8-A317-D2D5-9B63-CF362C961C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90" y="5995698"/>
            <a:ext cx="2007900" cy="5796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BA57DAC-D442-5152-1C19-F4746F68B0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20" b="20073"/>
          <a:stretch/>
        </p:blipFill>
        <p:spPr>
          <a:xfrm>
            <a:off x="10062334" y="5996403"/>
            <a:ext cx="1839498" cy="5796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23771952-DAE5-C8EA-7F4A-F05D676994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147" y="5995698"/>
            <a:ext cx="1656534" cy="5796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A36ACF8B-0426-8038-E642-7B871C1FA64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8" t="20854" r="1643" b="21415"/>
          <a:stretch/>
        </p:blipFill>
        <p:spPr>
          <a:xfrm>
            <a:off x="5153505" y="5995698"/>
            <a:ext cx="1884990" cy="579600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22BB4F1F-9D67-3229-5A15-CE74E72F7EA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2" b="18806"/>
          <a:stretch/>
        </p:blipFill>
        <p:spPr>
          <a:xfrm>
            <a:off x="2964544" y="5995698"/>
            <a:ext cx="1555507" cy="579600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E6C738D8-67E2-B19A-6010-D75B571CDBA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0"/>
          <a:stretch/>
        </p:blipFill>
        <p:spPr>
          <a:xfrm>
            <a:off x="5420611" y="113766"/>
            <a:ext cx="1350778" cy="900749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BA586EFB-D641-3CA0-9B93-BF62C658A674}"/>
              </a:ext>
            </a:extLst>
          </p:cNvPr>
          <p:cNvSpPr txBox="1"/>
          <p:nvPr/>
        </p:nvSpPr>
        <p:spPr>
          <a:xfrm>
            <a:off x="3047114" y="4370115"/>
            <a:ext cx="6097772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2400" i="1" dirty="0"/>
              <a:t>Modelling </a:t>
            </a:r>
            <a:r>
              <a:rPr lang="de-DE" sz="2400" i="1" dirty="0" err="1"/>
              <a:t>with</a:t>
            </a:r>
            <a:r>
              <a:rPr lang="de-DE" sz="2400" i="1" dirty="0"/>
              <a:t> </a:t>
            </a:r>
            <a:r>
              <a:rPr lang="de-DE" sz="2400" i="1" dirty="0" err="1"/>
              <a:t>data</a:t>
            </a:r>
            <a:endParaRPr kumimoji="0" lang="de-DE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361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200" b="1" dirty="0"/>
              <a:t>	</a:t>
            </a:r>
            <a:r>
              <a:rPr lang="de-DE" sz="2000" dirty="0"/>
              <a:t> </a:t>
            </a:r>
            <a:r>
              <a:rPr lang="de-DE" sz="3200" b="1" dirty="0" err="1"/>
              <a:t>Example</a:t>
            </a:r>
            <a:r>
              <a:rPr lang="de-DE" sz="3200" b="1" dirty="0"/>
              <a:t> </a:t>
            </a:r>
            <a:r>
              <a:rPr lang="de-DE" sz="3200" b="1" dirty="0" err="1"/>
              <a:t>of</a:t>
            </a:r>
            <a:r>
              <a:rPr lang="de-DE" sz="3200" b="1" dirty="0"/>
              <a:t> a </a:t>
            </a:r>
            <a:r>
              <a:rPr lang="de-DE" sz="3200" b="1" dirty="0" err="1"/>
              <a:t>task</a:t>
            </a:r>
            <a:r>
              <a:rPr lang="de-DE" sz="3200" b="1" dirty="0"/>
              <a:t>: </a:t>
            </a:r>
            <a:r>
              <a:rPr lang="de-DE" sz="3200" b="1" dirty="0" err="1"/>
              <a:t>Crude</a:t>
            </a:r>
            <a:r>
              <a:rPr lang="de-DE" sz="3200" b="1" dirty="0"/>
              <a:t> </a:t>
            </a:r>
            <a:r>
              <a:rPr lang="de-DE" sz="3200" b="1" dirty="0" err="1"/>
              <a:t>oil</a:t>
            </a:r>
            <a:endParaRPr lang="de-DE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3B514E9-F8F6-BC92-D14F-114E3CD122C6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10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56ED1E84-A823-31A3-8B23-25FF5F66C7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776223"/>
              </p:ext>
            </p:extLst>
          </p:nvPr>
        </p:nvGraphicFramePr>
        <p:xfrm>
          <a:off x="1124130" y="1803400"/>
          <a:ext cx="4572000" cy="201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CCD062DF-2DB4-6921-B537-83E2C75228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3305237"/>
              </p:ext>
            </p:extLst>
          </p:nvPr>
        </p:nvGraphicFramePr>
        <p:xfrm>
          <a:off x="1124130" y="3881756"/>
          <a:ext cx="4572000" cy="2259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AB7600CD-2742-1B10-9BB0-AB585F1A0C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8655785"/>
              </p:ext>
            </p:extLst>
          </p:nvPr>
        </p:nvGraphicFramePr>
        <p:xfrm>
          <a:off x="6553200" y="1110567"/>
          <a:ext cx="4114800" cy="4758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9B9A0AA9-A34B-4234-BEF3-EE57DBE02D14}"/>
              </a:ext>
            </a:extLst>
          </p:cNvPr>
          <p:cNvSpPr/>
          <p:nvPr/>
        </p:nvSpPr>
        <p:spPr>
          <a:xfrm>
            <a:off x="6659616" y="6090172"/>
            <a:ext cx="4160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15900" algn="ctr">
              <a:spcAft>
                <a:spcPts val="600"/>
              </a:spcAft>
            </a:pPr>
            <a:r>
              <a:rPr lang="de-DE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Self</a:t>
            </a:r>
            <a:r>
              <a:rPr lang="de-DE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de-DE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made</a:t>
            </a:r>
            <a:r>
              <a:rPr lang="de-DE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de-DE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figures</a:t>
            </a:r>
            <a:r>
              <a:rPr lang="de-DE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de-DE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based</a:t>
            </a:r>
            <a:r>
              <a:rPr lang="de-DE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on Statista 2023</a:t>
            </a:r>
          </a:p>
        </p:txBody>
      </p:sp>
    </p:spTree>
    <p:extLst>
      <p:ext uri="{BB962C8B-B14F-4D97-AF65-F5344CB8AC3E}">
        <p14:creationId xmlns:p14="http://schemas.microsoft.com/office/powerpoint/2010/main" val="649399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600" b="1" dirty="0"/>
              <a:t>	 </a:t>
            </a:r>
            <a:r>
              <a:rPr lang="de-DE" sz="3200" b="1" dirty="0"/>
              <a:t>Analysis </a:t>
            </a:r>
            <a:r>
              <a:rPr lang="de-DE" sz="3200" b="1" dirty="0" err="1">
                <a:solidFill>
                  <a:schemeClr val="accent1"/>
                </a:solidFill>
              </a:rPr>
              <a:t>of</a:t>
            </a:r>
            <a:r>
              <a:rPr lang="de-DE" sz="3200" b="1" dirty="0">
                <a:solidFill>
                  <a:schemeClr val="accent1"/>
                </a:solidFill>
              </a:rPr>
              <a:t> </a:t>
            </a:r>
            <a:r>
              <a:rPr lang="de-DE" sz="3200" b="1" dirty="0" err="1">
                <a:solidFill>
                  <a:schemeClr val="accent1"/>
                </a:solidFill>
              </a:rPr>
              <a:t>the</a:t>
            </a:r>
            <a:r>
              <a:rPr lang="de-DE" sz="3200" b="1" dirty="0">
                <a:solidFill>
                  <a:schemeClr val="accent1"/>
                </a:solidFill>
              </a:rPr>
              <a:t> </a:t>
            </a:r>
            <a:r>
              <a:rPr lang="de-DE" sz="3200" b="1" dirty="0" err="1">
                <a:solidFill>
                  <a:schemeClr val="accent1"/>
                </a:solidFill>
              </a:rPr>
              <a:t>crude</a:t>
            </a:r>
            <a:r>
              <a:rPr lang="de-DE" sz="3200" b="1" dirty="0">
                <a:solidFill>
                  <a:schemeClr val="accent1"/>
                </a:solidFill>
              </a:rPr>
              <a:t> </a:t>
            </a:r>
            <a:r>
              <a:rPr lang="de-DE" sz="3200" b="1" dirty="0" err="1">
                <a:solidFill>
                  <a:schemeClr val="accent1"/>
                </a:solidFill>
              </a:rPr>
              <a:t>oil</a:t>
            </a:r>
            <a:r>
              <a:rPr lang="de-DE" sz="3200" b="1" dirty="0">
                <a:solidFill>
                  <a:schemeClr val="accent1"/>
                </a:solidFill>
              </a:rPr>
              <a:t> </a:t>
            </a:r>
            <a:r>
              <a:rPr lang="de-DE" sz="3200" b="1" dirty="0" err="1">
                <a:solidFill>
                  <a:schemeClr val="accent1"/>
                </a:solidFill>
              </a:rPr>
              <a:t>task</a:t>
            </a:r>
            <a:endParaRPr lang="de-DE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76A940-21BE-9418-348C-4EC8E598A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74" y="1618456"/>
            <a:ext cx="10991851" cy="3621087"/>
          </a:xfrm>
        </p:spPr>
        <p:txBody>
          <a:bodyPr/>
          <a:lstStyle/>
          <a:p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Which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elements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descriptive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statistics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occur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?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66F1607-581A-F121-2D50-1AF81A4FDE09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519506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600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3200" b="1" dirty="0"/>
              <a:t>Alternative </a:t>
            </a:r>
            <a:r>
              <a:rPr lang="de-DE" sz="3200" b="1" dirty="0" err="1"/>
              <a:t>task</a:t>
            </a:r>
            <a:endParaRPr lang="de-DE" sz="3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7CF53E-4019-331F-7AA5-820669D8FE03}"/>
              </a:ext>
            </a:extLst>
          </p:cNvPr>
          <p:cNvSpPr txBox="1"/>
          <p:nvPr/>
        </p:nvSpPr>
        <p:spPr>
          <a:xfrm>
            <a:off x="419988" y="1841455"/>
            <a:ext cx="47058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Which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elements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descriptive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statistics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occur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?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DFB46A6-EAC7-B44A-84F1-D3680B19ACA5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12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D4CEFA03-48AE-4A73-A0F6-FB6B74391CB5}"/>
              </a:ext>
            </a:extLst>
          </p:cNvPr>
          <p:cNvSpPr/>
          <p:nvPr/>
        </p:nvSpPr>
        <p:spPr>
          <a:xfrm>
            <a:off x="5863111" y="1674254"/>
            <a:ext cx="6017650" cy="4076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question</a:t>
            </a:r>
            <a:r>
              <a:rPr lang="de-DE" dirty="0"/>
              <a:t>: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will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actually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enough</a:t>
            </a:r>
            <a:r>
              <a:rPr lang="de-DE" dirty="0"/>
              <a:t> </a:t>
            </a:r>
            <a:r>
              <a:rPr lang="de-DE" dirty="0" err="1"/>
              <a:t>oil</a:t>
            </a:r>
            <a:r>
              <a:rPr lang="de-DE" dirty="0"/>
              <a:t>? </a:t>
            </a:r>
          </a:p>
          <a:p>
            <a:pPr algn="ctr"/>
            <a:endParaRPr lang="de-DE" dirty="0"/>
          </a:p>
          <a:p>
            <a:pPr algn="ctr"/>
            <a:r>
              <a:rPr lang="de-DE" i="1" dirty="0" err="1"/>
              <a:t>We</a:t>
            </a:r>
            <a:r>
              <a:rPr lang="de-DE" i="1" dirty="0"/>
              <a:t> </a:t>
            </a:r>
            <a:r>
              <a:rPr lang="de-DE" i="1" dirty="0" err="1"/>
              <a:t>displayed</a:t>
            </a:r>
            <a:r>
              <a:rPr lang="de-DE" i="1" dirty="0"/>
              <a:t> an </a:t>
            </a:r>
            <a:r>
              <a:rPr lang="de-DE" i="1" dirty="0" err="1"/>
              <a:t>illustrating</a:t>
            </a:r>
            <a:r>
              <a:rPr lang="de-DE" i="1" dirty="0"/>
              <a:t> </a:t>
            </a:r>
            <a:r>
              <a:rPr lang="de-DE" i="1" dirty="0" err="1"/>
              <a:t>picture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newspaper</a:t>
            </a:r>
            <a:r>
              <a:rPr lang="de-DE" i="1" dirty="0"/>
              <a:t> </a:t>
            </a:r>
            <a:r>
              <a:rPr lang="de-DE" i="1" dirty="0" err="1"/>
              <a:t>article</a:t>
            </a:r>
            <a:r>
              <a:rPr lang="de-DE" i="1" dirty="0"/>
              <a:t> </a:t>
            </a:r>
            <a:r>
              <a:rPr lang="de-DE" i="1" dirty="0" err="1"/>
              <a:t>here</a:t>
            </a:r>
            <a:r>
              <a:rPr lang="de-DE" i="1" dirty="0"/>
              <a:t>, </a:t>
            </a:r>
            <a:r>
              <a:rPr lang="de-DE" i="1" dirty="0" err="1"/>
              <a:t>that</a:t>
            </a:r>
            <a:r>
              <a:rPr lang="de-DE" i="1" dirty="0"/>
              <a:t> was </a:t>
            </a:r>
            <a:r>
              <a:rPr lang="de-DE" i="1" dirty="0" err="1"/>
              <a:t>asking</a:t>
            </a:r>
            <a:r>
              <a:rPr lang="de-DE" i="1" dirty="0"/>
              <a:t> </a:t>
            </a:r>
            <a:r>
              <a:rPr lang="de-DE" i="1" dirty="0" err="1"/>
              <a:t>the</a:t>
            </a:r>
            <a:r>
              <a:rPr lang="de-DE" i="1" dirty="0"/>
              <a:t> </a:t>
            </a:r>
            <a:r>
              <a:rPr lang="de-DE" i="1" dirty="0" err="1"/>
              <a:t>question</a:t>
            </a:r>
            <a:r>
              <a:rPr lang="de-DE" i="1" dirty="0"/>
              <a:t> </a:t>
            </a:r>
            <a:r>
              <a:rPr lang="de-DE" i="1" dirty="0" err="1"/>
              <a:t>above</a:t>
            </a:r>
            <a:r>
              <a:rPr lang="de-DE" i="1" dirty="0"/>
              <a:t>. </a:t>
            </a:r>
            <a:r>
              <a:rPr lang="de-DE" i="1" dirty="0" err="1"/>
              <a:t>It</a:t>
            </a:r>
            <a:r>
              <a:rPr lang="de-DE" i="1" dirty="0"/>
              <a:t> was </a:t>
            </a:r>
            <a:r>
              <a:rPr lang="de-DE" i="1" dirty="0" err="1"/>
              <a:t>removed</a:t>
            </a:r>
            <a:r>
              <a:rPr lang="de-DE" i="1" dirty="0"/>
              <a:t> due </a:t>
            </a:r>
            <a:r>
              <a:rPr lang="de-DE" i="1" dirty="0" err="1"/>
              <a:t>to</a:t>
            </a:r>
            <a:r>
              <a:rPr lang="de-DE" i="1" dirty="0"/>
              <a:t> </a:t>
            </a:r>
            <a:r>
              <a:rPr lang="de-DE" i="1" dirty="0" err="1"/>
              <a:t>copyright</a:t>
            </a:r>
            <a:r>
              <a:rPr lang="de-DE" i="1" dirty="0"/>
              <a:t> </a:t>
            </a:r>
            <a:r>
              <a:rPr lang="de-DE" i="1" dirty="0" err="1"/>
              <a:t>reasons</a:t>
            </a:r>
            <a:r>
              <a:rPr lang="de-DE" i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96136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7"/>
            <a:ext cx="12192000" cy="816787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de-DE" sz="3600" b="1" dirty="0"/>
              <a:t>	</a:t>
            </a:r>
            <a:r>
              <a:rPr lang="de-DE" sz="2700" b="1" dirty="0" err="1"/>
              <a:t>Fictional</a:t>
            </a:r>
            <a:r>
              <a:rPr lang="de-DE" sz="2700" b="1" dirty="0"/>
              <a:t> </a:t>
            </a:r>
            <a:r>
              <a:rPr lang="de-DE" sz="2700" b="1" dirty="0" err="1"/>
              <a:t>classroom</a:t>
            </a:r>
            <a:r>
              <a:rPr lang="de-DE" sz="2700" b="1" dirty="0"/>
              <a:t> </a:t>
            </a:r>
            <a:r>
              <a:rPr lang="de-DE" sz="2700" b="1" dirty="0" err="1"/>
              <a:t>discussion</a:t>
            </a:r>
            <a:r>
              <a:rPr lang="de-DE" sz="2700" b="1" dirty="0"/>
              <a:t>  </a:t>
            </a:r>
            <a:br>
              <a:rPr lang="de-DE" sz="3000" b="1" dirty="0"/>
            </a:br>
            <a:r>
              <a:rPr lang="de-DE" sz="3000" b="1" dirty="0"/>
              <a:t>	</a:t>
            </a:r>
            <a:endParaRPr lang="de-DE" sz="3000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518850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6">
            <a:extLst>
              <a:ext uri="{FF2B5EF4-FFF2-40B4-BE49-F238E27FC236}">
                <a16:creationId xmlns:a16="http://schemas.microsoft.com/office/drawing/2014/main" id="{07F1C018-84D7-D567-8F68-94B53651150D}"/>
              </a:ext>
            </a:extLst>
          </p:cNvPr>
          <p:cNvSpPr txBox="1">
            <a:spLocks/>
          </p:cNvSpPr>
          <p:nvPr/>
        </p:nvSpPr>
        <p:spPr>
          <a:xfrm>
            <a:off x="601133" y="1770976"/>
            <a:ext cx="10989734" cy="4212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0" indent="-444500">
              <a:spcBef>
                <a:spcPts val="600"/>
              </a:spcBef>
            </a:pPr>
            <a:r>
              <a:rPr lang="de-DE" sz="1800" b="1" dirty="0">
                <a:solidFill>
                  <a:schemeClr val="bg1">
                    <a:lumMod val="10000"/>
                  </a:schemeClr>
                </a:solidFill>
              </a:rPr>
              <a:t>Teacher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"Today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going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model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! The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results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an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experiment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entered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path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-time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diagram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. Here, a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function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seems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fit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well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these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results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!"</a:t>
            </a:r>
          </a:p>
          <a:p>
            <a:pPr marL="444500" indent="-444500">
              <a:spcBef>
                <a:spcPts val="600"/>
              </a:spcBef>
            </a:pPr>
            <a:r>
              <a:rPr lang="de-DE" sz="1800" b="1" dirty="0">
                <a:solidFill>
                  <a:schemeClr val="bg1">
                    <a:lumMod val="10000"/>
                  </a:schemeClr>
                </a:solidFill>
              </a:rPr>
              <a:t>Student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: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"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What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kind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function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? Can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choose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any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function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?"</a:t>
            </a:r>
          </a:p>
          <a:p>
            <a:pPr marL="444500" indent="-444500">
              <a:spcBef>
                <a:spcPts val="600"/>
              </a:spcBef>
            </a:pPr>
            <a:r>
              <a:rPr lang="de-DE" sz="1800" b="1" dirty="0">
                <a:solidFill>
                  <a:schemeClr val="bg1">
                    <a:lumMod val="10000"/>
                  </a:schemeClr>
                </a:solidFill>
              </a:rPr>
              <a:t>Teacher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"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No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. Use a linear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function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. So fit a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straight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line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!"</a:t>
            </a:r>
          </a:p>
          <a:p>
            <a:pPr marL="444500" indent="-444500">
              <a:spcBef>
                <a:spcPts val="600"/>
              </a:spcBef>
            </a:pPr>
            <a:r>
              <a:rPr lang="de-DE" sz="1800" b="1" dirty="0">
                <a:solidFill>
                  <a:schemeClr val="bg1">
                    <a:lumMod val="10000"/>
                  </a:schemeClr>
                </a:solidFill>
              </a:rPr>
              <a:t>Student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"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Why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straight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line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all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things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?"</a:t>
            </a:r>
          </a:p>
          <a:p>
            <a:pPr marL="444500" indent="-444500">
              <a:spcBef>
                <a:spcPts val="600"/>
              </a:spcBef>
            </a:pPr>
            <a:r>
              <a:rPr lang="de-DE" sz="1800" b="1" dirty="0">
                <a:solidFill>
                  <a:schemeClr val="bg1">
                    <a:lumMod val="10000"/>
                  </a:schemeClr>
                </a:solidFill>
              </a:rPr>
              <a:t>Teacher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"Well,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look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at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cloud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points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. The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points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obviously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best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represented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straight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line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!" </a:t>
            </a:r>
          </a:p>
          <a:p>
            <a:pPr marL="444500" indent="-444500">
              <a:spcBef>
                <a:spcPts val="600"/>
              </a:spcBef>
            </a:pPr>
            <a:r>
              <a:rPr lang="de-DE" sz="1800" b="1" dirty="0">
                <a:solidFill>
                  <a:schemeClr val="bg1">
                    <a:lumMod val="10000"/>
                  </a:schemeClr>
                </a:solidFill>
              </a:rPr>
              <a:t>Student: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"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Wouldn't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a polynomial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(n-1)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th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degree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which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meets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all n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points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, fit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n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given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us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much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better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?" </a:t>
            </a:r>
          </a:p>
          <a:p>
            <a:pPr marL="444500" indent="-444500">
              <a:spcBef>
                <a:spcPts val="600"/>
              </a:spcBef>
            </a:pPr>
            <a:r>
              <a:rPr lang="de-DE" sz="1800" b="1" dirty="0">
                <a:solidFill>
                  <a:schemeClr val="bg1">
                    <a:lumMod val="10000"/>
                  </a:schemeClr>
                </a:solidFill>
              </a:rPr>
              <a:t>Teacher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: „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Yes,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you're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right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, but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speed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sound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is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constant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, so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it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represented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straight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line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in a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path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-time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diagram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!"</a:t>
            </a:r>
          </a:p>
          <a:p>
            <a:pPr marL="444500" indent="-444500">
              <a:spcBef>
                <a:spcPts val="600"/>
              </a:spcBef>
            </a:pPr>
            <a:r>
              <a:rPr lang="de-DE" sz="1800" b="1" dirty="0">
                <a:solidFill>
                  <a:schemeClr val="bg1">
                    <a:lumMod val="10000"/>
                  </a:schemeClr>
                </a:solidFill>
              </a:rPr>
              <a:t>Student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"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If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already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know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that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why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we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b="0" dirty="0" err="1">
                <a:solidFill>
                  <a:schemeClr val="bg1">
                    <a:lumMod val="10000"/>
                  </a:schemeClr>
                </a:solidFill>
              </a:rPr>
              <a:t>modelling</a:t>
            </a:r>
            <a:r>
              <a:rPr lang="de-DE" sz="1800" b="0" dirty="0">
                <a:solidFill>
                  <a:schemeClr val="bg1">
                    <a:lumMod val="10000"/>
                  </a:schemeClr>
                </a:solidFill>
              </a:rPr>
              <a:t>?"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A6D2B3E-9433-2FB9-608E-FF4BE34FDF91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13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53DBCFC-D890-4A69-B61F-ADAA82069E5F}"/>
              </a:ext>
            </a:extLst>
          </p:cNvPr>
          <p:cNvSpPr/>
          <p:nvPr/>
        </p:nvSpPr>
        <p:spPr>
          <a:xfrm>
            <a:off x="3479618" y="5714189"/>
            <a:ext cx="821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Eichler &amp; Vogel 2013, p. 134-135 </a:t>
            </a:r>
            <a:r>
              <a:rPr lang="de-DE" dirty="0" err="1"/>
              <a:t>translated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projectpartner</a:t>
            </a:r>
            <a:r>
              <a:rPr lang="de-DE" dirty="0"/>
              <a:t> 2, Paderborn University</a:t>
            </a:r>
          </a:p>
        </p:txBody>
      </p:sp>
    </p:spTree>
    <p:extLst>
      <p:ext uri="{BB962C8B-B14F-4D97-AF65-F5344CB8AC3E}">
        <p14:creationId xmlns:p14="http://schemas.microsoft.com/office/powerpoint/2010/main" val="2154096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de-DE" b="1" dirty="0"/>
              <a:t>	</a:t>
            </a:r>
            <a:r>
              <a:rPr kumimoji="0" lang="de-DE" sz="4000" b="1" i="0" u="none" strike="noStrike" kern="1200" cap="none" spc="0" normalizeH="0" baseline="0" noProof="0" dirty="0">
                <a:ln>
                  <a:noFill/>
                </a:ln>
                <a:solidFill>
                  <a:srgbClr val="18B0E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> </a:t>
            </a:r>
            <a:r>
              <a:rPr lang="de-DE" sz="3600" b="1" dirty="0" err="1"/>
              <a:t>Application</a:t>
            </a:r>
            <a:r>
              <a:rPr lang="de-DE" sz="3600" b="1" dirty="0"/>
              <a:t> </a:t>
            </a:r>
            <a:r>
              <a:rPr lang="de-DE" sz="3600" b="1" dirty="0" err="1"/>
              <a:t>example</a:t>
            </a:r>
            <a:r>
              <a:rPr lang="de-DE" sz="3600" b="1" dirty="0"/>
              <a:t>: (Population) </a:t>
            </a:r>
            <a:r>
              <a:rPr lang="de-DE" sz="3600" b="1" dirty="0" err="1"/>
              <a:t>growth</a:t>
            </a:r>
            <a:endParaRPr lang="de-DE" sz="36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F76A940-21BE-9418-348C-4EC8E598A0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4216" y="1423589"/>
                <a:ext cx="6556100" cy="4885276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70000"/>
                  </a:lnSpc>
                  <a:buNone/>
                </a:pP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The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table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and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graph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show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the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development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of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the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American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population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in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the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period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from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1790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to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1840.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x: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Number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of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years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after 1790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y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: Population in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millions</a:t>
                </a:r>
                <a:endParaRPr lang="de-DE" sz="20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Can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you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use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linear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growth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to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model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the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data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in a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meaningful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way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?</a:t>
                </a:r>
              </a:p>
              <a:p>
                <a:pPr marL="342900" indent="-342900">
                  <a:lnSpc>
                    <a:spcPct val="170000"/>
                  </a:lnSpc>
                  <a:buFont typeface="Symbol" panose="05050102010706020507" pitchFamily="18" charset="2"/>
                  <a:buChar char="Þ"/>
                </a:pP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Equation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of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the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equilibrium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bg1">
                        <a:lumMod val="10000"/>
                      </a:schemeClr>
                    </a:solidFill>
                  </a:rPr>
                  <a:t>line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de-DE" sz="2000" i="1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sz="200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d>
                    <m:r>
                      <a:rPr lang="de-DE" sz="200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=0,26</m:t>
                    </m:r>
                    <m:r>
                      <m:rPr>
                        <m:sty m:val="p"/>
                      </m:rPr>
                      <a:rPr lang="de-DE" sz="200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lang="de-DE" sz="200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+2,8</m:t>
                    </m:r>
                  </m:oMath>
                </a14:m>
                <a:endParaRPr lang="en-GB" sz="20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de-DE" sz="2000" b="1" dirty="0" err="1"/>
                  <a:t>Is</a:t>
                </a:r>
                <a:r>
                  <a:rPr lang="de-DE" sz="2000" b="1" dirty="0"/>
                  <a:t> </a:t>
                </a:r>
                <a:r>
                  <a:rPr lang="de-DE" sz="2000" b="1" dirty="0" err="1"/>
                  <a:t>this</a:t>
                </a:r>
                <a:r>
                  <a:rPr lang="de-DE" sz="2000" b="1" dirty="0"/>
                  <a:t> a </a:t>
                </a:r>
                <a:r>
                  <a:rPr lang="de-DE" sz="2000" b="1" dirty="0" err="1"/>
                  <a:t>good</a:t>
                </a:r>
                <a:r>
                  <a:rPr lang="de-DE" sz="2000" b="1" dirty="0"/>
                  <a:t> </a:t>
                </a:r>
                <a:r>
                  <a:rPr lang="de-DE" sz="2000" b="1" dirty="0" err="1"/>
                  <a:t>modelling</a:t>
                </a:r>
                <a:r>
                  <a:rPr lang="de-DE" sz="2000" b="1" dirty="0"/>
                  <a:t>?</a:t>
                </a:r>
                <a:endParaRPr lang="en-GB" sz="2000" b="1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7F76A940-21BE-9418-348C-4EC8E598A0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4216" y="1423589"/>
                <a:ext cx="6556100" cy="4885276"/>
              </a:xfrm>
              <a:blipFill>
                <a:blip r:embed="rId5"/>
                <a:stretch>
                  <a:fillRect l="-967" b="-51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64409860-1B1D-7096-1465-EB01ED4E63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372371"/>
              </p:ext>
            </p:extLst>
          </p:nvPr>
        </p:nvGraphicFramePr>
        <p:xfrm>
          <a:off x="8172119" y="1277156"/>
          <a:ext cx="2524620" cy="2267363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62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2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3909"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x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y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909"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0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3,9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909"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10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5,3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909"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20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7,2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909"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30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9,6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909"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40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12,9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909"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50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17,1</a:t>
                      </a:r>
                      <a:endParaRPr lang="en-GB" sz="15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marL="78360" marR="78360" marT="39180" marB="3918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285B57D3-CBBB-57D8-F978-117AFB97FB9B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14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41D5897-168C-DAB3-8B98-911363A918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3106" y="3766553"/>
            <a:ext cx="4018194" cy="268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28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de-DE" b="1" dirty="0"/>
              <a:t>	</a:t>
            </a:r>
            <a:r>
              <a:rPr kumimoji="0" lang="de-DE" sz="2700" b="1" i="0" u="none" strike="noStrike" kern="1200" cap="none" spc="0" normalizeH="0" baseline="0" noProof="0" dirty="0">
                <a:ln>
                  <a:noFill/>
                </a:ln>
                <a:solidFill>
                  <a:srgbClr val="18B0E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> </a:t>
            </a:r>
            <a:r>
              <a:rPr lang="de-DE" sz="3600" b="1" dirty="0"/>
              <a:t>(Population) Growth: </a:t>
            </a:r>
            <a:r>
              <a:rPr lang="de-DE" sz="3600" b="1" dirty="0" err="1"/>
              <a:t>If</a:t>
            </a:r>
            <a:r>
              <a:rPr lang="de-DE" sz="3600" b="1" dirty="0"/>
              <a:t> not linear, </a:t>
            </a:r>
            <a:r>
              <a:rPr lang="de-DE" sz="3600" b="1" dirty="0" err="1"/>
              <a:t>then</a:t>
            </a:r>
            <a:r>
              <a:rPr lang="de-DE" sz="3600" b="1" dirty="0"/>
              <a:t> </a:t>
            </a:r>
            <a:r>
              <a:rPr lang="de-DE" sz="3600" b="1" dirty="0" err="1"/>
              <a:t>what</a:t>
            </a:r>
            <a:r>
              <a:rPr lang="de-DE" sz="3600" b="1" dirty="0"/>
              <a:t>?</a:t>
            </a:r>
            <a:endParaRPr lang="de-DE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10">
                <a:extLst>
                  <a:ext uri="{FF2B5EF4-FFF2-40B4-BE49-F238E27FC236}">
                    <a16:creationId xmlns:a16="http://schemas.microsoft.com/office/drawing/2014/main" id="{0EC9A077-9755-C54B-8EB4-05F3DDE0782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2877" y="1618456"/>
                <a:ext cx="6415487" cy="43904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x: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Number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of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years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after 1790</a:t>
                </a:r>
              </a:p>
              <a:p>
                <a:pPr marL="0" indent="0">
                  <a:buNone/>
                </a:pP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y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: Population in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millions</a:t>
                </a:r>
                <a:endParaRPr lang="de-DE" sz="18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endParaRPr lang="de-DE" sz="18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Calculation of the relative increases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800" i="1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de-DE" sz="180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𝐲</m:t>
                        </m:r>
                      </m:num>
                      <m:den>
                        <m:r>
                          <a:rPr lang="de-DE" sz="180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𝐲</m:t>
                        </m:r>
                      </m:den>
                    </m:f>
                  </m:oMath>
                </a14:m>
                <a:endParaRPr lang="de-DE" sz="18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Check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whether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these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remain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constant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.</a:t>
                </a:r>
                <a:b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</a:br>
                <a:endParaRPr lang="de-DE" sz="18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If 𝑥 grows by</a:t>
                </a:r>
                <a14:m>
                  <m:oMath xmlns:m="http://schemas.openxmlformats.org/officeDocument/2006/math">
                    <m:r>
                      <a:rPr lang="de-DE" sz="1800" b="1" i="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sz="1800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de-DE" sz="1800" dirty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the associated relative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changes</a:t>
                </a:r>
                <a:endParaRPr lang="de-DE" sz="18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800" i="1" dirty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800" dirty="0" smtClean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de-DE" sz="1800" dirty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de-DE" sz="1800" dirty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of the corresponding function values are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fairly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constant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. </a:t>
                </a:r>
                <a:b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</a:br>
                <a:endParaRPr lang="de-DE" sz="18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At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constancy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,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this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is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called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"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exponential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1800" dirty="0" err="1">
                    <a:solidFill>
                      <a:schemeClr val="bg1">
                        <a:lumMod val="10000"/>
                      </a:schemeClr>
                    </a:solidFill>
                  </a:rPr>
                  <a:t>growth</a:t>
                </a:r>
                <a:r>
                  <a:rPr lang="de-DE" sz="1800" dirty="0">
                    <a:solidFill>
                      <a:schemeClr val="bg1">
                        <a:lumMod val="10000"/>
                      </a:schemeClr>
                    </a:solidFill>
                  </a:rPr>
                  <a:t>".</a:t>
                </a:r>
              </a:p>
              <a:p>
                <a:pPr>
                  <a:lnSpc>
                    <a:spcPct val="170000"/>
                  </a:lnSpc>
                </a:pPr>
                <a:endParaRPr lang="de-DE" sz="1000" dirty="0"/>
              </a:p>
            </p:txBody>
          </p:sp>
        </mc:Choice>
        <mc:Fallback xmlns="">
          <p:sp>
            <p:nvSpPr>
              <p:cNvPr id="6" name="Inhaltsplatzhalter 10">
                <a:extLst>
                  <a:ext uri="{FF2B5EF4-FFF2-40B4-BE49-F238E27FC236}">
                    <a16:creationId xmlns:a16="http://schemas.microsoft.com/office/drawing/2014/main" id="{0EC9A077-9755-C54B-8EB4-05F3DDE07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877" y="1618456"/>
                <a:ext cx="6415487" cy="4390458"/>
              </a:xfrm>
              <a:prstGeom prst="rect">
                <a:avLst/>
              </a:prstGeom>
              <a:blipFill>
                <a:blip r:embed="rId5"/>
                <a:stretch>
                  <a:fillRect l="-791" t="-115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>
            <a:extLst>
              <a:ext uri="{FF2B5EF4-FFF2-40B4-BE49-F238E27FC236}">
                <a16:creationId xmlns:a16="http://schemas.microsoft.com/office/drawing/2014/main" id="{42E1EFF9-FBF1-7DED-0605-F0A9D568C0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0983" y="4126998"/>
            <a:ext cx="2785641" cy="2117909"/>
          </a:xfrm>
          <a:prstGeom prst="rect">
            <a:avLst/>
          </a:prstGeom>
        </p:spPr>
      </p:pic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7CF19750-BA2C-CE40-1717-99B7276FAA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537478"/>
              </p:ext>
            </p:extLst>
          </p:nvPr>
        </p:nvGraphicFramePr>
        <p:xfrm>
          <a:off x="7439653" y="1297117"/>
          <a:ext cx="3613830" cy="25603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227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27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27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27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2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555"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Δ</a:t>
                      </a:r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x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y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Δ</a:t>
                      </a:r>
                      <a:r>
                        <a:rPr lang="en-GB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Δ</a:t>
                      </a:r>
                      <a:r>
                        <a:rPr lang="en-GB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y/y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555">
                <a:tc>
                  <a:txBody>
                    <a:bodyPr/>
                    <a:lstStyle/>
                    <a:p>
                      <a:pPr algn="ctr"/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3,9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555"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5,3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1,4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0,36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555"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20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7,2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1,9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0,36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555"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30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9,6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2,4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0,33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555"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40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12,9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3,3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0,34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555"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50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17,1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4,2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kern="1200" dirty="0">
                          <a:solidFill>
                            <a:srgbClr val="002664"/>
                          </a:solidFill>
                          <a:latin typeface="Arial Narrow" charset="0"/>
                          <a:ea typeface="ＭＳ Ｐゴシック" charset="0"/>
                          <a:cs typeface="+mn-cs"/>
                        </a:rPr>
                        <a:t>0,33</a:t>
                      </a:r>
                      <a:endParaRPr lang="en-GB" sz="1800" kern="1200" dirty="0">
                        <a:solidFill>
                          <a:srgbClr val="002664"/>
                        </a:solidFill>
                        <a:latin typeface="Arial Narrow" charset="0"/>
                        <a:ea typeface="ＭＳ Ｐゴシック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1CD80C6D-9E05-3984-CBDA-E0D66E184160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3258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600" b="1" dirty="0"/>
              <a:t>	</a:t>
            </a:r>
            <a:r>
              <a:rPr lang="de-DE" sz="3200" b="1" dirty="0"/>
              <a:t>Yeast </a:t>
            </a:r>
            <a:r>
              <a:rPr lang="de-DE" sz="3200" b="1" dirty="0" err="1"/>
              <a:t>example</a:t>
            </a:r>
            <a:r>
              <a:rPr lang="de-DE" sz="3200" b="1" dirty="0"/>
              <a:t> </a:t>
            </a:r>
            <a:r>
              <a:rPr lang="de-DE" sz="3200" b="1" dirty="0" err="1"/>
              <a:t>task</a:t>
            </a:r>
            <a:r>
              <a:rPr lang="de-DE" sz="3200" b="1" dirty="0"/>
              <a:t> </a:t>
            </a:r>
            <a:endParaRPr lang="de-DE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6">
            <a:extLst>
              <a:ext uri="{FF2B5EF4-FFF2-40B4-BE49-F238E27FC236}">
                <a16:creationId xmlns:a16="http://schemas.microsoft.com/office/drawing/2014/main" id="{07F1C018-84D7-D567-8F68-94B53651150D}"/>
              </a:ext>
            </a:extLst>
          </p:cNvPr>
          <p:cNvSpPr txBox="1">
            <a:spLocks/>
          </p:cNvSpPr>
          <p:nvPr/>
        </p:nvSpPr>
        <p:spPr>
          <a:xfrm>
            <a:off x="776179" y="1487592"/>
            <a:ext cx="6090634" cy="4212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In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school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examples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often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used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for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exponential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growth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where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this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form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growth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only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applies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for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a limited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period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time.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help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yeast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limited (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logistic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)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growth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derived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nicely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Yeast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is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known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(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baking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alcohol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)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Metabolism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studied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experimentally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914F972-2D65-0C6B-4DC2-2E5FC91ED3E2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16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39F4A74-4D8D-AFAE-BD71-557DF9FDEEA1}"/>
              </a:ext>
            </a:extLst>
          </p:cNvPr>
          <p:cNvSpPr txBox="1"/>
          <p:nvPr/>
        </p:nvSpPr>
        <p:spPr>
          <a:xfrm>
            <a:off x="8163258" y="5933175"/>
            <a:ext cx="394696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00" dirty="0">
                <a:solidFill>
                  <a:schemeClr val="bg1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Tab.1: Growth of a yeast culture</a:t>
            </a:r>
            <a:endParaRPr lang="de-DE" sz="1100" kern="100" dirty="0">
              <a:solidFill>
                <a:schemeClr val="bg1">
                  <a:lumMod val="1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100" kern="100" dirty="0" err="1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Kohorst</a:t>
            </a:r>
            <a:r>
              <a:rPr lang="en-US" sz="1100" kern="1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sz="1100" kern="100" dirty="0" err="1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Portscheller</a:t>
            </a:r>
            <a:r>
              <a:rPr lang="en-US" sz="1100" kern="100" dirty="0">
                <a:solidFill>
                  <a:schemeClr val="bg1">
                    <a:lumMod val="1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1999, p. 54 </a:t>
            </a:r>
            <a:r>
              <a:rPr lang="en-US" sz="1100" kern="100" dirty="0">
                <a:solidFill>
                  <a:schemeClr val="bg1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translated by Project Partner 2, University of Paderborn</a:t>
            </a:r>
            <a:endParaRPr lang="de-DE" sz="1100" kern="100" dirty="0">
              <a:solidFill>
                <a:schemeClr val="bg1">
                  <a:lumMod val="1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FB5EB51-B9D5-17BD-5E99-921B811DCA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0849" y="1212194"/>
            <a:ext cx="2456956" cy="476317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19F1A981-2429-4BE8-A2EB-E19846890961}"/>
              </a:ext>
            </a:extLst>
          </p:cNvPr>
          <p:cNvSpPr/>
          <p:nvPr/>
        </p:nvSpPr>
        <p:spPr>
          <a:xfrm>
            <a:off x="419988" y="5657237"/>
            <a:ext cx="2845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Kohorst</a:t>
            </a:r>
            <a:r>
              <a:rPr lang="de-DE" dirty="0"/>
              <a:t> &amp; </a:t>
            </a:r>
            <a:r>
              <a:rPr lang="de-DE" dirty="0" err="1"/>
              <a:t>Portscheller</a:t>
            </a:r>
            <a:r>
              <a:rPr lang="de-DE" dirty="0"/>
              <a:t> 1999</a:t>
            </a:r>
          </a:p>
        </p:txBody>
      </p:sp>
    </p:spTree>
    <p:extLst>
      <p:ext uri="{BB962C8B-B14F-4D97-AF65-F5344CB8AC3E}">
        <p14:creationId xmlns:p14="http://schemas.microsoft.com/office/powerpoint/2010/main" val="1205703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600" b="1" dirty="0"/>
              <a:t>	</a:t>
            </a:r>
            <a:r>
              <a:rPr lang="de-DE" sz="3200" b="1" dirty="0"/>
              <a:t> Yeast </a:t>
            </a:r>
            <a:r>
              <a:rPr lang="de-DE" sz="3200" b="1" dirty="0" err="1"/>
              <a:t>example</a:t>
            </a:r>
            <a:r>
              <a:rPr lang="de-DE" sz="3200" b="1" dirty="0"/>
              <a:t> </a:t>
            </a:r>
            <a:r>
              <a:rPr lang="de-DE" sz="3200" b="1" dirty="0" err="1"/>
              <a:t>task</a:t>
            </a:r>
            <a:r>
              <a:rPr lang="de-DE" sz="3200" b="1" dirty="0"/>
              <a:t> (</a:t>
            </a:r>
            <a:r>
              <a:rPr lang="de-DE" sz="3200" b="1" dirty="0" err="1"/>
              <a:t>Kohorst</a:t>
            </a:r>
            <a:r>
              <a:rPr lang="de-DE" sz="3200" b="1" dirty="0"/>
              <a:t> &amp; </a:t>
            </a:r>
            <a:r>
              <a:rPr lang="de-DE" sz="3200" b="1" dirty="0" err="1"/>
              <a:t>Portscheller</a:t>
            </a:r>
            <a:r>
              <a:rPr lang="de-DE" sz="3200" b="1" dirty="0"/>
              <a:t> 1999)</a:t>
            </a:r>
            <a:endParaRPr lang="de-DE" sz="3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68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6">
            <a:extLst>
              <a:ext uri="{FF2B5EF4-FFF2-40B4-BE49-F238E27FC236}">
                <a16:creationId xmlns:a16="http://schemas.microsoft.com/office/drawing/2014/main" id="{07F1C018-84D7-D567-8F68-94B53651150D}"/>
              </a:ext>
            </a:extLst>
          </p:cNvPr>
          <p:cNvSpPr txBox="1">
            <a:spLocks/>
          </p:cNvSpPr>
          <p:nvPr/>
        </p:nvSpPr>
        <p:spPr>
          <a:xfrm>
            <a:off x="462567" y="1496563"/>
            <a:ext cx="6090634" cy="4212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First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look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: Yeast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culture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grows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over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entire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period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Line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diagram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visualises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growth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 lvl="3"/>
            <a:endParaRPr lang="de-DE" sz="1800" dirty="0"/>
          </a:p>
          <a:p>
            <a:pPr lvl="3"/>
            <a:endParaRPr lang="de-DE" sz="1400" dirty="0">
              <a:solidFill>
                <a:schemeClr val="bg1">
                  <a:lumMod val="10000"/>
                </a:schemeClr>
              </a:solidFill>
            </a:endParaRPr>
          </a:p>
          <a:p>
            <a:pPr lvl="3"/>
            <a:endParaRPr lang="de-DE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3B4122C-0C02-86D6-FB1C-D392CD81D5E3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17</a:t>
            </a:r>
          </a:p>
        </p:txBody>
      </p:sp>
      <p:graphicFrame>
        <p:nvGraphicFramePr>
          <p:cNvPr id="4" name="Inhaltsplatzhalter 13">
            <a:extLst>
              <a:ext uri="{FF2B5EF4-FFF2-40B4-BE49-F238E27FC236}">
                <a16:creationId xmlns:a16="http://schemas.microsoft.com/office/drawing/2014/main" id="{7A341E15-5E2D-1A14-7A4A-026B85BC4F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4416168"/>
              </p:ext>
            </p:extLst>
          </p:nvPr>
        </p:nvGraphicFramePr>
        <p:xfrm>
          <a:off x="6330285" y="946647"/>
          <a:ext cx="5519846" cy="58145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3658">
                  <a:extLst>
                    <a:ext uri="{9D8B030D-6E8A-4147-A177-3AD203B41FA5}">
                      <a16:colId xmlns:a16="http://schemas.microsoft.com/office/drawing/2014/main" val="1451935500"/>
                    </a:ext>
                  </a:extLst>
                </a:gridCol>
                <a:gridCol w="1361778">
                  <a:extLst>
                    <a:ext uri="{9D8B030D-6E8A-4147-A177-3AD203B41FA5}">
                      <a16:colId xmlns:a16="http://schemas.microsoft.com/office/drawing/2014/main" val="2312764455"/>
                    </a:ext>
                  </a:extLst>
                </a:gridCol>
                <a:gridCol w="1691640">
                  <a:extLst>
                    <a:ext uri="{9D8B030D-6E8A-4147-A177-3AD203B41FA5}">
                      <a16:colId xmlns:a16="http://schemas.microsoft.com/office/drawing/2014/main" val="3142400012"/>
                    </a:ext>
                  </a:extLst>
                </a:gridCol>
                <a:gridCol w="1742770">
                  <a:extLst>
                    <a:ext uri="{9D8B030D-6E8A-4147-A177-3AD203B41FA5}">
                      <a16:colId xmlns:a16="http://schemas.microsoft.com/office/drawing/2014/main" val="2890837603"/>
                    </a:ext>
                  </a:extLst>
                </a:gridCol>
              </a:tblGrid>
              <a:tr h="460094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Time t (in </a:t>
                      </a:r>
                      <a:r>
                        <a:rPr lang="de-DE" sz="1700" u="none" strike="noStrike" dirty="0" err="1">
                          <a:effectLst/>
                          <a:latin typeface="+mn-lt"/>
                        </a:rPr>
                        <a:t>hrs</a:t>
                      </a:r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.)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Yeast </a:t>
                      </a:r>
                      <a:r>
                        <a:rPr lang="de-DE" sz="1700" u="none" strike="noStrike" dirty="0" err="1">
                          <a:effectLst/>
                          <a:latin typeface="+mn-lt"/>
                        </a:rPr>
                        <a:t>quantity</a:t>
                      </a:r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 N(t) (in mg)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Yeast </a:t>
                      </a:r>
                      <a:r>
                        <a:rPr lang="de-DE" sz="1700" u="none" strike="noStrike" dirty="0" err="1">
                          <a:effectLst/>
                          <a:latin typeface="+mn-lt"/>
                        </a:rPr>
                        <a:t>increase</a:t>
                      </a:r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 in </a:t>
                      </a:r>
                      <a:r>
                        <a:rPr lang="de-DE" sz="1700" u="none" strike="noStrike" dirty="0" err="1">
                          <a:effectLst/>
                          <a:latin typeface="+mn-lt"/>
                        </a:rPr>
                        <a:t>the</a:t>
                      </a:r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 time </a:t>
                      </a:r>
                      <a:r>
                        <a:rPr lang="de-DE" sz="1700" u="none" strike="noStrike" dirty="0" err="1">
                          <a:effectLst/>
                          <a:latin typeface="+mn-lt"/>
                        </a:rPr>
                        <a:t>interval</a:t>
                      </a:r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 ∆N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Growth </a:t>
                      </a:r>
                      <a:r>
                        <a:rPr lang="de-DE" sz="1700" u="none" strike="noStrike" dirty="0" err="1">
                          <a:effectLst/>
                          <a:latin typeface="+mn-lt"/>
                        </a:rPr>
                        <a:t>proportion</a:t>
                      </a:r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 ∆N/N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2920155433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0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9,6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123667491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1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18,3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8,7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0,48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2735310456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2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29,0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10,7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0,37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1890909278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3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47,2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18,2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0,39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2760081588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4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71,1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23,9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0,34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1239543580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5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119,1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48,0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0,40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3078911135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6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174,6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55,5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0,32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499422797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257,3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82,7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0,32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1336769080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8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350,7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93,4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0,27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478437069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9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441,0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90,3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0,20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3246290097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10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513,3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72,3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0,14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2114884985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11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559,7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46,4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0,08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724191592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12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594,8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35,1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0,06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369526505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13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629,4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34,6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0,05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2022025099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14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640,8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11,4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0,02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2604563161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15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651,1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10,3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0,02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2224248080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16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655,9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4,8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0,01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3458778138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17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659,6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3,7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0,01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270607713"/>
                  </a:ext>
                </a:extLst>
              </a:tr>
              <a:tr h="1663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18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661,8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>
                          <a:effectLst/>
                          <a:latin typeface="+mn-lt"/>
                        </a:rPr>
                        <a:t>2,2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700" u="none" strike="noStrike" dirty="0">
                          <a:effectLst/>
                          <a:latin typeface="+mn-lt"/>
                        </a:rPr>
                        <a:t>0,00</a:t>
                      </a:r>
                      <a:endParaRPr lang="de-DE" sz="1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37" marR="5737" marT="5737" marB="0" anchor="b"/>
                </a:tc>
                <a:extLst>
                  <a:ext uri="{0D108BD9-81ED-4DB2-BD59-A6C34878D82A}">
                    <a16:rowId xmlns:a16="http://schemas.microsoft.com/office/drawing/2014/main" val="3361112615"/>
                  </a:ext>
                </a:extLst>
              </a:tr>
            </a:tbl>
          </a:graphicData>
        </a:graphic>
      </p:graphicFrame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635BECB7-8B06-5D03-959B-3FD205D226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744304"/>
              </p:ext>
            </p:extLst>
          </p:nvPr>
        </p:nvGraphicFramePr>
        <p:xfrm>
          <a:off x="776179" y="289368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feld 11">
            <a:extLst>
              <a:ext uri="{FF2B5EF4-FFF2-40B4-BE49-F238E27FC236}">
                <a16:creationId xmlns:a16="http://schemas.microsoft.com/office/drawing/2014/main" id="{9BB5C6FF-ECDD-5A23-F135-CDFACEBB08E0}"/>
              </a:ext>
            </a:extLst>
          </p:cNvPr>
          <p:cNvSpPr txBox="1"/>
          <p:nvPr/>
        </p:nvSpPr>
        <p:spPr>
          <a:xfrm rot="21025124">
            <a:off x="2671660" y="2633257"/>
            <a:ext cx="663351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>
                <a:solidFill>
                  <a:schemeClr val="accent6"/>
                </a:solidFill>
              </a:rPr>
              <a:t>How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does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the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respective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yeast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increase</a:t>
            </a:r>
            <a:r>
              <a:rPr lang="de-DE" sz="2400" b="1" dirty="0">
                <a:solidFill>
                  <a:schemeClr val="accent6"/>
                </a:solidFill>
              </a:rPr>
              <a:t> ∆𝑵(𝒕) </a:t>
            </a:r>
            <a:r>
              <a:rPr lang="de-DE" sz="2400" b="1" dirty="0" err="1">
                <a:solidFill>
                  <a:schemeClr val="accent6"/>
                </a:solidFill>
              </a:rPr>
              <a:t>depend</a:t>
            </a:r>
            <a:r>
              <a:rPr lang="de-DE" sz="2400" b="1" dirty="0">
                <a:solidFill>
                  <a:schemeClr val="accent6"/>
                </a:solidFill>
              </a:rPr>
              <a:t> on </a:t>
            </a:r>
            <a:r>
              <a:rPr lang="de-DE" sz="2400" b="1" dirty="0" err="1">
                <a:solidFill>
                  <a:schemeClr val="accent6"/>
                </a:solidFill>
              </a:rPr>
              <a:t>the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respective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yeast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quantity</a:t>
            </a:r>
            <a:r>
              <a:rPr lang="de-DE" sz="2400" b="1" dirty="0">
                <a:solidFill>
                  <a:schemeClr val="accent6"/>
                </a:solidFill>
              </a:rPr>
              <a:t> 𝑵(𝒕) </a:t>
            </a:r>
            <a:r>
              <a:rPr lang="de-DE" sz="2400" b="1" dirty="0" err="1">
                <a:solidFill>
                  <a:schemeClr val="accent6"/>
                </a:solidFill>
              </a:rPr>
              <a:t>already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reached</a:t>
            </a:r>
            <a:r>
              <a:rPr lang="de-DE" sz="2400" b="1" dirty="0">
                <a:solidFill>
                  <a:schemeClr val="accent6"/>
                </a:solidFill>
              </a:rPr>
              <a:t>?</a:t>
            </a:r>
          </a:p>
          <a:p>
            <a:pPr algn="ctr"/>
            <a:r>
              <a:rPr lang="de-DE" sz="2400" b="1" dirty="0" err="1">
                <a:solidFill>
                  <a:schemeClr val="accent6"/>
                </a:solidFill>
              </a:rPr>
              <a:t>Is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there</a:t>
            </a:r>
            <a:r>
              <a:rPr lang="de-DE" sz="2400" b="1" dirty="0">
                <a:solidFill>
                  <a:schemeClr val="accent6"/>
                </a:solidFill>
              </a:rPr>
              <a:t> a </a:t>
            </a:r>
            <a:r>
              <a:rPr lang="de-DE" sz="2400" b="1" dirty="0" err="1">
                <a:solidFill>
                  <a:schemeClr val="accent6"/>
                </a:solidFill>
              </a:rPr>
              <a:t>capacity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limit</a:t>
            </a:r>
            <a:r>
              <a:rPr lang="de-DE" sz="2400" b="1" dirty="0">
                <a:solidFill>
                  <a:schemeClr val="accent6"/>
                </a:solidFill>
              </a:rPr>
              <a:t> K?</a:t>
            </a:r>
          </a:p>
          <a:p>
            <a:pPr algn="ctr"/>
            <a:r>
              <a:rPr lang="de-DE" sz="2400" b="1" dirty="0" err="1">
                <a:solidFill>
                  <a:schemeClr val="accent6"/>
                </a:solidFill>
              </a:rPr>
              <a:t>How</a:t>
            </a:r>
            <a:r>
              <a:rPr lang="de-DE" sz="2400" b="1" dirty="0">
                <a:solidFill>
                  <a:schemeClr val="accent6"/>
                </a:solidFill>
              </a:rPr>
              <a:t> large </a:t>
            </a:r>
            <a:r>
              <a:rPr lang="de-DE" sz="2400" b="1" dirty="0" err="1">
                <a:solidFill>
                  <a:schemeClr val="accent6"/>
                </a:solidFill>
              </a:rPr>
              <a:t>is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this</a:t>
            </a:r>
            <a:r>
              <a:rPr lang="de-DE" sz="2400" b="1" dirty="0">
                <a:solidFill>
                  <a:schemeClr val="accent6"/>
                </a:solidFill>
              </a:rPr>
              <a:t>, </a:t>
            </a:r>
            <a:r>
              <a:rPr lang="de-DE" sz="2400" b="1" dirty="0" err="1">
                <a:solidFill>
                  <a:schemeClr val="accent6"/>
                </a:solidFill>
              </a:rPr>
              <a:t>if</a:t>
            </a:r>
            <a:r>
              <a:rPr lang="de-DE" sz="2400" b="1" dirty="0">
                <a:solidFill>
                  <a:schemeClr val="accent6"/>
                </a:solidFill>
              </a:rPr>
              <a:t> </a:t>
            </a:r>
            <a:r>
              <a:rPr lang="de-DE" sz="2400" b="1" dirty="0" err="1">
                <a:solidFill>
                  <a:schemeClr val="accent6"/>
                </a:solidFill>
              </a:rPr>
              <a:t>applicable</a:t>
            </a:r>
            <a:r>
              <a:rPr lang="de-DE" sz="2400" b="1" dirty="0">
                <a:solidFill>
                  <a:schemeClr val="accent6"/>
                </a:solidFill>
              </a:rPr>
              <a:t>?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242334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200" b="1" dirty="0"/>
              <a:t>	 Yeast </a:t>
            </a:r>
            <a:r>
              <a:rPr lang="de-DE" sz="3200" b="1" dirty="0" err="1"/>
              <a:t>example</a:t>
            </a:r>
            <a:r>
              <a:rPr lang="de-DE" sz="3200" b="1" dirty="0"/>
              <a:t> </a:t>
            </a:r>
            <a:r>
              <a:rPr lang="de-DE" sz="3200" b="1" dirty="0" err="1"/>
              <a:t>task</a:t>
            </a:r>
            <a:r>
              <a:rPr lang="de-DE" sz="3200" b="1" dirty="0"/>
              <a:t> (</a:t>
            </a:r>
            <a:r>
              <a:rPr lang="de-DE" sz="3200" b="1" dirty="0" err="1"/>
              <a:t>Kohorst</a:t>
            </a:r>
            <a:r>
              <a:rPr lang="de-DE" sz="3200" b="1" dirty="0"/>
              <a:t> &amp; </a:t>
            </a:r>
            <a:r>
              <a:rPr lang="de-DE" sz="3200" b="1" dirty="0" err="1"/>
              <a:t>Portscheller</a:t>
            </a:r>
            <a:r>
              <a:rPr lang="de-DE" sz="3200" b="1" dirty="0"/>
              <a:t> 1999)</a:t>
            </a:r>
            <a:endParaRPr lang="de-DE" sz="3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Inhaltsplatzhalter 5">
            <a:extLst>
              <a:ext uri="{FF2B5EF4-FFF2-40B4-BE49-F238E27FC236}">
                <a16:creationId xmlns:a16="http://schemas.microsoft.com/office/drawing/2014/main" id="{8113D655-5258-EB9A-0FD4-C54017169C9C}"/>
              </a:ext>
            </a:extLst>
          </p:cNvPr>
          <p:cNvSpPr txBox="1">
            <a:spLocks/>
          </p:cNvSpPr>
          <p:nvPr/>
        </p:nvSpPr>
        <p:spPr>
          <a:xfrm>
            <a:off x="6161692" y="1845659"/>
            <a:ext cx="5350933" cy="36210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Dependence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yeast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increase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l-GR" sz="2000" dirty="0">
                <a:solidFill>
                  <a:schemeClr val="bg1">
                    <a:lumMod val="10000"/>
                  </a:schemeClr>
                </a:solidFill>
              </a:rPr>
              <a:t>Δ𝑁(𝑡)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on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amount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yeast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already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reached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𝑁(𝑡).</a:t>
            </a:r>
          </a:p>
          <a:p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Presumably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pupils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come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up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quadratic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function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Determine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function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equation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hand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(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intersection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x-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axis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: 𝑃</a:t>
            </a:r>
            <a:r>
              <a:rPr lang="de-DE" sz="2000" baseline="-25000" dirty="0">
                <a:solidFill>
                  <a:schemeClr val="bg1">
                    <a:lumMod val="10000"/>
                  </a:schemeClr>
                </a:solidFill>
              </a:rPr>
              <a:t>1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(0|0)), 𝑃</a:t>
            </a:r>
            <a:r>
              <a:rPr lang="de-DE" sz="2000" baseline="-25000" dirty="0">
                <a:solidFill>
                  <a:schemeClr val="bg1">
                    <a:lumMod val="10000"/>
                  </a:schemeClr>
                </a:solidFill>
              </a:rPr>
              <a:t>2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(665|0),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vertex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𝑆(304│88,1) )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Determine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by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hand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or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Excel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416BF63-06CB-FE1B-AB04-606FA741F442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18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5E540C35-967C-D029-3C15-B9999F0FC3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855984"/>
              </p:ext>
            </p:extLst>
          </p:nvPr>
        </p:nvGraphicFramePr>
        <p:xfrm>
          <a:off x="608486" y="1821473"/>
          <a:ext cx="5254625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17629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600" b="1" dirty="0"/>
              <a:t>	</a:t>
            </a:r>
            <a:r>
              <a:rPr lang="de-DE" sz="3200" b="1" dirty="0"/>
              <a:t> Yeast </a:t>
            </a:r>
            <a:r>
              <a:rPr lang="de-DE" sz="3200" b="1" dirty="0" err="1"/>
              <a:t>example</a:t>
            </a:r>
            <a:r>
              <a:rPr lang="de-DE" sz="3200" b="1" dirty="0"/>
              <a:t> </a:t>
            </a:r>
            <a:r>
              <a:rPr lang="de-DE" sz="3200" b="1" dirty="0" err="1"/>
              <a:t>task</a:t>
            </a:r>
            <a:r>
              <a:rPr lang="de-DE" sz="3200" b="1" dirty="0"/>
              <a:t> (</a:t>
            </a:r>
            <a:r>
              <a:rPr lang="de-DE" sz="3200" b="1" dirty="0" err="1"/>
              <a:t>Kohorst</a:t>
            </a:r>
            <a:r>
              <a:rPr lang="de-DE" sz="3200" b="1" dirty="0"/>
              <a:t> &amp; </a:t>
            </a:r>
            <a:r>
              <a:rPr lang="de-DE" sz="3200" b="1" dirty="0" err="1"/>
              <a:t>Portscheller</a:t>
            </a:r>
            <a:r>
              <a:rPr lang="de-DE" sz="3200" b="1" dirty="0"/>
              <a:t> 1999)</a:t>
            </a:r>
            <a:endParaRPr lang="de-DE" sz="3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Inhaltsplatzhalter 5">
                <a:extLst>
                  <a:ext uri="{FF2B5EF4-FFF2-40B4-BE49-F238E27FC236}">
                    <a16:creationId xmlns:a16="http://schemas.microsoft.com/office/drawing/2014/main" id="{8113D655-5258-EB9A-0FD4-C54017169C9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61692" y="1169782"/>
                <a:ext cx="5350933" cy="3621087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2000" b="1" dirty="0">
                    <a:solidFill>
                      <a:schemeClr val="bg1">
                        <a:lumMod val="10000"/>
                      </a:schemeClr>
                    </a:solidFill>
                  </a:rPr>
                  <a:t>How </a:t>
                </a:r>
                <a:r>
                  <a:rPr lang="de-DE" sz="2000" b="1" dirty="0" err="1">
                    <a:solidFill>
                      <a:schemeClr val="bg1">
                        <a:lumMod val="10000"/>
                      </a:schemeClr>
                    </a:solidFill>
                  </a:rPr>
                  <a:t>can</a:t>
                </a:r>
                <a:r>
                  <a:rPr lang="de-DE" sz="2000" b="1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1" dirty="0" err="1">
                    <a:solidFill>
                      <a:schemeClr val="bg1">
                        <a:lumMod val="10000"/>
                      </a:schemeClr>
                    </a:solidFill>
                  </a:rPr>
                  <a:t>we</a:t>
                </a:r>
                <a:r>
                  <a:rPr lang="de-DE" sz="2000" b="1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1" dirty="0" err="1">
                    <a:solidFill>
                      <a:schemeClr val="bg1">
                        <a:lumMod val="10000"/>
                      </a:schemeClr>
                    </a:solidFill>
                  </a:rPr>
                  <a:t>go</a:t>
                </a:r>
                <a:r>
                  <a:rPr lang="de-DE" sz="2000" b="1" dirty="0">
                    <a:solidFill>
                      <a:schemeClr val="bg1">
                        <a:lumMod val="10000"/>
                      </a:schemeClr>
                    </a:solidFill>
                  </a:rPr>
                  <a:t> on?</a:t>
                </a:r>
              </a:p>
              <a:p>
                <a:pPr marL="0" indent="0">
                  <a:buNone/>
                </a:pP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Description by the difference equation of the form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sz="2000" b="0" i="0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de-DE" sz="2000" b="0" i="1" dirty="0" smtClean="0">
                                  <a:solidFill>
                                    <a:schemeClr val="bg1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b="0" i="1" dirty="0" smtClean="0">
                                  <a:solidFill>
                                    <a:schemeClr val="bg1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de-DE" sz="2000" b="0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⋅</m:t>
                      </m:r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m:rPr>
                          <m:lit/>
                        </m:rP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de-DE" sz="2000" b="0" i="1" dirty="0" smtClean="0">
                                  <a:solidFill>
                                    <a:schemeClr val="bg1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b="0" i="1" dirty="0" smtClean="0">
                                  <a:solidFill>
                                    <a:schemeClr val="bg1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000" b="0" i="1" dirty="0">
                  <a:solidFill>
                    <a:schemeClr val="bg1">
                      <a:lumMod val="1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⋅</m:t>
                    </m:r>
                    <m:sSup>
                      <m:sSupPr>
                        <m:ctrlPr>
                          <a:rPr lang="de-DE" sz="2000" b="0" i="1" dirty="0" smtClean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dirty="0" smtClean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de-DE" sz="2000" b="0" i="1" dirty="0" smtClean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de-DE" sz="2000" b="0" i="1" dirty="0" smtClean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dirty="0" smtClean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+ 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⋅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de-DE" sz="2000" b="0" i="1" dirty="0" smtClean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dirty="0" smtClean="0">
                            <a:solidFill>
                              <a:schemeClr val="bg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w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b="0" i="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ith</m:t>
                    </m:r>
                    <m:r>
                      <a:rPr lang="de-DE" sz="2000" b="0" i="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⋅</m:t>
                    </m:r>
                    <m:r>
                      <a:rPr lang="de-DE" sz="2000" b="0" i="1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,</a:t>
                </a:r>
              </a:p>
              <a:p>
                <a:pPr marL="0" indent="0">
                  <a:buNone/>
                </a:pP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so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sz="2000" b="0" i="0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de-DE" sz="2000" b="0" i="1" dirty="0" smtClean="0">
                                  <a:solidFill>
                                    <a:schemeClr val="bg1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b="0" i="1" dirty="0" smtClean="0">
                                  <a:solidFill>
                                    <a:schemeClr val="bg1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de-DE" sz="2000" b="0" i="0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⋅</m:t>
                      </m:r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sz="2000" b="0" i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dirty="0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de-DE" sz="2000" b="0" i="1" dirty="0" smtClean="0">
                                  <a:solidFill>
                                    <a:schemeClr val="bg1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000" b="0" i="1" dirty="0" smtClean="0">
                                  <a:solidFill>
                                    <a:schemeClr val="bg1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d>
                                <m:dPr>
                                  <m:ctrlPr>
                                    <a:rPr lang="de-DE" sz="2000" b="0" i="1" dirty="0" smtClean="0">
                                      <a:solidFill>
                                        <a:schemeClr val="bg1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000" b="0" i="1" dirty="0" smtClean="0">
                                      <a:solidFill>
                                        <a:schemeClr val="bg1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de-DE" sz="2000" b="0" i="1" dirty="0" smtClean="0">
                                  <a:solidFill>
                                    <a:schemeClr val="bg1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de-DE" sz="2000" b="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,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where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𝐹(𝑡)≔ 1-𝑁(𝑡)/𝐾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is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a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correction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factor</a:t>
                </a:r>
                <a:endParaRPr lang="de-DE" sz="2000" b="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de-DE" sz="2000" b="1" dirty="0" err="1">
                    <a:solidFill>
                      <a:schemeClr val="bg1">
                        <a:lumMod val="10000"/>
                      </a:schemeClr>
                    </a:solidFill>
                  </a:rPr>
                  <a:t>Findings</a:t>
                </a:r>
                <a:r>
                  <a:rPr lang="de-DE" sz="2000" dirty="0">
                    <a:solidFill>
                      <a:schemeClr val="bg1">
                        <a:lumMod val="10000"/>
                      </a:schemeClr>
                    </a:solidFill>
                  </a:rPr>
                  <a:t>: </a:t>
                </a:r>
                <a:endParaRPr lang="de-DE" sz="2000" b="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If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N(t)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is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much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smaller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than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K,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no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braking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takes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place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due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to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the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correction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factor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F(t).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If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N(t)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is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close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to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K, F(t)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is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close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to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0 and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there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is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strong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braking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and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zero</a:t>
                </a:r>
                <a:r>
                  <a:rPr lang="de-DE" sz="2000" b="0" dirty="0">
                    <a:solidFill>
                      <a:schemeClr val="bg1">
                        <a:lumMod val="10000"/>
                      </a:schemeClr>
                    </a:solidFill>
                  </a:rPr>
                  <a:t> </a:t>
                </a:r>
                <a:r>
                  <a:rPr lang="de-DE" sz="2000" b="0" dirty="0" err="1">
                    <a:solidFill>
                      <a:schemeClr val="bg1">
                        <a:lumMod val="10000"/>
                      </a:schemeClr>
                    </a:solidFill>
                  </a:rPr>
                  <a:t>growth</a:t>
                </a:r>
                <a:endParaRPr lang="de-DE" sz="2000" b="0" dirty="0">
                  <a:solidFill>
                    <a:schemeClr val="bg1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Inhaltsplatzhalter 5">
                <a:extLst>
                  <a:ext uri="{FF2B5EF4-FFF2-40B4-BE49-F238E27FC236}">
                    <a16:creationId xmlns:a16="http://schemas.microsoft.com/office/drawing/2014/main" id="{8113D655-5258-EB9A-0FD4-C54017169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692" y="1169782"/>
                <a:ext cx="5350933" cy="3621087"/>
              </a:xfrm>
              <a:prstGeom prst="rect">
                <a:avLst/>
              </a:prstGeom>
              <a:blipFill>
                <a:blip r:embed="rId5"/>
                <a:stretch>
                  <a:fillRect l="-1253" t="-1852" b="-3771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feld 1">
            <a:extLst>
              <a:ext uri="{FF2B5EF4-FFF2-40B4-BE49-F238E27FC236}">
                <a16:creationId xmlns:a16="http://schemas.microsoft.com/office/drawing/2014/main" id="{B3FDB7CD-EEA1-8CB5-C6A9-F241B3F50633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19</a:t>
            </a:r>
          </a:p>
        </p:txBody>
      </p:sp>
      <p:graphicFrame>
        <p:nvGraphicFramePr>
          <p:cNvPr id="3" name="Inhaltsplatzhalter 8">
            <a:extLst>
              <a:ext uri="{FF2B5EF4-FFF2-40B4-BE49-F238E27FC236}">
                <a16:creationId xmlns:a16="http://schemas.microsoft.com/office/drawing/2014/main" id="{9A947EA5-BED9-3B81-74E4-E6C22C2598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250827"/>
              </p:ext>
            </p:extLst>
          </p:nvPr>
        </p:nvGraphicFramePr>
        <p:xfrm>
          <a:off x="608486" y="1618456"/>
          <a:ext cx="5254625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640203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0371" y="1682544"/>
            <a:ext cx="10207257" cy="4670621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de-DE" sz="2000" dirty="0" err="1"/>
              <a:t>Mathematical</a:t>
            </a:r>
            <a:r>
              <a:rPr lang="de-DE" sz="2000" dirty="0"/>
              <a:t> </a:t>
            </a:r>
            <a:r>
              <a:rPr lang="de-DE" sz="2000" dirty="0" err="1"/>
              <a:t>modelling</a:t>
            </a:r>
            <a:endParaRPr lang="de-DE" sz="2000" dirty="0"/>
          </a:p>
          <a:p>
            <a:pPr>
              <a:spcBef>
                <a:spcPts val="1200"/>
              </a:spcBef>
            </a:pPr>
            <a:r>
              <a:rPr lang="de-DE" sz="2000" dirty="0" err="1"/>
              <a:t>Mathematical</a:t>
            </a:r>
            <a:r>
              <a:rPr lang="de-DE" sz="2000" dirty="0"/>
              <a:t> </a:t>
            </a:r>
            <a:r>
              <a:rPr lang="de-DE" sz="2000" dirty="0" err="1"/>
              <a:t>modelling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endParaRPr lang="de-DE" sz="2000" dirty="0"/>
          </a:p>
          <a:p>
            <a:pPr>
              <a:spcBef>
                <a:spcPts val="1200"/>
              </a:spcBef>
            </a:pPr>
            <a:r>
              <a:rPr lang="de-DE" sz="2000" dirty="0" err="1"/>
              <a:t>Example</a:t>
            </a:r>
            <a:r>
              <a:rPr lang="de-DE" sz="2000" dirty="0"/>
              <a:t> </a:t>
            </a:r>
            <a:r>
              <a:rPr lang="de-DE" sz="2000" dirty="0" err="1"/>
              <a:t>tasks</a:t>
            </a:r>
            <a:endParaRPr lang="de-DE" sz="2000" dirty="0"/>
          </a:p>
          <a:p>
            <a:pPr>
              <a:spcBef>
                <a:spcPts val="1200"/>
              </a:spcBef>
            </a:pPr>
            <a:r>
              <a:rPr lang="de-DE" sz="2000" dirty="0" err="1"/>
              <a:t>Didactical</a:t>
            </a:r>
            <a:r>
              <a:rPr lang="de-DE" sz="2000" dirty="0"/>
              <a:t> </a:t>
            </a:r>
            <a:r>
              <a:rPr lang="de-DE" sz="2000" dirty="0" err="1"/>
              <a:t>considerations</a:t>
            </a:r>
            <a:endParaRPr lang="de-DE" sz="2000" dirty="0"/>
          </a:p>
          <a:p>
            <a:pPr>
              <a:spcBef>
                <a:spcPts val="1200"/>
              </a:spcBef>
            </a:pPr>
            <a:r>
              <a:rPr lang="de-DE" sz="2000" dirty="0"/>
              <a:t>ESD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de-DE" sz="1600" dirty="0">
              <a:cs typeface="Arial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DC38896-AD34-B885-71A6-2DD54D59C937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1"/>
                </a:solidFill>
              </a:rPr>
              <a:t>CiviMatics</a:t>
            </a:r>
            <a:r>
              <a:rPr lang="de-DE" sz="1200" dirty="0">
                <a:solidFill>
                  <a:schemeClr val="bg1"/>
                </a:solidFill>
              </a:rPr>
              <a:t> 2023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A3F1077C-2302-4386-843B-750E707F8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8267"/>
            <a:ext cx="12192000" cy="648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de-DE" sz="3600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3000" b="1" dirty="0">
                <a:solidFill>
                  <a:srgbClr val="234BA5"/>
                </a:solidFill>
              </a:rPr>
              <a:t>Content</a:t>
            </a:r>
            <a:endParaRPr lang="de-DE" sz="30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16246CE-D0F7-645B-D1E3-8662B57BB7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8DB553FF-E2A8-BCF4-49F7-331C5DF33A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3A186FCB-1F0D-6442-683A-87AD54C7AF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3" name="Flussdiagramm: Verbinder 22">
            <a:extLst>
              <a:ext uri="{FF2B5EF4-FFF2-40B4-BE49-F238E27FC236}">
                <a16:creationId xmlns:a16="http://schemas.microsoft.com/office/drawing/2014/main" id="{A31482B1-0FB1-D146-7440-D2FA050EFF04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C5D3F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5423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600" b="1" dirty="0"/>
              <a:t>	</a:t>
            </a:r>
            <a:r>
              <a:rPr lang="de-DE" sz="2000" dirty="0"/>
              <a:t> </a:t>
            </a:r>
            <a:r>
              <a:rPr lang="de-DE" sz="3200" b="1" dirty="0"/>
              <a:t>Yeast </a:t>
            </a:r>
            <a:r>
              <a:rPr lang="de-DE" sz="3200" b="1" dirty="0" err="1"/>
              <a:t>example</a:t>
            </a:r>
            <a:r>
              <a:rPr lang="de-DE" sz="3200" b="1" dirty="0"/>
              <a:t> </a:t>
            </a:r>
            <a:r>
              <a:rPr lang="de-DE" sz="3200" b="1" dirty="0" err="1"/>
              <a:t>task</a:t>
            </a:r>
            <a:r>
              <a:rPr lang="de-DE" sz="3200" b="1" dirty="0"/>
              <a:t> (</a:t>
            </a:r>
            <a:r>
              <a:rPr lang="de-DE" sz="3200" b="1" dirty="0" err="1"/>
              <a:t>Kohorst</a:t>
            </a:r>
            <a:r>
              <a:rPr lang="de-DE" sz="3200" b="1" dirty="0"/>
              <a:t> &amp; </a:t>
            </a:r>
            <a:r>
              <a:rPr lang="de-DE" sz="3200" b="1" dirty="0" err="1"/>
              <a:t>Portscheller</a:t>
            </a:r>
            <a:r>
              <a:rPr lang="de-DE" sz="3200" b="1" dirty="0"/>
              <a:t> 1999)</a:t>
            </a:r>
            <a:endParaRPr lang="de-DE" sz="3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F06506-B1F9-8CD0-A3D3-8DEEAE0B7CE7}"/>
              </a:ext>
            </a:extLst>
          </p:cNvPr>
          <p:cNvSpPr txBox="1">
            <a:spLocks/>
          </p:cNvSpPr>
          <p:nvPr/>
        </p:nvSpPr>
        <p:spPr>
          <a:xfrm>
            <a:off x="6258000" y="1439904"/>
            <a:ext cx="5350933" cy="36210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err="1"/>
              <a:t>Meaningful</a:t>
            </a:r>
            <a:r>
              <a:rPr lang="de-DE" sz="2000" dirty="0"/>
              <a:t> link </a:t>
            </a:r>
            <a:r>
              <a:rPr lang="de-DE" sz="2000" dirty="0" err="1"/>
              <a:t>between</a:t>
            </a:r>
            <a:endParaRPr lang="de-DE" sz="2000" dirty="0"/>
          </a:p>
          <a:p>
            <a:pPr lvl="1"/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Guiding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Idea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Functional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Relationship</a:t>
            </a:r>
            <a:endParaRPr lang="de-DE" sz="1800" dirty="0">
              <a:solidFill>
                <a:schemeClr val="bg1">
                  <a:lumMod val="10000"/>
                </a:schemeClr>
              </a:solidFill>
            </a:endParaRPr>
          </a:p>
          <a:p>
            <a:pPr lvl="1"/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Process-related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competence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mathematical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modelling</a:t>
            </a:r>
            <a:endParaRPr lang="de-DE" sz="18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de-DE" sz="2000" dirty="0"/>
              <a:t>Different </a:t>
            </a:r>
            <a:r>
              <a:rPr lang="de-DE" sz="2000" dirty="0" err="1"/>
              <a:t>models</a:t>
            </a:r>
            <a:r>
              <a:rPr lang="de-DE" sz="2000" dirty="0"/>
              <a:t> </a:t>
            </a:r>
            <a:r>
              <a:rPr lang="de-DE" sz="2000" dirty="0" err="1"/>
              <a:t>tested</a:t>
            </a:r>
            <a:r>
              <a:rPr lang="de-DE" sz="2000" dirty="0"/>
              <a:t>,</a:t>
            </a:r>
          </a:p>
          <a:p>
            <a:r>
              <a:rPr lang="de-DE" sz="2000" dirty="0"/>
              <a:t>New </a:t>
            </a:r>
            <a:r>
              <a:rPr lang="de-DE" sz="2000" dirty="0" err="1"/>
              <a:t>mathematical</a:t>
            </a:r>
            <a:r>
              <a:rPr lang="de-DE" sz="2000" dirty="0"/>
              <a:t> </a:t>
            </a:r>
            <a:r>
              <a:rPr lang="de-DE" sz="2000" dirty="0" err="1"/>
              <a:t>knowledge</a:t>
            </a:r>
            <a:r>
              <a:rPr lang="de-DE" sz="2000" dirty="0"/>
              <a:t> </a:t>
            </a:r>
            <a:r>
              <a:rPr lang="de-DE" sz="2000" dirty="0" err="1"/>
              <a:t>about</a:t>
            </a:r>
            <a:r>
              <a:rPr lang="de-DE" sz="2000" dirty="0"/>
              <a:t> a </a:t>
            </a:r>
            <a:r>
              <a:rPr lang="de-DE" sz="2000" dirty="0" err="1"/>
              <a:t>functional</a:t>
            </a:r>
            <a:r>
              <a:rPr lang="de-DE" sz="2000" dirty="0"/>
              <a:t> </a:t>
            </a:r>
            <a:r>
              <a:rPr lang="de-DE" sz="2000" dirty="0" err="1"/>
              <a:t>class</a:t>
            </a:r>
            <a:r>
              <a:rPr lang="de-DE" sz="2000" dirty="0"/>
              <a:t> </a:t>
            </a:r>
            <a:r>
              <a:rPr lang="de-DE" sz="2000" dirty="0" err="1"/>
              <a:t>that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significant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reality</a:t>
            </a:r>
            <a:r>
              <a:rPr lang="de-DE" sz="2000" dirty="0"/>
              <a:t> but </a:t>
            </a:r>
            <a:r>
              <a:rPr lang="de-DE" sz="2000" dirty="0" err="1"/>
              <a:t>often</a:t>
            </a:r>
            <a:r>
              <a:rPr lang="de-DE" sz="2000" dirty="0"/>
              <a:t> </a:t>
            </a:r>
            <a:r>
              <a:rPr lang="de-DE" sz="2000" dirty="0" err="1"/>
              <a:t>neglected</a:t>
            </a:r>
            <a:r>
              <a:rPr lang="de-DE" sz="2000" dirty="0"/>
              <a:t> in </a:t>
            </a:r>
            <a:r>
              <a:rPr lang="de-DE" sz="2000" dirty="0" err="1"/>
              <a:t>school</a:t>
            </a:r>
            <a:r>
              <a:rPr lang="de-DE" sz="2000" dirty="0"/>
              <a:t>.</a:t>
            </a:r>
          </a:p>
        </p:txBody>
      </p:sp>
      <p:sp>
        <p:nvSpPr>
          <p:cNvPr id="4" name="Inhaltsplatzhalter 9">
            <a:extLst>
              <a:ext uri="{FF2B5EF4-FFF2-40B4-BE49-F238E27FC236}">
                <a16:creationId xmlns:a16="http://schemas.microsoft.com/office/drawing/2014/main" id="{22DC1968-329F-8E0C-DFBA-D4F4DF1E8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066" y="1439905"/>
            <a:ext cx="5512933" cy="3621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What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did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we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do:</a:t>
            </a:r>
          </a:p>
          <a:p>
            <a:r>
              <a:rPr lang="de-DE" sz="2000" dirty="0" err="1"/>
              <a:t>Based</a:t>
            </a:r>
            <a:r>
              <a:rPr lang="de-DE" sz="2000" dirty="0"/>
              <a:t> on real </a:t>
            </a:r>
            <a:r>
              <a:rPr lang="de-DE" sz="2000" dirty="0" err="1"/>
              <a:t>yeast</a:t>
            </a:r>
            <a:r>
              <a:rPr lang="de-DE" sz="2000" dirty="0"/>
              <a:t> </a:t>
            </a:r>
            <a:r>
              <a:rPr lang="de-DE" sz="2000" dirty="0" err="1"/>
              <a:t>growth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r>
              <a:rPr lang="de-DE" sz="2000" dirty="0"/>
              <a:t>.</a:t>
            </a:r>
          </a:p>
          <a:p>
            <a:r>
              <a:rPr lang="de-DE" sz="2000" dirty="0" err="1"/>
              <a:t>Considering</a:t>
            </a:r>
            <a:r>
              <a:rPr lang="de-DE" sz="2000" dirty="0"/>
              <a:t> </a:t>
            </a:r>
            <a:r>
              <a:rPr lang="de-DE" sz="2000" dirty="0" err="1"/>
              <a:t>how</a:t>
            </a:r>
            <a:r>
              <a:rPr lang="de-DE" sz="2000" dirty="0"/>
              <a:t> </a:t>
            </a:r>
            <a:r>
              <a:rPr lang="de-DE" sz="2000" dirty="0" err="1"/>
              <a:t>this</a:t>
            </a:r>
            <a:r>
              <a:rPr lang="de-DE" sz="2000" dirty="0"/>
              <a:t> </a:t>
            </a:r>
            <a:r>
              <a:rPr lang="de-DE" sz="2000" dirty="0" err="1"/>
              <a:t>growth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modelled</a:t>
            </a:r>
            <a:endParaRPr lang="de-DE" sz="2000" dirty="0"/>
          </a:p>
          <a:p>
            <a:pPr lvl="1"/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Data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presented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graphically</a:t>
            </a:r>
            <a:endParaRPr lang="de-DE" sz="1800" dirty="0">
              <a:solidFill>
                <a:schemeClr val="bg1">
                  <a:lumMod val="10000"/>
                </a:schemeClr>
              </a:solidFill>
            </a:endParaRPr>
          </a:p>
          <a:p>
            <a:pPr lvl="1"/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Hypotheses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established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  <a:p>
            <a:pPr lvl="1"/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Characteristic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values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determined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( </a:t>
            </a:r>
            <a:r>
              <a:rPr lang="el-GR" sz="1800" dirty="0">
                <a:solidFill>
                  <a:schemeClr val="bg1">
                    <a:lumMod val="10000"/>
                  </a:schemeClr>
                </a:solidFill>
              </a:rPr>
              <a:t>Δ𝑁)</a:t>
            </a:r>
          </a:p>
          <a:p>
            <a:pPr lvl="1"/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Data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presented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other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ways</a:t>
            </a:r>
            <a:endParaRPr lang="de-DE" sz="2000" b="1" dirty="0">
              <a:solidFill>
                <a:schemeClr val="bg1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Continuation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: Test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hypotheses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, e.g.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through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further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collection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or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simulations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9407D8-AA45-8DB8-8A22-29F22320C420}"/>
              </a:ext>
            </a:extLst>
          </p:cNvPr>
          <p:cNvSpPr txBox="1"/>
          <p:nvPr/>
        </p:nvSpPr>
        <p:spPr>
          <a:xfrm>
            <a:off x="5863111" y="6424569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46894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686CE5B3-7604-4067-EB65-0ABD673BA7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CiviMatics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2023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2A25F30-4A5F-84E6-EE42-B0E1A3F986C7}"/>
              </a:ext>
            </a:extLst>
          </p:cNvPr>
          <p:cNvSpPr txBox="1">
            <a:spLocks/>
          </p:cNvSpPr>
          <p:nvPr/>
        </p:nvSpPr>
        <p:spPr>
          <a:xfrm>
            <a:off x="0" y="2881544"/>
            <a:ext cx="12192000" cy="6480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sz="3000" b="1" dirty="0"/>
              <a:t>				</a:t>
            </a:r>
            <a:r>
              <a:rPr lang="de-DE" sz="3000" b="1" dirty="0" err="1"/>
              <a:t>Didactical</a:t>
            </a:r>
            <a:r>
              <a:rPr lang="de-DE" sz="3000" b="1" dirty="0"/>
              <a:t> </a:t>
            </a:r>
            <a:r>
              <a:rPr lang="de-DE" sz="3000" b="1" dirty="0" err="1"/>
              <a:t>considerations</a:t>
            </a:r>
            <a:endParaRPr kumimoji="0" lang="de-DE" sz="3000" b="1" i="0" u="none" strike="noStrike" kern="1200" cap="none" spc="0" normalizeH="0" baseline="0" noProof="0" dirty="0">
              <a:ln>
                <a:noFill/>
              </a:ln>
              <a:solidFill>
                <a:srgbClr val="234BA5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16902BC-384F-47A5-76D3-6EF2CB834B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37A2B22-7FCF-455E-9E00-3B2E125507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1E1DB58-9C59-4D91-4F38-A90BD444B9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14" name="Flussdiagramm: Verbinder 13">
            <a:extLst>
              <a:ext uri="{FF2B5EF4-FFF2-40B4-BE49-F238E27FC236}">
                <a16:creationId xmlns:a16="http://schemas.microsoft.com/office/drawing/2014/main" id="{DE2FE060-B1A2-DC1B-68B3-9A056D9BF68C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C5D3F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02B0345-0375-D796-9807-70B38B0A1737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594747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600" b="1" dirty="0"/>
              <a:t>	</a:t>
            </a:r>
            <a:r>
              <a:rPr lang="de-DE" sz="3200" b="1" dirty="0"/>
              <a:t>Modelling </a:t>
            </a:r>
            <a:r>
              <a:rPr lang="de-DE" sz="3200" b="1" dirty="0" err="1"/>
              <a:t>with</a:t>
            </a:r>
            <a:r>
              <a:rPr lang="de-DE" sz="3200" b="1" dirty="0"/>
              <a:t> </a:t>
            </a:r>
            <a:r>
              <a:rPr lang="de-DE" sz="3200" b="1" dirty="0" err="1"/>
              <a:t>data</a:t>
            </a:r>
            <a:endParaRPr lang="de-DE" sz="3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851AEFD-047D-639E-D356-1ACBB407BE00}"/>
              </a:ext>
            </a:extLst>
          </p:cNvPr>
          <p:cNvSpPr txBox="1"/>
          <p:nvPr/>
        </p:nvSpPr>
        <p:spPr>
          <a:xfrm>
            <a:off x="531690" y="1284566"/>
            <a:ext cx="5208916" cy="3268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Real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show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variability</a:t>
            </a:r>
            <a:endParaRPr lang="de-DE" sz="2000" b="1" dirty="0">
              <a:solidFill>
                <a:schemeClr val="bg1">
                  <a:lumMod val="1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/>
              <a:t>good</a:t>
            </a:r>
            <a:r>
              <a:rPr lang="de-DE" sz="2000" dirty="0"/>
              <a:t>, but not </a:t>
            </a:r>
            <a:r>
              <a:rPr lang="de-DE" sz="2000" dirty="0" err="1"/>
              <a:t>exactly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right</a:t>
            </a:r>
            <a:r>
              <a:rPr lang="de-DE" sz="2000" dirty="0"/>
              <a:t> </a:t>
            </a:r>
            <a:r>
              <a:rPr lang="de-DE" sz="2000" dirty="0" err="1"/>
              <a:t>model</a:t>
            </a:r>
            <a:r>
              <a:rPr lang="de-DE" sz="2000" dirty="0"/>
              <a:t>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err="1"/>
              <a:t>should</a:t>
            </a:r>
            <a:r>
              <a:rPr lang="de-DE" sz="2000" dirty="0"/>
              <a:t> also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simple </a:t>
            </a:r>
            <a:r>
              <a:rPr lang="de-DE" sz="2000" dirty="0" err="1"/>
              <a:t>as</a:t>
            </a:r>
            <a:r>
              <a:rPr lang="de-DE" sz="2000" dirty="0"/>
              <a:t> possible so </a:t>
            </a:r>
            <a:r>
              <a:rPr lang="de-DE" sz="2000" dirty="0" err="1"/>
              <a:t>that</a:t>
            </a:r>
            <a:r>
              <a:rPr lang="de-DE" sz="2000" dirty="0"/>
              <a:t> </a:t>
            </a:r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work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it</a:t>
            </a:r>
            <a:r>
              <a:rPr lang="de-DE" sz="2000" dirty="0"/>
              <a:t> and also </a:t>
            </a:r>
            <a:r>
              <a:rPr lang="de-DE" sz="2000" dirty="0" err="1"/>
              <a:t>interpret</a:t>
            </a:r>
            <a:r>
              <a:rPr lang="de-DE" sz="2000" dirty="0"/>
              <a:t> </a:t>
            </a:r>
            <a:r>
              <a:rPr lang="de-DE" sz="2000" dirty="0" err="1"/>
              <a:t>it</a:t>
            </a:r>
            <a:endParaRPr lang="de-DE" sz="2000" dirty="0"/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>
                    <a:lumMod val="75000"/>
                  </a:schemeClr>
                </a:solidFill>
              </a:rPr>
              <a:t>Caution</a:t>
            </a:r>
            <a:r>
              <a:rPr lang="de-DE" sz="2000" b="1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In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textbooks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often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points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function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, real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situations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only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simulated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46F84A7-C793-E10B-830C-26E882F9DA87}"/>
              </a:ext>
            </a:extLst>
          </p:cNvPr>
          <p:cNvSpPr txBox="1"/>
          <p:nvPr/>
        </p:nvSpPr>
        <p:spPr>
          <a:xfrm>
            <a:off x="6497019" y="1344100"/>
            <a:ext cx="520891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Interpretation and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validation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a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preliminary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model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lead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changes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mathematical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model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, but also in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real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model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:</a:t>
            </a:r>
          </a:p>
          <a:p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Model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does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not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correspond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everyday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experience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or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results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other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experiments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  <a:p>
            <a:endParaRPr lang="de-DE" sz="2000" b="0" dirty="0"/>
          </a:p>
          <a:p>
            <a:pPr marL="342900" indent="-342900">
              <a:buFont typeface="+mj-lt"/>
              <a:buAutoNum type="arabicPeriod"/>
            </a:pP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Doubt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about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model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adaptation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other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models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Doubt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about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measurement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process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real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model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created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it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DE2604A-BC7F-7F36-72CF-30C0730D32DF}"/>
              </a:ext>
            </a:extLst>
          </p:cNvPr>
          <p:cNvSpPr txBox="1"/>
          <p:nvPr/>
        </p:nvSpPr>
        <p:spPr>
          <a:xfrm>
            <a:off x="1137804" y="5407417"/>
            <a:ext cx="102403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If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these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steps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are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not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taken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into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account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in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modelling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process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by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brutely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applying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previously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established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model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data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and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if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possibly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unpleasantly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deviating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data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are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labelled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as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erroneous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then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data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its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analysis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are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not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taken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seriously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could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also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be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dispensed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with</a:t>
            </a:r>
            <a:r>
              <a:rPr lang="de-DE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0C2A0B7-E092-A63D-BC7C-38DFE49EE65C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0716590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1011062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de-DE" sz="3600" b="1" dirty="0"/>
              <a:t>	</a:t>
            </a:r>
            <a:r>
              <a:rPr lang="de-DE" sz="3100" b="1" dirty="0" err="1"/>
              <a:t>Stochastic</a:t>
            </a:r>
            <a:r>
              <a:rPr lang="de-DE" sz="3100" b="1" dirty="0"/>
              <a:t> </a:t>
            </a:r>
            <a:r>
              <a:rPr lang="de-DE" sz="3100" b="1" dirty="0" err="1"/>
              <a:t>modelling</a:t>
            </a:r>
            <a:r>
              <a:rPr lang="de-DE" sz="3100" b="1" dirty="0"/>
              <a:t> </a:t>
            </a:r>
            <a:r>
              <a:rPr lang="de-DE" sz="3100" b="1" dirty="0" err="1"/>
              <a:t>cycle</a:t>
            </a:r>
            <a:r>
              <a:rPr lang="de-DE" sz="3100" b="1" dirty="0"/>
              <a:t> </a:t>
            </a:r>
            <a:r>
              <a:rPr lang="de-DE" sz="3100" dirty="0"/>
              <a:t>(Eichler &amp; Vogel 2013, p. 132-133</a:t>
            </a:r>
            <a:r>
              <a:rPr lang="de-DE" sz="3600" dirty="0"/>
              <a:t>)</a:t>
            </a:r>
            <a:br>
              <a:rPr lang="de-DE" sz="3600" dirty="0"/>
            </a:br>
            <a:r>
              <a:rPr lang="de-DE" sz="3200" b="1" dirty="0"/>
              <a:t>	</a:t>
            </a:r>
            <a:r>
              <a:rPr lang="de-DE" sz="1800" b="1" dirty="0" err="1"/>
              <a:t>translated</a:t>
            </a:r>
            <a:r>
              <a:rPr lang="de-DE" sz="1800" b="1" dirty="0"/>
              <a:t> </a:t>
            </a:r>
            <a:r>
              <a:rPr lang="de-DE" sz="1800" b="1" dirty="0" err="1"/>
              <a:t>by</a:t>
            </a:r>
            <a:r>
              <a:rPr lang="de-DE" sz="1800" b="1" dirty="0"/>
              <a:t> Project Partner 2, University </a:t>
            </a:r>
            <a:r>
              <a:rPr lang="de-DE" sz="1800" b="1" dirty="0" err="1"/>
              <a:t>of</a:t>
            </a:r>
            <a:r>
              <a:rPr lang="de-DE" sz="1800" b="1" dirty="0"/>
              <a:t> Paderborn</a:t>
            </a:r>
            <a:endParaRPr lang="de-DE" sz="30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574025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Inhaltsplatzhalter 9">
            <a:extLst>
              <a:ext uri="{FF2B5EF4-FFF2-40B4-BE49-F238E27FC236}">
                <a16:creationId xmlns:a16="http://schemas.microsoft.com/office/drawing/2014/main" id="{22DC1968-329F-8E0C-DFBA-D4F4DF1E8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434" y="1618456"/>
            <a:ext cx="11209131" cy="3621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Advantages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embedding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analysis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modelling</a:t>
            </a:r>
            <a:endParaRPr lang="de-DE" sz="2000" b="1" dirty="0">
              <a:solidFill>
                <a:schemeClr val="bg1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Shows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that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mathematics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done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in different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ways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lead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different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models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If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all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models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lead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same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result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simplest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one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is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sufficient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. This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is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otherwise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often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not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case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modelling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endParaRPr lang="de-DE" sz="2000" b="1" dirty="0">
              <a:solidFill>
                <a:schemeClr val="bg1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Clear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separation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reality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model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(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pupils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often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confuse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two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)</a:t>
            </a:r>
          </a:p>
          <a:p>
            <a:endParaRPr lang="de-DE" sz="2000" b="1" dirty="0">
              <a:solidFill>
                <a:schemeClr val="bg1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The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cycle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(and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often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should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)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repeated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several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bg1">
                    <a:lumMod val="10000"/>
                  </a:schemeClr>
                </a:solidFill>
              </a:rPr>
              <a:t>times</a:t>
            </a:r>
            <a:r>
              <a:rPr lang="de-DE" sz="2000" b="1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B921601-4AE9-132B-1FBB-E08A74E24F50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97963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7"/>
            <a:ext cx="12192000" cy="1066151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de-DE" sz="3600" b="1" dirty="0"/>
              <a:t>	</a:t>
            </a:r>
            <a:r>
              <a:rPr lang="de-DE" sz="3600" b="1" dirty="0" err="1"/>
              <a:t>Stochastic</a:t>
            </a:r>
            <a:r>
              <a:rPr lang="de-DE" sz="3600" b="1" dirty="0"/>
              <a:t> </a:t>
            </a:r>
            <a:r>
              <a:rPr lang="de-DE" sz="3600" b="1" dirty="0" err="1"/>
              <a:t>modelling</a:t>
            </a:r>
            <a:r>
              <a:rPr lang="de-DE" sz="3600" b="1" dirty="0"/>
              <a:t> </a:t>
            </a:r>
            <a:r>
              <a:rPr lang="de-DE" sz="3600" b="1" dirty="0" err="1"/>
              <a:t>cycle</a:t>
            </a:r>
            <a:r>
              <a:rPr lang="de-DE" sz="3600" b="1" dirty="0"/>
              <a:t> </a:t>
            </a:r>
            <a:r>
              <a:rPr lang="de-DE" sz="3600" dirty="0"/>
              <a:t>(Eichler &amp; Vogel 2013, p. 137)</a:t>
            </a:r>
            <a:br>
              <a:rPr lang="de-DE" sz="3600" b="1" dirty="0"/>
            </a:br>
            <a:r>
              <a:rPr lang="de-DE" sz="3600" b="1" dirty="0"/>
              <a:t>	</a:t>
            </a:r>
            <a:r>
              <a:rPr lang="de-DE" sz="2000" b="1" dirty="0" err="1"/>
              <a:t>translated</a:t>
            </a:r>
            <a:r>
              <a:rPr lang="de-DE" sz="2000" b="1" dirty="0"/>
              <a:t> </a:t>
            </a:r>
            <a:r>
              <a:rPr lang="de-DE" sz="2000" b="1" dirty="0" err="1"/>
              <a:t>by</a:t>
            </a:r>
            <a:r>
              <a:rPr lang="de-DE" sz="2000" b="1" dirty="0"/>
              <a:t> Project Partner 2, University </a:t>
            </a:r>
            <a:r>
              <a:rPr lang="de-DE" sz="2000" b="1" dirty="0" err="1"/>
              <a:t>of</a:t>
            </a:r>
            <a:r>
              <a:rPr lang="de-DE" sz="2000" b="1" dirty="0"/>
              <a:t> Paderborn</a:t>
            </a:r>
            <a:endParaRPr lang="de-DE" sz="30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03662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851AEFD-047D-639E-D356-1ACBB407BE00}"/>
              </a:ext>
            </a:extLst>
          </p:cNvPr>
          <p:cNvSpPr txBox="1"/>
          <p:nvPr/>
        </p:nvSpPr>
        <p:spPr>
          <a:xfrm>
            <a:off x="-262841" y="1520584"/>
            <a:ext cx="5844491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Data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structures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should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mentally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divided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into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an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explained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part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and an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unexplained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part</a:t>
            </a:r>
            <a:endParaRPr lang="de-DE" b="0" dirty="0">
              <a:solidFill>
                <a:schemeClr val="bg1">
                  <a:lumMod val="10000"/>
                </a:schemeClr>
              </a:solidFill>
            </a:endParaRPr>
          </a:p>
          <a:p>
            <a:pPr marL="12001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The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difference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between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pattern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described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help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construct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chance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. A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stochastic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component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is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thus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added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deterministic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component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pattern</a:t>
            </a:r>
            <a:endParaRPr lang="de-DE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46F84A7-C793-E10B-830C-26E882F9DA87}"/>
              </a:ext>
            </a:extLst>
          </p:cNvPr>
          <p:cNvSpPr txBox="1"/>
          <p:nvPr/>
        </p:nvSpPr>
        <p:spPr>
          <a:xfrm>
            <a:off x="5141812" y="1462404"/>
            <a:ext cx="67453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This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is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borne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out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an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effort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analysis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explained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part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large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possible and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thus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unexplained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part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small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possible.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Important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: not at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price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apparent and suggestive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explanations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!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For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this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both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parts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explained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variability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(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modelled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trend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) and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unexplained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variability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(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modelled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chance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),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must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quantified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stated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They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mutually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dependent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799F128-D0AB-E656-6EFB-51D8A908DA87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24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CD0A32B-72C6-2B07-723F-BBB3245A00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697" y="3805246"/>
            <a:ext cx="4981414" cy="142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137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600" b="1" dirty="0"/>
              <a:t>	</a:t>
            </a:r>
            <a:endParaRPr lang="de-DE" sz="30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AEE6ED8-43CB-C17D-1BC5-D7A98E2BF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74" y="5321437"/>
            <a:ext cx="10991851" cy="709617"/>
          </a:xfrm>
        </p:spPr>
        <p:txBody>
          <a:bodyPr>
            <a:noAutofit/>
          </a:bodyPr>
          <a:lstStyle/>
          <a:p>
            <a:pPr lvl="2" algn="ctr">
              <a:lnSpc>
                <a:spcPct val="100000"/>
              </a:lnSpc>
            </a:pPr>
            <a:endParaRPr lang="de-DE" sz="1100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de-DE" sz="1800" b="1" dirty="0"/>
              <a:t>The </a:t>
            </a:r>
            <a:r>
              <a:rPr lang="de-DE" sz="1800" b="1" dirty="0" err="1"/>
              <a:t>more</a:t>
            </a:r>
            <a:r>
              <a:rPr lang="de-DE" sz="1800" b="1" dirty="0"/>
              <a:t> real </a:t>
            </a:r>
            <a:r>
              <a:rPr lang="de-DE" sz="1800" b="1" dirty="0" err="1"/>
              <a:t>data</a:t>
            </a:r>
            <a:r>
              <a:rPr lang="de-DE" sz="1800" b="1" dirty="0"/>
              <a:t> </a:t>
            </a:r>
            <a:r>
              <a:rPr lang="de-DE" sz="1800" b="1" dirty="0" err="1"/>
              <a:t>is</a:t>
            </a:r>
            <a:r>
              <a:rPr lang="de-DE" sz="1800" b="1" dirty="0"/>
              <a:t>, </a:t>
            </a:r>
            <a:r>
              <a:rPr lang="de-DE" sz="1800" b="1" dirty="0" err="1"/>
              <a:t>the</a:t>
            </a:r>
            <a:r>
              <a:rPr lang="de-DE" sz="1800" b="1" dirty="0"/>
              <a:t> </a:t>
            </a:r>
            <a:r>
              <a:rPr lang="de-DE" sz="1800" b="1" dirty="0" err="1"/>
              <a:t>more</a:t>
            </a:r>
            <a:r>
              <a:rPr lang="de-DE" sz="1800" b="1" dirty="0"/>
              <a:t> </a:t>
            </a:r>
            <a:r>
              <a:rPr lang="de-DE" sz="1800" b="1" dirty="0" err="1"/>
              <a:t>complex</a:t>
            </a:r>
            <a:r>
              <a:rPr lang="de-DE" sz="1800" b="1" dirty="0"/>
              <a:t> </a:t>
            </a:r>
            <a:r>
              <a:rPr lang="de-DE" sz="1800" b="1" dirty="0" err="1"/>
              <a:t>it</a:t>
            </a:r>
            <a:r>
              <a:rPr lang="de-DE" sz="1800" b="1" dirty="0"/>
              <a:t> </a:t>
            </a:r>
            <a:r>
              <a:rPr lang="de-DE" sz="1800" b="1" dirty="0" err="1"/>
              <a:t>becomes</a:t>
            </a:r>
            <a:endParaRPr lang="de-DE" sz="1800" b="1" dirty="0"/>
          </a:p>
          <a:p>
            <a:pPr marL="0" indent="0" algn="ctr">
              <a:buNone/>
            </a:pPr>
            <a:r>
              <a:rPr lang="de-DE" sz="1800" b="1" dirty="0"/>
              <a:t>The </a:t>
            </a:r>
            <a:r>
              <a:rPr lang="de-DE" sz="1800" b="1" dirty="0" err="1"/>
              <a:t>more</a:t>
            </a:r>
            <a:r>
              <a:rPr lang="de-DE" sz="1800" b="1" dirty="0"/>
              <a:t> </a:t>
            </a:r>
            <a:r>
              <a:rPr lang="de-DE" sz="1800" b="1" dirty="0" err="1"/>
              <a:t>artificial</a:t>
            </a:r>
            <a:r>
              <a:rPr lang="de-DE" sz="1800" b="1" dirty="0"/>
              <a:t> </a:t>
            </a:r>
            <a:r>
              <a:rPr lang="de-DE" sz="1800" b="1" dirty="0" err="1"/>
              <a:t>the</a:t>
            </a:r>
            <a:r>
              <a:rPr lang="de-DE" sz="1800" b="1" dirty="0"/>
              <a:t> </a:t>
            </a:r>
            <a:r>
              <a:rPr lang="de-DE" sz="1800" b="1" dirty="0" err="1"/>
              <a:t>data</a:t>
            </a:r>
            <a:r>
              <a:rPr lang="de-DE" sz="1800" b="1" dirty="0"/>
              <a:t>, </a:t>
            </a:r>
            <a:r>
              <a:rPr lang="de-DE" sz="1800" b="1" dirty="0" err="1"/>
              <a:t>the</a:t>
            </a:r>
            <a:r>
              <a:rPr lang="de-DE" sz="1800" b="1" dirty="0"/>
              <a:t> </a:t>
            </a:r>
            <a:r>
              <a:rPr lang="de-DE" sz="1800" b="1" dirty="0" err="1"/>
              <a:t>less</a:t>
            </a:r>
            <a:r>
              <a:rPr lang="de-DE" sz="1800" b="1" dirty="0"/>
              <a:t> </a:t>
            </a:r>
            <a:r>
              <a:rPr lang="de-DE" sz="1800" b="1" dirty="0" err="1"/>
              <a:t>one</a:t>
            </a:r>
            <a:r>
              <a:rPr lang="de-DE" sz="1800" b="1" dirty="0"/>
              <a:t> </a:t>
            </a:r>
            <a:r>
              <a:rPr lang="de-DE" sz="1800" b="1" dirty="0" err="1"/>
              <a:t>believes</a:t>
            </a:r>
            <a:r>
              <a:rPr lang="de-DE" sz="1800" b="1" dirty="0"/>
              <a:t> in </a:t>
            </a:r>
            <a:r>
              <a:rPr lang="de-DE" sz="1800" b="1" dirty="0" err="1"/>
              <a:t>the</a:t>
            </a:r>
            <a:r>
              <a:rPr lang="de-DE" sz="1800" b="1" dirty="0"/>
              <a:t> </a:t>
            </a:r>
            <a:r>
              <a:rPr lang="de-DE" sz="1800" b="1" dirty="0" err="1"/>
              <a:t>importance</a:t>
            </a:r>
            <a:r>
              <a:rPr lang="de-DE" sz="1800" b="1" dirty="0"/>
              <a:t> </a:t>
            </a:r>
            <a:r>
              <a:rPr lang="de-DE" sz="1800" b="1" dirty="0" err="1"/>
              <a:t>of</a:t>
            </a:r>
            <a:r>
              <a:rPr lang="de-DE" sz="1800" b="1" dirty="0"/>
              <a:t> </a:t>
            </a:r>
            <a:r>
              <a:rPr lang="de-DE" sz="1800" b="1" dirty="0" err="1"/>
              <a:t>stochastics</a:t>
            </a:r>
            <a:endParaRPr lang="de-DE" sz="1100" b="1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4AE8BE14-5875-467C-84C8-D982B8F29972}"/>
              </a:ext>
            </a:extLst>
          </p:cNvPr>
          <p:cNvSpPr txBox="1">
            <a:spLocks/>
          </p:cNvSpPr>
          <p:nvPr/>
        </p:nvSpPr>
        <p:spPr>
          <a:xfrm>
            <a:off x="839977" y="156803"/>
            <a:ext cx="11398104" cy="104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 dirty="0"/>
              <a:t>Data </a:t>
            </a:r>
            <a:r>
              <a:rPr lang="de-DE" sz="2800" b="1" dirty="0" err="1"/>
              <a:t>analysis</a:t>
            </a:r>
            <a:r>
              <a:rPr lang="de-DE" sz="2800" b="1" dirty="0"/>
              <a:t> and </a:t>
            </a:r>
            <a:r>
              <a:rPr lang="de-DE" sz="2800" b="1" dirty="0" err="1"/>
              <a:t>reality</a:t>
            </a:r>
            <a:r>
              <a:rPr lang="de-DE" sz="2800" b="1" dirty="0"/>
              <a:t> </a:t>
            </a:r>
            <a:r>
              <a:rPr lang="de-DE" sz="2800" b="1" dirty="0" err="1"/>
              <a:t>reference</a:t>
            </a:r>
            <a:r>
              <a:rPr lang="de-DE" sz="2800" b="1" dirty="0"/>
              <a:t>: </a:t>
            </a:r>
            <a:r>
              <a:rPr lang="de-DE" sz="2800" b="1" dirty="0" err="1"/>
              <a:t>Three</a:t>
            </a:r>
            <a:r>
              <a:rPr lang="de-DE" sz="2800" b="1" dirty="0"/>
              <a:t> </a:t>
            </a:r>
            <a:r>
              <a:rPr lang="de-DE" sz="2800" b="1" dirty="0" err="1"/>
              <a:t>levels</a:t>
            </a:r>
            <a:r>
              <a:rPr lang="de-DE" sz="2800" b="1" dirty="0"/>
              <a:t> </a:t>
            </a:r>
            <a:r>
              <a:rPr lang="de-DE" sz="2800" b="1" dirty="0" err="1"/>
              <a:t>of</a:t>
            </a:r>
            <a:r>
              <a:rPr lang="de-DE" sz="2800" b="1" dirty="0"/>
              <a:t> </a:t>
            </a:r>
            <a:r>
              <a:rPr lang="de-DE" sz="2800" b="1" dirty="0" err="1"/>
              <a:t>data</a:t>
            </a:r>
            <a:r>
              <a:rPr lang="de-DE" sz="2800" b="1" dirty="0"/>
              <a:t> </a:t>
            </a:r>
            <a:r>
              <a:rPr lang="de-DE" sz="2800" b="1" dirty="0" err="1"/>
              <a:t>analysis</a:t>
            </a:r>
            <a:endParaRPr lang="de-DE" sz="2800" b="1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53F2EBB-2AB9-61FA-A2B5-0FB9FB517527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25</a:t>
            </a:r>
          </a:p>
        </p:txBody>
      </p: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852AA41F-9512-B3F7-96AE-F55569EEA3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314171"/>
              </p:ext>
            </p:extLst>
          </p:nvPr>
        </p:nvGraphicFramePr>
        <p:xfrm>
          <a:off x="600074" y="1481323"/>
          <a:ext cx="10991849" cy="40743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D8786ADB-27E7-8C94-0834-61AA72335B46}"/>
              </a:ext>
            </a:extLst>
          </p:cNvPr>
          <p:cNvSpPr txBox="1"/>
          <p:nvPr/>
        </p:nvSpPr>
        <p:spPr>
          <a:xfrm>
            <a:off x="120746" y="1028721"/>
            <a:ext cx="5642549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chemeClr val="bg1">
                    <a:lumMod val="10000"/>
                  </a:schemeClr>
                </a:solidFill>
              </a:rPr>
              <a:t>Eichler &amp; Vogel 2013, pp. 140-146,  </a:t>
            </a:r>
            <a:r>
              <a:rPr lang="en-US" sz="1100" kern="100" dirty="0">
                <a:solidFill>
                  <a:schemeClr val="bg1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translated by </a:t>
            </a:r>
            <a:r>
              <a:rPr lang="en-US" sz="1100" kern="100" dirty="0" err="1">
                <a:solidFill>
                  <a:schemeClr val="bg1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projectpartner</a:t>
            </a:r>
            <a:r>
              <a:rPr lang="en-US" sz="1100" kern="100" dirty="0">
                <a:solidFill>
                  <a:schemeClr val="bg1">
                    <a:lumMod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2, Paderborn University: </a:t>
            </a:r>
            <a:endParaRPr lang="de-DE" sz="1100" kern="100" dirty="0">
              <a:solidFill>
                <a:schemeClr val="bg1">
                  <a:lumMod val="1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0208738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200" b="1" dirty="0"/>
              <a:t>	</a:t>
            </a:r>
            <a:r>
              <a:rPr lang="de-DE" sz="3200" b="1" dirty="0" err="1"/>
              <a:t>Sustainable</a:t>
            </a:r>
            <a:r>
              <a:rPr lang="de-DE" sz="3200" b="1" dirty="0"/>
              <a:t> Development Goals, SDG</a:t>
            </a:r>
            <a:endParaRPr lang="de-DE" sz="3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BE84C9F-57E9-05B4-7D36-B9A51D7F5413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26</a:t>
            </a:r>
          </a:p>
        </p:txBody>
      </p:sp>
      <p:pic>
        <p:nvPicPr>
          <p:cNvPr id="2" name="Picture 4" descr="Sustainable investing - Sustainable Development Goals">
            <a:extLst>
              <a:ext uri="{FF2B5EF4-FFF2-40B4-BE49-F238E27FC236}">
                <a16:creationId xmlns:a16="http://schemas.microsoft.com/office/drawing/2014/main" id="{EDC1FE6F-58AA-9124-A1E4-F0542044E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577" y="1751717"/>
            <a:ext cx="7870845" cy="393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2672A39-973A-AA2E-F35E-E193BE11EC9E}"/>
              </a:ext>
            </a:extLst>
          </p:cNvPr>
          <p:cNvSpPr txBox="1"/>
          <p:nvPr/>
        </p:nvSpPr>
        <p:spPr>
          <a:xfrm>
            <a:off x="8292521" y="5792035"/>
            <a:ext cx="7462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United Nations 2021</a:t>
            </a:r>
            <a:endParaRPr lang="de-DE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483370" y="6245074"/>
            <a:ext cx="3612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This </a:t>
            </a:r>
            <a:r>
              <a:rPr lang="de-DE" sz="1600" dirty="0" err="1"/>
              <a:t>slide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based</a:t>
            </a:r>
            <a:r>
              <a:rPr lang="de-DE" sz="1600" dirty="0"/>
              <a:t> on a </a:t>
            </a:r>
            <a:r>
              <a:rPr lang="de-DE" sz="1600" dirty="0" err="1"/>
              <a:t>talk</a:t>
            </a:r>
            <a:r>
              <a:rPr lang="de-DE" sz="1600" dirty="0"/>
              <a:t> </a:t>
            </a:r>
            <a:r>
              <a:rPr lang="de-DE" sz="1600" dirty="0" err="1"/>
              <a:t>given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Katrin </a:t>
            </a:r>
            <a:r>
              <a:rPr lang="de-DE" sz="1600" dirty="0" err="1"/>
              <a:t>Vorhölter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Stefan Siller</a:t>
            </a:r>
          </a:p>
        </p:txBody>
      </p:sp>
    </p:spTree>
    <p:extLst>
      <p:ext uri="{BB962C8B-B14F-4D97-AF65-F5344CB8AC3E}">
        <p14:creationId xmlns:p14="http://schemas.microsoft.com/office/powerpoint/2010/main" val="3980657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de-DE" sz="2200" b="1" dirty="0"/>
              <a:t>	</a:t>
            </a:r>
            <a:r>
              <a:rPr lang="de-DE" sz="3200" b="1" kern="1200" dirty="0">
                <a:latin typeface="+mj-lt"/>
                <a:ea typeface="+mj-ea"/>
                <a:cs typeface="+mj-cs"/>
              </a:rPr>
              <a:t>Orientation </a:t>
            </a:r>
            <a:r>
              <a:rPr lang="de-DE" sz="3200" b="1" kern="1200" dirty="0" err="1">
                <a:latin typeface="+mj-lt"/>
                <a:ea typeface="+mj-ea"/>
                <a:cs typeface="+mj-cs"/>
              </a:rPr>
              <a:t>framework</a:t>
            </a:r>
            <a:r>
              <a:rPr lang="de-DE" sz="3200" b="1" kern="1200" dirty="0">
                <a:latin typeface="+mj-lt"/>
                <a:ea typeface="+mj-ea"/>
                <a:cs typeface="+mj-cs"/>
              </a:rPr>
              <a:t> - </a:t>
            </a:r>
            <a:r>
              <a:rPr lang="de-DE" sz="3200" b="1" kern="1200" dirty="0" err="1">
                <a:latin typeface="+mj-lt"/>
                <a:ea typeface="+mj-ea"/>
                <a:cs typeface="+mj-cs"/>
              </a:rPr>
              <a:t>as</a:t>
            </a:r>
            <a:r>
              <a:rPr lang="de-DE" sz="3200" b="1" kern="1200" dirty="0">
                <a:latin typeface="+mj-lt"/>
                <a:ea typeface="+mj-ea"/>
                <a:cs typeface="+mj-cs"/>
              </a:rPr>
              <a:t> an </a:t>
            </a:r>
            <a:r>
              <a:rPr lang="de-DE" sz="3200" b="1" kern="1200" dirty="0" err="1">
                <a:latin typeface="+mj-lt"/>
                <a:ea typeface="+mj-ea"/>
                <a:cs typeface="+mj-cs"/>
              </a:rPr>
              <a:t>approach</a:t>
            </a:r>
            <a:r>
              <a:rPr lang="de-DE" sz="3200" b="1" kern="1200" dirty="0">
                <a:latin typeface="+mj-lt"/>
                <a:ea typeface="+mj-ea"/>
                <a:cs typeface="+mj-cs"/>
              </a:rPr>
              <a:t> </a:t>
            </a:r>
            <a:r>
              <a:rPr lang="de-DE" sz="3200" b="1" kern="1200" dirty="0" err="1">
                <a:latin typeface="+mj-lt"/>
                <a:ea typeface="+mj-ea"/>
                <a:cs typeface="+mj-cs"/>
              </a:rPr>
              <a:t>to</a:t>
            </a:r>
            <a:r>
              <a:rPr lang="de-DE" sz="3200" b="1" kern="1200" dirty="0">
                <a:latin typeface="+mj-lt"/>
                <a:ea typeface="+mj-ea"/>
                <a:cs typeface="+mj-cs"/>
              </a:rPr>
              <a:t> global </a:t>
            </a:r>
            <a:r>
              <a:rPr lang="de-DE" sz="3200" b="1" kern="1200" dirty="0" err="1">
                <a:latin typeface="+mj-lt"/>
                <a:ea typeface="+mj-ea"/>
                <a:cs typeface="+mj-cs"/>
              </a:rPr>
              <a:t>development</a:t>
            </a:r>
            <a:endParaRPr lang="de-DE" sz="3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0E9E5-98E6-A05D-2649-E2B177B53DF9}"/>
              </a:ext>
            </a:extLst>
          </p:cNvPr>
          <p:cNvSpPr txBox="1">
            <a:spLocks/>
          </p:cNvSpPr>
          <p:nvPr/>
        </p:nvSpPr>
        <p:spPr>
          <a:xfrm>
            <a:off x="5934000" y="1582897"/>
            <a:ext cx="5384800" cy="2794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err="1">
                <a:solidFill>
                  <a:srgbClr val="000000"/>
                </a:solidFill>
              </a:rPr>
              <a:t>It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is</a:t>
            </a:r>
            <a:r>
              <a:rPr lang="de-DE" sz="2000" dirty="0">
                <a:solidFill>
                  <a:srgbClr val="000000"/>
                </a:solidFill>
              </a:rPr>
              <a:t> not </a:t>
            </a:r>
            <a:r>
              <a:rPr lang="de-DE" sz="2000" dirty="0" err="1">
                <a:solidFill>
                  <a:srgbClr val="000000"/>
                </a:solidFill>
              </a:rPr>
              <a:t>only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about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subject-specific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learning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content</a:t>
            </a:r>
            <a:r>
              <a:rPr lang="de-DE" sz="2000" dirty="0">
                <a:solidFill>
                  <a:srgbClr val="000000"/>
                </a:solidFill>
              </a:rPr>
              <a:t>, but also </a:t>
            </a:r>
            <a:r>
              <a:rPr lang="de-DE" sz="2000" dirty="0" err="1">
                <a:solidFill>
                  <a:srgbClr val="000000"/>
                </a:solidFill>
              </a:rPr>
              <a:t>about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how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this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content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can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be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applied</a:t>
            </a:r>
            <a:r>
              <a:rPr lang="de-DE" sz="2000" dirty="0">
                <a:solidFill>
                  <a:srgbClr val="000000"/>
                </a:solidFill>
              </a:rPr>
              <a:t> in different </a:t>
            </a:r>
            <a:r>
              <a:rPr lang="de-DE" sz="2000" dirty="0" err="1">
                <a:solidFill>
                  <a:srgbClr val="000000"/>
                </a:solidFill>
              </a:rPr>
              <a:t>contexts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of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the</a:t>
            </a:r>
            <a:r>
              <a:rPr lang="de-DE" sz="2000" dirty="0">
                <a:solidFill>
                  <a:srgbClr val="000000"/>
                </a:solidFill>
              </a:rPr>
              <a:t> real </a:t>
            </a:r>
            <a:r>
              <a:rPr lang="de-DE" sz="2000" dirty="0" err="1">
                <a:solidFill>
                  <a:srgbClr val="000000"/>
                </a:solidFill>
              </a:rPr>
              <a:t>world</a:t>
            </a:r>
            <a:r>
              <a:rPr lang="de-DE" sz="2000" dirty="0">
                <a:solidFill>
                  <a:srgbClr val="000000"/>
                </a:solidFill>
              </a:rPr>
              <a:t>. </a:t>
            </a:r>
          </a:p>
          <a:p>
            <a:pPr marL="0" indent="0">
              <a:buNone/>
            </a:pPr>
            <a:r>
              <a:rPr lang="de-DE" sz="2000" dirty="0">
                <a:solidFill>
                  <a:srgbClr val="000000"/>
                </a:solidFill>
              </a:rPr>
              <a:t>The </a:t>
            </a:r>
            <a:r>
              <a:rPr lang="de-DE" sz="2000" i="1" dirty="0" err="1">
                <a:solidFill>
                  <a:srgbClr val="000000"/>
                </a:solidFill>
              </a:rPr>
              <a:t>learning</a:t>
            </a:r>
            <a:r>
              <a:rPr lang="de-DE" sz="2000" i="1" dirty="0">
                <a:solidFill>
                  <a:srgbClr val="000000"/>
                </a:solidFill>
              </a:rPr>
              <a:t> </a:t>
            </a:r>
            <a:r>
              <a:rPr lang="de-DE" sz="2000" i="1" dirty="0" err="1">
                <a:solidFill>
                  <a:srgbClr val="000000"/>
                </a:solidFill>
              </a:rPr>
              <a:t>area</a:t>
            </a:r>
            <a:r>
              <a:rPr lang="de-DE" sz="2000" i="1" dirty="0">
                <a:solidFill>
                  <a:srgbClr val="000000"/>
                </a:solidFill>
              </a:rPr>
              <a:t> </a:t>
            </a:r>
            <a:r>
              <a:rPr lang="de-DE" sz="2000" i="1" dirty="0" err="1">
                <a:solidFill>
                  <a:srgbClr val="000000"/>
                </a:solidFill>
              </a:rPr>
              <a:t>of</a:t>
            </a:r>
            <a:r>
              <a:rPr lang="de-DE" sz="2000" i="1" dirty="0">
                <a:solidFill>
                  <a:srgbClr val="000000"/>
                </a:solidFill>
              </a:rPr>
              <a:t> Global Development in </a:t>
            </a:r>
            <a:r>
              <a:rPr lang="de-DE" sz="2000" i="1" dirty="0" err="1">
                <a:solidFill>
                  <a:srgbClr val="000000"/>
                </a:solidFill>
              </a:rPr>
              <a:t>the</a:t>
            </a:r>
            <a:r>
              <a:rPr lang="de-DE" sz="2000" i="1" dirty="0">
                <a:solidFill>
                  <a:srgbClr val="000000"/>
                </a:solidFill>
              </a:rPr>
              <a:t> </a:t>
            </a:r>
            <a:r>
              <a:rPr lang="de-DE" sz="2000" i="1" dirty="0" err="1">
                <a:solidFill>
                  <a:srgbClr val="000000"/>
                </a:solidFill>
              </a:rPr>
              <a:t>context</a:t>
            </a:r>
            <a:r>
              <a:rPr lang="de-DE" sz="2000" i="1" dirty="0">
                <a:solidFill>
                  <a:srgbClr val="000000"/>
                </a:solidFill>
              </a:rPr>
              <a:t> </a:t>
            </a:r>
            <a:r>
              <a:rPr lang="de-DE" sz="2000" i="1" dirty="0" err="1">
                <a:solidFill>
                  <a:srgbClr val="000000"/>
                </a:solidFill>
              </a:rPr>
              <a:t>of</a:t>
            </a:r>
            <a:r>
              <a:rPr lang="de-DE" sz="2000" i="1" dirty="0">
                <a:solidFill>
                  <a:srgbClr val="000000"/>
                </a:solidFill>
              </a:rPr>
              <a:t> Education </a:t>
            </a:r>
            <a:r>
              <a:rPr lang="de-DE" sz="2000" i="1" dirty="0" err="1">
                <a:solidFill>
                  <a:srgbClr val="000000"/>
                </a:solidFill>
              </a:rPr>
              <a:t>for</a:t>
            </a:r>
            <a:r>
              <a:rPr lang="de-DE" sz="2000" i="1" dirty="0">
                <a:solidFill>
                  <a:srgbClr val="000000"/>
                </a:solidFill>
              </a:rPr>
              <a:t> </a:t>
            </a:r>
            <a:r>
              <a:rPr lang="de-DE" sz="2000" i="1" dirty="0" err="1">
                <a:solidFill>
                  <a:srgbClr val="000000"/>
                </a:solidFill>
              </a:rPr>
              <a:t>Sustainable</a:t>
            </a:r>
            <a:r>
              <a:rPr lang="de-DE" sz="2000" i="1" dirty="0">
                <a:solidFill>
                  <a:srgbClr val="000000"/>
                </a:solidFill>
              </a:rPr>
              <a:t> Development </a:t>
            </a:r>
            <a:r>
              <a:rPr lang="de-DE" sz="2000" dirty="0" err="1">
                <a:solidFill>
                  <a:srgbClr val="000000"/>
                </a:solidFill>
              </a:rPr>
              <a:t>is</a:t>
            </a:r>
            <a:r>
              <a:rPr lang="de-DE" sz="2000" dirty="0">
                <a:solidFill>
                  <a:srgbClr val="000000"/>
                </a:solidFill>
              </a:rPr>
              <a:t> such a </a:t>
            </a:r>
            <a:r>
              <a:rPr lang="de-DE" sz="2000" dirty="0" err="1">
                <a:solidFill>
                  <a:srgbClr val="000000"/>
                </a:solidFill>
              </a:rPr>
              <a:t>context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of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application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with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ecological</a:t>
            </a:r>
            <a:r>
              <a:rPr lang="de-DE" sz="2000" dirty="0">
                <a:solidFill>
                  <a:srgbClr val="000000"/>
                </a:solidFill>
              </a:rPr>
              <a:t>, </a:t>
            </a:r>
            <a:r>
              <a:rPr lang="de-DE" sz="2000" dirty="0" err="1">
                <a:solidFill>
                  <a:srgbClr val="000000"/>
                </a:solidFill>
              </a:rPr>
              <a:t>economic</a:t>
            </a:r>
            <a:r>
              <a:rPr lang="de-DE" sz="2000" dirty="0">
                <a:solidFill>
                  <a:srgbClr val="000000"/>
                </a:solidFill>
              </a:rPr>
              <a:t>, social and </a:t>
            </a:r>
            <a:r>
              <a:rPr lang="de-DE" sz="2000" dirty="0" err="1">
                <a:solidFill>
                  <a:srgbClr val="000000"/>
                </a:solidFill>
              </a:rPr>
              <a:t>political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>
                <a:solidFill>
                  <a:srgbClr val="000000"/>
                </a:solidFill>
              </a:rPr>
              <a:t>significance</a:t>
            </a:r>
            <a:r>
              <a:rPr lang="de-DE" sz="2000" dirty="0">
                <a:solidFill>
                  <a:srgbClr val="000000"/>
                </a:solidFill>
              </a:rPr>
              <a:t>.</a:t>
            </a:r>
            <a:endParaRPr lang="de-DE" sz="2000" dirty="0"/>
          </a:p>
          <a:p>
            <a:pPr marL="0" indent="0">
              <a:buFont typeface="Arial" pitchFamily="34" charset="0"/>
              <a:buNone/>
            </a:pPr>
            <a:endParaRPr lang="de-DE" sz="20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8199F27-A776-9D0C-693B-2B2824F47B4D}"/>
              </a:ext>
            </a:extLst>
          </p:cNvPr>
          <p:cNvSpPr/>
          <p:nvPr/>
        </p:nvSpPr>
        <p:spPr>
          <a:xfrm>
            <a:off x="5511281" y="4566865"/>
            <a:ext cx="5585608" cy="17432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defTabSz="914377">
              <a:spcBef>
                <a:spcPct val="20000"/>
              </a:spcBef>
              <a:buFont typeface="Arial" pitchFamily="34" charset="0"/>
            </a:pP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As a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basic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subject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mathematics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principle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contributes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education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for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sustainable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development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all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its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areas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competence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 defTabSz="914377">
              <a:spcBef>
                <a:spcPct val="20000"/>
              </a:spcBef>
              <a:buFont typeface="Arial" pitchFamily="34" charset="0"/>
            </a:pP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 defTabSz="914377">
              <a:spcBef>
                <a:spcPct val="20000"/>
              </a:spcBef>
              <a:buFont typeface="Arial" pitchFamily="34" charset="0"/>
            </a:pP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 defTabSz="914377">
              <a:spcBef>
                <a:spcPct val="20000"/>
              </a:spcBef>
              <a:buFont typeface="Arial" pitchFamily="34" charset="0"/>
            </a:pP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pPr defTabSz="914377">
              <a:spcBef>
                <a:spcPct val="20000"/>
              </a:spcBef>
            </a:pPr>
            <a:r>
              <a:rPr lang="de-DE" sz="2000" dirty="0"/>
              <a:t>Bildung für nachhaltige Entwicklung 2022, </a:t>
            </a:r>
            <a:r>
              <a:rPr lang="de-DE" sz="2000" dirty="0" err="1"/>
              <a:t>translated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dirty="0" err="1"/>
              <a:t>projectpartner</a:t>
            </a:r>
            <a:r>
              <a:rPr lang="de-DE" sz="2000" dirty="0"/>
              <a:t> 2, Paderborn University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41A4A27-B10C-7814-FED7-41AE3D7470B6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27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A62E942-9DBC-DE2C-6929-80EDB64B0D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6637" y="1296091"/>
            <a:ext cx="3807614" cy="476325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483370" y="6245074"/>
            <a:ext cx="3612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This </a:t>
            </a:r>
            <a:r>
              <a:rPr lang="de-DE" sz="1600" dirty="0" err="1"/>
              <a:t>slide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based</a:t>
            </a:r>
            <a:r>
              <a:rPr lang="de-DE" sz="1600" dirty="0"/>
              <a:t> on a </a:t>
            </a:r>
            <a:r>
              <a:rPr lang="de-DE" sz="1600" dirty="0" err="1"/>
              <a:t>talk</a:t>
            </a:r>
            <a:r>
              <a:rPr lang="de-DE" sz="1600" dirty="0"/>
              <a:t> </a:t>
            </a:r>
            <a:r>
              <a:rPr lang="de-DE" sz="1600" dirty="0" err="1"/>
              <a:t>given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Katrin </a:t>
            </a:r>
            <a:r>
              <a:rPr lang="de-DE" sz="1600" dirty="0" err="1"/>
              <a:t>Vorhölter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Stefan Siller</a:t>
            </a:r>
          </a:p>
        </p:txBody>
      </p:sp>
    </p:spTree>
    <p:extLst>
      <p:ext uri="{BB962C8B-B14F-4D97-AF65-F5344CB8AC3E}">
        <p14:creationId xmlns:p14="http://schemas.microsoft.com/office/powerpoint/2010/main" val="143302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200" b="1" dirty="0"/>
              <a:t>	 </a:t>
            </a:r>
            <a:r>
              <a:rPr lang="de-DE" sz="3200" b="1" dirty="0" err="1"/>
              <a:t>Mathematics</a:t>
            </a:r>
            <a:r>
              <a:rPr lang="de-DE" sz="3200" b="1" dirty="0"/>
              <a:t> - an </a:t>
            </a:r>
            <a:r>
              <a:rPr lang="de-DE" sz="3200" b="1" dirty="0" err="1"/>
              <a:t>opportunity</a:t>
            </a:r>
            <a:r>
              <a:rPr lang="de-DE" sz="3200" b="1" dirty="0"/>
              <a:t> </a:t>
            </a:r>
            <a:r>
              <a:rPr lang="de-DE" sz="3200" b="1" dirty="0" err="1"/>
              <a:t>for</a:t>
            </a:r>
            <a:r>
              <a:rPr lang="de-DE" sz="3200" b="1" dirty="0"/>
              <a:t> ESD</a:t>
            </a:r>
            <a:endParaRPr lang="de-DE" sz="2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bgerundetes Rechteck 1">
            <a:extLst>
              <a:ext uri="{FF2B5EF4-FFF2-40B4-BE49-F238E27FC236}">
                <a16:creationId xmlns:a16="http://schemas.microsoft.com/office/drawing/2014/main" id="{EDFA51CD-FDC1-07DE-1405-835F9DE16C85}"/>
              </a:ext>
            </a:extLst>
          </p:cNvPr>
          <p:cNvSpPr/>
          <p:nvPr/>
        </p:nvSpPr>
        <p:spPr>
          <a:xfrm>
            <a:off x="1995525" y="1810432"/>
            <a:ext cx="8800626" cy="1363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By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using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mathematical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concepts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in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the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context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of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ESD,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learners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can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"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experience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that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mathematical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concepts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and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techniques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are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useful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in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many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situations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as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'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amplifiers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'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of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their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everyday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bg1"/>
                </a:solidFill>
                <a:ea typeface="Times New Roman" panose="02020603050405020304" pitchFamily="18" charset="0"/>
              </a:rPr>
              <a:t>thinking</a:t>
            </a:r>
            <a:r>
              <a:rPr lang="de-DE" sz="2000" b="1" dirty="0">
                <a:solidFill>
                  <a:schemeClr val="bg1"/>
                </a:solidFill>
                <a:ea typeface="Times New Roman" panose="02020603050405020304" pitchFamily="18" charset="0"/>
              </a:rPr>
              <a:t>".</a:t>
            </a:r>
            <a:endParaRPr lang="de-AT" sz="2000" b="1" dirty="0">
              <a:solidFill>
                <a:schemeClr val="bg1"/>
              </a:solidFill>
            </a:endParaRPr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65653DC9-23B5-11A1-10A8-9A9C78481B71}"/>
              </a:ext>
            </a:extLst>
          </p:cNvPr>
          <p:cNvSpPr/>
          <p:nvPr/>
        </p:nvSpPr>
        <p:spPr>
          <a:xfrm>
            <a:off x="1995525" y="3884895"/>
            <a:ext cx="8800626" cy="1363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err="1"/>
              <a:t>To</a:t>
            </a:r>
            <a:r>
              <a:rPr lang="de-DE" sz="2000" b="1" dirty="0"/>
              <a:t> </a:t>
            </a:r>
            <a:r>
              <a:rPr lang="de-DE" sz="2000" b="1" dirty="0" err="1"/>
              <a:t>perceive</a:t>
            </a:r>
            <a:r>
              <a:rPr lang="de-DE" sz="2000" b="1" dirty="0"/>
              <a:t> and </a:t>
            </a:r>
            <a:r>
              <a:rPr lang="de-DE" sz="2000" b="1" dirty="0" err="1"/>
              <a:t>understand</a:t>
            </a:r>
            <a:r>
              <a:rPr lang="de-DE" sz="2000" b="1" dirty="0"/>
              <a:t> </a:t>
            </a:r>
            <a:r>
              <a:rPr lang="de-DE" sz="2000" b="1" dirty="0" err="1"/>
              <a:t>phenomena</a:t>
            </a:r>
            <a:r>
              <a:rPr lang="de-DE" sz="2000" b="1" dirty="0"/>
              <a:t>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the</a:t>
            </a:r>
            <a:r>
              <a:rPr lang="de-DE" sz="2000" b="1" dirty="0"/>
              <a:t> </a:t>
            </a:r>
            <a:r>
              <a:rPr lang="de-DE" sz="2000" b="1" dirty="0" err="1"/>
              <a:t>world</a:t>
            </a:r>
            <a:r>
              <a:rPr lang="de-DE" sz="2000" b="1" dirty="0"/>
              <a:t> </a:t>
            </a:r>
            <a:r>
              <a:rPr lang="de-DE" sz="2000" b="1" dirty="0" err="1"/>
              <a:t>around</a:t>
            </a:r>
            <a:r>
              <a:rPr lang="de-DE" sz="2000" b="1" dirty="0"/>
              <a:t> </a:t>
            </a:r>
            <a:r>
              <a:rPr lang="de-DE" sz="2000" b="1" dirty="0" err="1"/>
              <a:t>us</a:t>
            </a:r>
            <a:r>
              <a:rPr lang="de-DE" sz="2000" b="1" dirty="0"/>
              <a:t>, </a:t>
            </a:r>
            <a:r>
              <a:rPr lang="de-DE" sz="2000" b="1" dirty="0" err="1"/>
              <a:t>which</a:t>
            </a:r>
            <a:r>
              <a:rPr lang="de-DE" sz="2000" b="1" dirty="0"/>
              <a:t> </a:t>
            </a:r>
            <a:r>
              <a:rPr lang="de-DE" sz="2000" b="1" dirty="0" err="1"/>
              <a:t>concern</a:t>
            </a:r>
            <a:r>
              <a:rPr lang="de-DE" sz="2000" b="1" dirty="0"/>
              <a:t> </a:t>
            </a:r>
            <a:r>
              <a:rPr lang="de-DE" sz="2000" b="1" dirty="0" err="1"/>
              <a:t>or</a:t>
            </a:r>
            <a:r>
              <a:rPr lang="de-DE" sz="2000" b="1" dirty="0"/>
              <a:t> </a:t>
            </a:r>
            <a:r>
              <a:rPr lang="de-DE" sz="2000" b="1" dirty="0" err="1"/>
              <a:t>should</a:t>
            </a:r>
            <a:r>
              <a:rPr lang="de-DE" sz="2000" b="1" dirty="0"/>
              <a:t> </a:t>
            </a:r>
            <a:r>
              <a:rPr lang="de-DE" sz="2000" b="1" dirty="0" err="1"/>
              <a:t>concern</a:t>
            </a:r>
            <a:r>
              <a:rPr lang="de-DE" sz="2000" b="1" dirty="0"/>
              <a:t> </a:t>
            </a:r>
            <a:r>
              <a:rPr lang="de-DE" sz="2000" b="1" dirty="0" err="1"/>
              <a:t>us</a:t>
            </a:r>
            <a:r>
              <a:rPr lang="de-DE" sz="2000" b="1" dirty="0"/>
              <a:t> all, </a:t>
            </a:r>
            <a:r>
              <a:rPr lang="de-DE" sz="2000" b="1" dirty="0" err="1"/>
              <a:t>from</a:t>
            </a:r>
            <a:r>
              <a:rPr lang="de-DE" sz="2000" b="1" dirty="0"/>
              <a:t> </a:t>
            </a:r>
            <a:r>
              <a:rPr lang="de-DE" sz="2000" b="1" dirty="0" err="1"/>
              <a:t>nature</a:t>
            </a:r>
            <a:r>
              <a:rPr lang="de-DE" sz="2000" b="1" dirty="0"/>
              <a:t>, </a:t>
            </a:r>
            <a:r>
              <a:rPr lang="de-DE" sz="2000" b="1" dirty="0" err="1"/>
              <a:t>society</a:t>
            </a:r>
            <a:r>
              <a:rPr lang="de-DE" sz="2000" b="1" dirty="0"/>
              <a:t> and </a:t>
            </a:r>
            <a:r>
              <a:rPr lang="de-DE" sz="2000" b="1" dirty="0" err="1"/>
              <a:t>culture</a:t>
            </a:r>
            <a:r>
              <a:rPr lang="de-DE" sz="2000" b="1" dirty="0"/>
              <a:t>, in a </a:t>
            </a:r>
            <a:r>
              <a:rPr lang="de-DE" sz="2000" b="1" dirty="0" err="1"/>
              <a:t>specific</a:t>
            </a:r>
            <a:r>
              <a:rPr lang="de-DE" sz="2000" b="1" dirty="0"/>
              <a:t> </a:t>
            </a:r>
            <a:r>
              <a:rPr lang="de-DE" sz="2000" b="1" dirty="0" err="1"/>
              <a:t>way</a:t>
            </a:r>
            <a:r>
              <a:rPr lang="de-DE" sz="2000" b="1" dirty="0"/>
              <a:t>.</a:t>
            </a:r>
            <a:endParaRPr lang="de-AT" sz="2000" b="1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FBE4AD6-F50C-482E-1609-809EB6A9A8F1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28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0BFA3DC-F931-656F-6A4C-9A8D9FCE8D15}"/>
              </a:ext>
            </a:extLst>
          </p:cNvPr>
          <p:cNvSpPr txBox="1"/>
          <p:nvPr/>
        </p:nvSpPr>
        <p:spPr>
          <a:xfrm>
            <a:off x="8068145" y="3171357"/>
            <a:ext cx="260163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chemeClr val="tx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(Heymann</a:t>
            </a:r>
            <a:r>
              <a:rPr lang="de-DE" sz="1000" dirty="0">
                <a:solidFill>
                  <a:schemeClr val="tx1">
                    <a:lumMod val="50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de-DE" sz="1000" dirty="0">
                <a:solidFill>
                  <a:schemeClr val="tx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1996, p. 547), </a:t>
            </a:r>
            <a:r>
              <a:rPr lang="en-US" sz="1000" dirty="0">
                <a:solidFill>
                  <a:schemeClr val="tx1">
                    <a:lumMod val="50000"/>
                  </a:schemeClr>
                </a:solidFill>
              </a:rPr>
              <a:t>translated by Project Partner 2, University of Paderborn</a:t>
            </a:r>
            <a:endParaRPr lang="de-DE" sz="1000" dirty="0">
              <a:solidFill>
                <a:schemeClr val="tx1">
                  <a:lumMod val="50000"/>
                </a:schemeClr>
              </a:solidFill>
            </a:endParaRPr>
          </a:p>
          <a:p>
            <a:endParaRPr lang="de-DE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7D57978-1E23-7C58-9287-07F3FC350C13}"/>
              </a:ext>
            </a:extLst>
          </p:cNvPr>
          <p:cNvSpPr txBox="1"/>
          <p:nvPr/>
        </p:nvSpPr>
        <p:spPr>
          <a:xfrm>
            <a:off x="8215764" y="5246608"/>
            <a:ext cx="27713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chemeClr val="tx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(Winter</a:t>
            </a:r>
            <a:r>
              <a:rPr lang="de-DE" sz="1000" dirty="0">
                <a:solidFill>
                  <a:schemeClr val="tx1">
                    <a:lumMod val="50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de-DE" sz="1000" dirty="0">
                <a:solidFill>
                  <a:schemeClr val="tx1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1995, p. 37)</a:t>
            </a:r>
            <a:r>
              <a:rPr lang="de-DE" sz="10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US" sz="1000" dirty="0">
                <a:solidFill>
                  <a:schemeClr val="tx1">
                    <a:lumMod val="50000"/>
                  </a:schemeClr>
                </a:solidFill>
              </a:rPr>
              <a:t>translated by Project Partner 2, University of Paderborn</a:t>
            </a:r>
            <a:endParaRPr lang="de-DE" sz="1000" dirty="0">
              <a:solidFill>
                <a:schemeClr val="tx1">
                  <a:lumMod val="50000"/>
                </a:schemeClr>
              </a:solidFill>
            </a:endParaRPr>
          </a:p>
          <a:p>
            <a:endParaRPr lang="de-DE" sz="1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483370" y="6245074"/>
            <a:ext cx="3612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This </a:t>
            </a:r>
            <a:r>
              <a:rPr lang="de-DE" sz="1600" dirty="0" err="1"/>
              <a:t>slide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based</a:t>
            </a:r>
            <a:r>
              <a:rPr lang="de-DE" sz="1600" dirty="0"/>
              <a:t> on a </a:t>
            </a:r>
            <a:r>
              <a:rPr lang="de-DE" sz="1600" dirty="0" err="1"/>
              <a:t>talk</a:t>
            </a:r>
            <a:r>
              <a:rPr lang="de-DE" sz="1600" dirty="0"/>
              <a:t> </a:t>
            </a:r>
            <a:r>
              <a:rPr lang="de-DE" sz="1600" dirty="0" err="1"/>
              <a:t>given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Katrin </a:t>
            </a:r>
            <a:r>
              <a:rPr lang="de-DE" sz="1600" dirty="0" err="1"/>
              <a:t>Vorhölter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Stefan Siller</a:t>
            </a:r>
          </a:p>
        </p:txBody>
      </p:sp>
    </p:spTree>
    <p:extLst>
      <p:ext uri="{BB962C8B-B14F-4D97-AF65-F5344CB8AC3E}">
        <p14:creationId xmlns:p14="http://schemas.microsoft.com/office/powerpoint/2010/main" val="118216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200" b="1" dirty="0"/>
              <a:t>	</a:t>
            </a:r>
            <a:r>
              <a:rPr lang="de-DE" sz="3200" b="1" dirty="0"/>
              <a:t> Orientation Framework - Sub-area </a:t>
            </a:r>
            <a:r>
              <a:rPr lang="de-DE" sz="3200" b="1" dirty="0" err="1"/>
              <a:t>Mathematics</a:t>
            </a:r>
            <a:r>
              <a:rPr lang="de-DE" sz="3200" b="1" dirty="0"/>
              <a:t> Sek. 1</a:t>
            </a:r>
            <a:endParaRPr lang="de-DE" sz="2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1BB54F9-ABA6-F3FA-02B6-0276FF6B8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9470" y="1770976"/>
            <a:ext cx="7063514" cy="3621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600" b="1" dirty="0" err="1">
                <a:solidFill>
                  <a:srgbClr val="131414"/>
                </a:solidFill>
              </a:rPr>
              <a:t>Mathematics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as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the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science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of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structures</a:t>
            </a:r>
            <a:endParaRPr lang="de-DE" sz="1600" b="1" dirty="0">
              <a:solidFill>
                <a:srgbClr val="131414"/>
              </a:solidFill>
            </a:endParaRPr>
          </a:p>
          <a:p>
            <a:pPr marL="285750" indent="-285750"/>
            <a:r>
              <a:rPr lang="de-DE" sz="1600" dirty="0" err="1">
                <a:solidFill>
                  <a:srgbClr val="131414"/>
                </a:solidFill>
              </a:rPr>
              <a:t>Structures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firmly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embedded</a:t>
            </a:r>
            <a:r>
              <a:rPr lang="de-DE" sz="1600" dirty="0">
                <a:solidFill>
                  <a:srgbClr val="131414"/>
                </a:solidFill>
              </a:rPr>
              <a:t> in </a:t>
            </a:r>
            <a:r>
              <a:rPr lang="de-DE" sz="1600" dirty="0" err="1">
                <a:solidFill>
                  <a:srgbClr val="131414"/>
                </a:solidFill>
              </a:rPr>
              <a:t>the</a:t>
            </a:r>
            <a:r>
              <a:rPr lang="de-DE" sz="1600" dirty="0">
                <a:solidFill>
                  <a:srgbClr val="131414"/>
                </a:solidFill>
              </a:rPr>
              <a:t> real </a:t>
            </a:r>
            <a:r>
              <a:rPr lang="de-DE" sz="1600" dirty="0" err="1">
                <a:solidFill>
                  <a:srgbClr val="131414"/>
                </a:solidFill>
              </a:rPr>
              <a:t>world</a:t>
            </a:r>
            <a:r>
              <a:rPr lang="de-DE" sz="1600" dirty="0">
                <a:solidFill>
                  <a:srgbClr val="131414"/>
                </a:solidFill>
              </a:rPr>
              <a:t> and </a:t>
            </a:r>
            <a:r>
              <a:rPr lang="de-DE" sz="1600" dirty="0" err="1">
                <a:solidFill>
                  <a:srgbClr val="131414"/>
                </a:solidFill>
              </a:rPr>
              <a:t>there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the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basis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for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suitable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modelling</a:t>
            </a:r>
            <a:r>
              <a:rPr lang="de-DE" sz="1600" dirty="0">
                <a:solidFill>
                  <a:srgbClr val="131414"/>
                </a:solidFill>
              </a:rPr>
              <a:t>.</a:t>
            </a:r>
          </a:p>
          <a:p>
            <a:pPr marL="285750" indent="-285750"/>
            <a:r>
              <a:rPr lang="de-DE" sz="1600" dirty="0">
                <a:solidFill>
                  <a:srgbClr val="131414"/>
                </a:solidFill>
              </a:rPr>
              <a:t>In </a:t>
            </a:r>
            <a:r>
              <a:rPr lang="de-DE" sz="1600" dirty="0" err="1">
                <a:solidFill>
                  <a:srgbClr val="131414"/>
                </a:solidFill>
              </a:rPr>
              <a:t>processes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that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are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fraught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with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uncertainty</a:t>
            </a:r>
            <a:r>
              <a:rPr lang="de-DE" sz="1600" dirty="0">
                <a:solidFill>
                  <a:srgbClr val="131414"/>
                </a:solidFill>
              </a:rPr>
              <a:t> and </a:t>
            </a:r>
            <a:r>
              <a:rPr lang="de-DE" sz="1600" dirty="0" err="1">
                <a:solidFill>
                  <a:srgbClr val="131414"/>
                </a:solidFill>
              </a:rPr>
              <a:t>where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there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is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no</a:t>
            </a:r>
            <a:r>
              <a:rPr lang="de-DE" sz="1600" dirty="0">
                <a:solidFill>
                  <a:srgbClr val="131414"/>
                </a:solidFill>
              </a:rPr>
              <a:t> simple </a:t>
            </a:r>
            <a:r>
              <a:rPr lang="de-DE" sz="1600" dirty="0" err="1">
                <a:solidFill>
                  <a:srgbClr val="131414"/>
                </a:solidFill>
              </a:rPr>
              <a:t>silver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bullet</a:t>
            </a:r>
            <a:r>
              <a:rPr lang="de-DE" sz="1600" dirty="0">
                <a:solidFill>
                  <a:srgbClr val="131414"/>
                </a:solidFill>
              </a:rPr>
              <a:t>, </a:t>
            </a:r>
            <a:r>
              <a:rPr lang="de-DE" sz="1600" dirty="0" err="1">
                <a:solidFill>
                  <a:srgbClr val="131414"/>
                </a:solidFill>
              </a:rPr>
              <a:t>the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identification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of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suitable</a:t>
            </a:r>
            <a:r>
              <a:rPr lang="de-DE" sz="1600" dirty="0">
                <a:solidFill>
                  <a:srgbClr val="131414"/>
                </a:solidFill>
              </a:rPr>
              <a:t> variables and </a:t>
            </a:r>
            <a:r>
              <a:rPr lang="de-DE" sz="1600" dirty="0" err="1">
                <a:solidFill>
                  <a:srgbClr val="131414"/>
                </a:solidFill>
              </a:rPr>
              <a:t>their</a:t>
            </a:r>
            <a:r>
              <a:rPr lang="de-DE" sz="1600" dirty="0">
                <a:solidFill>
                  <a:srgbClr val="131414"/>
                </a:solidFill>
              </a:rPr>
              <a:t> permanent </a:t>
            </a:r>
            <a:r>
              <a:rPr lang="de-DE" sz="1600" dirty="0" err="1">
                <a:solidFill>
                  <a:srgbClr val="131414"/>
                </a:solidFill>
              </a:rPr>
              <a:t>evaluation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play</a:t>
            </a:r>
            <a:r>
              <a:rPr lang="de-DE" sz="1600" dirty="0">
                <a:solidFill>
                  <a:srgbClr val="131414"/>
                </a:solidFill>
              </a:rPr>
              <a:t> an </a:t>
            </a:r>
            <a:r>
              <a:rPr lang="de-DE" sz="1600" dirty="0" err="1">
                <a:solidFill>
                  <a:srgbClr val="131414"/>
                </a:solidFill>
              </a:rPr>
              <a:t>important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role</a:t>
            </a:r>
            <a:r>
              <a:rPr lang="de-DE" sz="1600" dirty="0">
                <a:solidFill>
                  <a:srgbClr val="131414"/>
                </a:solidFill>
              </a:rPr>
              <a:t> in </a:t>
            </a:r>
            <a:r>
              <a:rPr lang="de-DE" sz="1600" dirty="0" err="1">
                <a:solidFill>
                  <a:srgbClr val="131414"/>
                </a:solidFill>
              </a:rPr>
              <a:t>recognising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structures</a:t>
            </a:r>
            <a:r>
              <a:rPr lang="de-DE" sz="1600" dirty="0">
                <a:solidFill>
                  <a:srgbClr val="131414"/>
                </a:solidFill>
              </a:rPr>
              <a:t> and </a:t>
            </a:r>
            <a:r>
              <a:rPr lang="de-DE" sz="1600" dirty="0" err="1">
                <a:solidFill>
                  <a:srgbClr val="131414"/>
                </a:solidFill>
              </a:rPr>
              <a:t>tendencies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even</a:t>
            </a:r>
            <a:r>
              <a:rPr lang="de-DE" sz="1600" dirty="0">
                <a:solidFill>
                  <a:srgbClr val="131414"/>
                </a:solidFill>
              </a:rPr>
              <a:t> in apparent </a:t>
            </a:r>
            <a:r>
              <a:rPr lang="de-DE" sz="1600" dirty="0" err="1">
                <a:solidFill>
                  <a:srgbClr val="131414"/>
                </a:solidFill>
              </a:rPr>
              <a:t>disorder</a:t>
            </a:r>
            <a:r>
              <a:rPr lang="de-DE" sz="1600" dirty="0">
                <a:solidFill>
                  <a:srgbClr val="131414"/>
                </a:solidFill>
              </a:rPr>
              <a:t>. </a:t>
            </a:r>
          </a:p>
          <a:p>
            <a:pPr marL="285750" indent="-285750"/>
            <a:r>
              <a:rPr lang="de-DE" sz="1600" dirty="0" err="1">
                <a:solidFill>
                  <a:srgbClr val="131414"/>
                </a:solidFill>
              </a:rPr>
              <a:t>With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the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help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of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mathematics</a:t>
            </a:r>
            <a:r>
              <a:rPr lang="de-DE" sz="1600" dirty="0">
                <a:solidFill>
                  <a:srgbClr val="131414"/>
                </a:solidFill>
              </a:rPr>
              <a:t>, "</a:t>
            </a:r>
            <a:r>
              <a:rPr lang="de-DE" sz="1600" dirty="0" err="1">
                <a:solidFill>
                  <a:srgbClr val="131414"/>
                </a:solidFill>
              </a:rPr>
              <a:t>perceived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correlations</a:t>
            </a:r>
            <a:r>
              <a:rPr lang="de-DE" sz="1600" dirty="0">
                <a:solidFill>
                  <a:srgbClr val="131414"/>
                </a:solidFill>
              </a:rPr>
              <a:t>" </a:t>
            </a:r>
            <a:r>
              <a:rPr lang="de-DE" sz="1600" dirty="0" err="1">
                <a:solidFill>
                  <a:srgbClr val="131414"/>
                </a:solidFill>
              </a:rPr>
              <a:t>can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become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statistically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validated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correlations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or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hypotheses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to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be</a:t>
            </a:r>
            <a:r>
              <a:rPr lang="de-DE" sz="1600" dirty="0">
                <a:solidFill>
                  <a:srgbClr val="131414"/>
                </a:solidFill>
              </a:rPr>
              <a:t> </a:t>
            </a:r>
            <a:r>
              <a:rPr lang="de-DE" sz="1600" dirty="0" err="1">
                <a:solidFill>
                  <a:srgbClr val="131414"/>
                </a:solidFill>
              </a:rPr>
              <a:t>rejected</a:t>
            </a:r>
            <a:r>
              <a:rPr lang="de-DE" sz="1600" dirty="0">
                <a:solidFill>
                  <a:srgbClr val="131414"/>
                </a:solidFill>
              </a:rPr>
              <a:t>. </a:t>
            </a:r>
          </a:p>
          <a:p>
            <a:endParaRPr lang="de-DE" sz="1600" b="1" dirty="0">
              <a:solidFill>
                <a:srgbClr val="131414"/>
              </a:solidFill>
            </a:endParaRPr>
          </a:p>
          <a:p>
            <a:pPr marL="0" indent="0">
              <a:buNone/>
            </a:pPr>
            <a:r>
              <a:rPr lang="de-DE" sz="1600" b="1" dirty="0">
                <a:solidFill>
                  <a:srgbClr val="131414"/>
                </a:solidFill>
              </a:rPr>
              <a:t>Due </a:t>
            </a:r>
            <a:r>
              <a:rPr lang="de-DE" sz="1600" b="1" dirty="0" err="1">
                <a:solidFill>
                  <a:srgbClr val="131414"/>
                </a:solidFill>
              </a:rPr>
              <a:t>to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its</a:t>
            </a:r>
            <a:r>
              <a:rPr lang="de-DE" sz="1600" b="1" dirty="0">
                <a:solidFill>
                  <a:srgbClr val="131414"/>
                </a:solidFill>
              </a:rPr>
              <a:t> universal </a:t>
            </a:r>
            <a:r>
              <a:rPr lang="de-DE" sz="1600" b="1" dirty="0" err="1">
                <a:solidFill>
                  <a:srgbClr val="131414"/>
                </a:solidFill>
              </a:rPr>
              <a:t>acceptance</a:t>
            </a:r>
            <a:r>
              <a:rPr lang="de-DE" sz="1600" b="1" dirty="0">
                <a:solidFill>
                  <a:srgbClr val="131414"/>
                </a:solidFill>
              </a:rPr>
              <a:t>, </a:t>
            </a:r>
            <a:r>
              <a:rPr lang="de-DE" sz="1600" b="1" dirty="0" err="1">
                <a:solidFill>
                  <a:srgbClr val="131414"/>
                </a:solidFill>
              </a:rPr>
              <a:t>mathematics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offers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the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possibility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to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scientifically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substantiate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the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debate</a:t>
            </a:r>
            <a:r>
              <a:rPr lang="de-DE" sz="1600" b="1" dirty="0">
                <a:solidFill>
                  <a:srgbClr val="131414"/>
                </a:solidFill>
              </a:rPr>
              <a:t> on </a:t>
            </a:r>
            <a:r>
              <a:rPr lang="de-DE" sz="1600" b="1" dirty="0" err="1">
                <a:solidFill>
                  <a:srgbClr val="131414"/>
                </a:solidFill>
              </a:rPr>
              <a:t>sustainable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development</a:t>
            </a:r>
            <a:r>
              <a:rPr lang="de-DE" sz="1600" b="1" dirty="0">
                <a:solidFill>
                  <a:srgbClr val="131414"/>
                </a:solidFill>
              </a:rPr>
              <a:t> and global </a:t>
            </a:r>
            <a:r>
              <a:rPr lang="de-DE" sz="1600" b="1" dirty="0" err="1">
                <a:solidFill>
                  <a:srgbClr val="131414"/>
                </a:solidFill>
              </a:rPr>
              <a:t>sustainability</a:t>
            </a:r>
            <a:r>
              <a:rPr lang="de-DE" sz="1600" b="1" dirty="0">
                <a:solidFill>
                  <a:srgbClr val="131414"/>
                </a:solidFill>
              </a:rPr>
              <a:t> and </a:t>
            </a:r>
            <a:r>
              <a:rPr lang="de-DE" sz="1600" b="1" dirty="0" err="1">
                <a:solidFill>
                  <a:srgbClr val="131414"/>
                </a:solidFill>
              </a:rPr>
              <a:t>to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structure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complex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processes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for</a:t>
            </a:r>
            <a:r>
              <a:rPr lang="de-DE" sz="1600" b="1" dirty="0">
                <a:solidFill>
                  <a:srgbClr val="131414"/>
                </a:solidFill>
              </a:rPr>
              <a:t> </a:t>
            </a:r>
            <a:r>
              <a:rPr lang="de-DE" sz="1600" b="1" dirty="0" err="1">
                <a:solidFill>
                  <a:srgbClr val="131414"/>
                </a:solidFill>
              </a:rPr>
              <a:t>everyone</a:t>
            </a:r>
            <a:r>
              <a:rPr lang="de-DE" sz="1600" b="1" dirty="0">
                <a:solidFill>
                  <a:srgbClr val="131414"/>
                </a:solidFill>
              </a:rPr>
              <a:t>.</a:t>
            </a:r>
            <a:endParaRPr lang="de-DE" sz="1600" b="1" dirty="0"/>
          </a:p>
          <a:p>
            <a:endParaRPr lang="de-DE" sz="1600" dirty="0"/>
          </a:p>
          <a:p>
            <a:endParaRPr lang="de-DE" sz="16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A097E45-69AF-701C-0189-1526F2385FFE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29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09ED1FE-C80C-58A1-D2D4-DD66F83C0B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016" y="1353221"/>
            <a:ext cx="3852215" cy="4605962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A81C6A2-392B-4477-994D-0283DAF9D8E0}"/>
              </a:ext>
            </a:extLst>
          </p:cNvPr>
          <p:cNvSpPr txBox="1"/>
          <p:nvPr/>
        </p:nvSpPr>
        <p:spPr>
          <a:xfrm>
            <a:off x="4451231" y="5544994"/>
            <a:ext cx="4117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Bildung für nachhaltige Entwicklung 2022, </a:t>
            </a:r>
            <a:r>
              <a:rPr lang="de-DE" sz="1200" dirty="0" err="1"/>
              <a:t>translated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projectpartner</a:t>
            </a:r>
            <a:r>
              <a:rPr lang="de-DE" sz="1200" dirty="0"/>
              <a:t> 2, Paderborn University</a:t>
            </a:r>
            <a:endParaRPr lang="de-DE" sz="1200" dirty="0">
              <a:solidFill>
                <a:schemeClr val="bg1">
                  <a:lumMod val="10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2483370" y="6245074"/>
            <a:ext cx="3612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This </a:t>
            </a:r>
            <a:r>
              <a:rPr lang="de-DE" sz="1600" dirty="0" err="1"/>
              <a:t>slide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based</a:t>
            </a:r>
            <a:r>
              <a:rPr lang="de-DE" sz="1600" dirty="0"/>
              <a:t> on a </a:t>
            </a:r>
            <a:r>
              <a:rPr lang="de-DE" sz="1600" dirty="0" err="1"/>
              <a:t>talk</a:t>
            </a:r>
            <a:r>
              <a:rPr lang="de-DE" sz="1600" dirty="0"/>
              <a:t> </a:t>
            </a:r>
            <a:r>
              <a:rPr lang="de-DE" sz="1600" dirty="0" err="1"/>
              <a:t>given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Katrin </a:t>
            </a:r>
            <a:r>
              <a:rPr lang="de-DE" sz="1600" dirty="0" err="1"/>
              <a:t>Vorhölter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Stefan Siller</a:t>
            </a:r>
          </a:p>
        </p:txBody>
      </p:sp>
    </p:spTree>
    <p:extLst>
      <p:ext uri="{BB962C8B-B14F-4D97-AF65-F5344CB8AC3E}">
        <p14:creationId xmlns:p14="http://schemas.microsoft.com/office/powerpoint/2010/main" val="3105122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5140"/>
            <a:ext cx="12192000" cy="648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de-DE" sz="3600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b="1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KMK </a:t>
            </a:r>
            <a:r>
              <a:rPr lang="de-DE" sz="2200" b="1" dirty="0" err="1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educational</a:t>
            </a:r>
            <a:r>
              <a:rPr lang="de-DE" sz="2200" b="1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b="1" dirty="0" err="1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standards</a:t>
            </a:r>
            <a:r>
              <a:rPr lang="de-DE" sz="2200" b="1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b="1" dirty="0" err="1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200" b="1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b="1" dirty="0" err="1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200" b="1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b="1" dirty="0" err="1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de-DE" sz="2200" b="1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intermediate </a:t>
            </a:r>
            <a:r>
              <a:rPr lang="de-DE" sz="2200" b="1" dirty="0" err="1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</a:t>
            </a:r>
            <a:r>
              <a:rPr lang="de-DE" sz="2200" b="1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b="1" dirty="0" err="1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leaving</a:t>
            </a:r>
            <a:r>
              <a:rPr lang="de-DE" sz="2200" b="1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b="1" dirty="0" err="1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certificates</a:t>
            </a:r>
            <a:r>
              <a:rPr lang="de-DE" sz="2200" b="1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(2022)</a:t>
            </a:r>
            <a:endParaRPr lang="de-DE" sz="3600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1"/>
                </a:solidFill>
              </a:rPr>
              <a:t>CiviMatics</a:t>
            </a:r>
            <a:r>
              <a:rPr lang="de-DE" sz="1200" dirty="0">
                <a:solidFill>
                  <a:schemeClr val="bg1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C5D3F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5C9122F-5E0D-277C-3D05-45C769A695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0415" y="1384331"/>
            <a:ext cx="6491170" cy="430058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53C4B61-4D20-4507-837D-7AFE7C16B608}"/>
              </a:ext>
            </a:extLst>
          </p:cNvPr>
          <p:cNvSpPr txBox="1"/>
          <p:nvPr/>
        </p:nvSpPr>
        <p:spPr>
          <a:xfrm>
            <a:off x="2955701" y="5814811"/>
            <a:ext cx="686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KMK 2022, p. 16, </a:t>
            </a:r>
            <a:r>
              <a:rPr lang="de-DE" dirty="0" err="1"/>
              <a:t>translated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projectpartner</a:t>
            </a:r>
            <a:r>
              <a:rPr lang="de-DE" dirty="0"/>
              <a:t> 2, Paderborn University</a:t>
            </a:r>
          </a:p>
        </p:txBody>
      </p:sp>
    </p:spTree>
    <p:extLst>
      <p:ext uri="{BB962C8B-B14F-4D97-AF65-F5344CB8AC3E}">
        <p14:creationId xmlns:p14="http://schemas.microsoft.com/office/powerpoint/2010/main" val="9617282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200" b="1" dirty="0"/>
              <a:t>	</a:t>
            </a:r>
            <a:r>
              <a:rPr lang="de-DE" sz="3200" b="1" dirty="0"/>
              <a:t> Core </a:t>
            </a:r>
            <a:r>
              <a:rPr lang="de-DE" sz="3200" b="1" dirty="0" err="1"/>
              <a:t>competences</a:t>
            </a:r>
            <a:r>
              <a:rPr lang="de-DE" sz="3200" b="1" dirty="0"/>
              <a:t> </a:t>
            </a:r>
            <a:r>
              <a:rPr lang="de-DE" sz="3200" b="1" dirty="0" err="1"/>
              <a:t>of</a:t>
            </a:r>
            <a:r>
              <a:rPr lang="de-DE" sz="3200" b="1" dirty="0"/>
              <a:t> ESD</a:t>
            </a:r>
            <a:endParaRPr lang="de-DE" sz="2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Inhaltsplatzhalter 3">
            <a:extLst>
              <a:ext uri="{FF2B5EF4-FFF2-40B4-BE49-F238E27FC236}">
                <a16:creationId xmlns:a16="http://schemas.microsoft.com/office/drawing/2014/main" id="{CE581E6F-705D-DB79-98B5-77396A24A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22072" y="1618456"/>
            <a:ext cx="10991851" cy="3621087"/>
          </a:xfrm>
        </p:spPr>
        <p:txBody>
          <a:bodyPr/>
          <a:lstStyle/>
          <a:p>
            <a:pPr lvl="3">
              <a:spcBef>
                <a:spcPts val="1800"/>
              </a:spcBef>
            </a:pPr>
            <a:r>
              <a:rPr lang="de-DE" sz="2000" b="1" dirty="0" err="1">
                <a:solidFill>
                  <a:schemeClr val="accent1"/>
                </a:solidFill>
              </a:rPr>
              <a:t>Recognise</a:t>
            </a:r>
            <a:r>
              <a:rPr lang="de-DE" sz="2000" b="1" dirty="0">
                <a:solidFill>
                  <a:schemeClr val="accent1"/>
                </a:solidFill>
              </a:rPr>
              <a:t>: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Aims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at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making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learners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aware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possibilities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but also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limitations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mathematical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concepts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for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dealing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problems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from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field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sustainable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development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such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well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subjectivity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these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. </a:t>
            </a:r>
          </a:p>
          <a:p>
            <a:pPr lvl="3">
              <a:spcBef>
                <a:spcPts val="1800"/>
              </a:spcBef>
            </a:pPr>
            <a:r>
              <a:rPr lang="de-DE" sz="2000" b="1" dirty="0" err="1">
                <a:solidFill>
                  <a:schemeClr val="accent1"/>
                </a:solidFill>
              </a:rPr>
              <a:t>Evaluate</a:t>
            </a:r>
            <a:r>
              <a:rPr lang="de-DE" sz="2000" b="1" dirty="0">
                <a:solidFill>
                  <a:schemeClr val="accent1"/>
                </a:solidFill>
              </a:rPr>
              <a:t>: 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Building on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recognition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, in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order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classify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presented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well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self-achieved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findings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help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mathematical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concepts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 lvl="3">
              <a:spcBef>
                <a:spcPts val="1800"/>
              </a:spcBef>
            </a:pPr>
            <a:r>
              <a:rPr lang="de-DE" sz="2000" b="1" dirty="0">
                <a:solidFill>
                  <a:schemeClr val="accent1"/>
                </a:solidFill>
              </a:rPr>
              <a:t>Act: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According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Orientation Framework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for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Global Development, a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result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two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previous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core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</a:rPr>
              <a:t>competences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569275A-1B02-ECD8-A79D-806A28B1D045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30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0ECEB6-56AB-4CA9-81FB-D1FDFB48EF26}"/>
              </a:ext>
            </a:extLst>
          </p:cNvPr>
          <p:cNvSpPr txBox="1"/>
          <p:nvPr/>
        </p:nvSpPr>
        <p:spPr>
          <a:xfrm>
            <a:off x="286140" y="5663806"/>
            <a:ext cx="9461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Bildung für nachhaltige Entwicklung 2022, </a:t>
            </a:r>
            <a:r>
              <a:rPr lang="de-DE" dirty="0" err="1"/>
              <a:t>translated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projectpartner</a:t>
            </a:r>
            <a:r>
              <a:rPr lang="de-DE" dirty="0"/>
              <a:t> 2, Paderborn University</a:t>
            </a:r>
            <a:endParaRPr lang="de-DE" dirty="0">
              <a:solidFill>
                <a:schemeClr val="bg1">
                  <a:lumMod val="10000"/>
                </a:schemeClr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47422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de-DE" sz="2200" b="1" dirty="0"/>
              <a:t>	</a:t>
            </a:r>
            <a:r>
              <a:rPr lang="de-DE" sz="3200" b="1" dirty="0"/>
              <a:t>OR Global Development - Partial Edition </a:t>
            </a:r>
            <a:r>
              <a:rPr lang="de-DE" sz="3200" b="1" dirty="0" err="1"/>
              <a:t>Mathematics</a:t>
            </a:r>
            <a:r>
              <a:rPr lang="de-DE" sz="3200" b="1" dirty="0"/>
              <a:t> Sek I</a:t>
            </a:r>
            <a:endParaRPr lang="de-DE" sz="3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DD9A2D2-29C7-80A6-B6EB-9691239CBB2D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31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2ED631DA-5C72-CB82-8D63-A640E10534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642308"/>
              </p:ext>
            </p:extLst>
          </p:nvPr>
        </p:nvGraphicFramePr>
        <p:xfrm>
          <a:off x="1898782" y="1671259"/>
          <a:ext cx="8070435" cy="1371600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538863">
                  <a:extLst>
                    <a:ext uri="{9D8B030D-6E8A-4147-A177-3AD203B41FA5}">
                      <a16:colId xmlns:a16="http://schemas.microsoft.com/office/drawing/2014/main" val="2872751623"/>
                    </a:ext>
                  </a:extLst>
                </a:gridCol>
                <a:gridCol w="7531572">
                  <a:extLst>
                    <a:ext uri="{9D8B030D-6E8A-4147-A177-3AD203B41FA5}">
                      <a16:colId xmlns:a16="http://schemas.microsoft.com/office/drawing/2014/main" val="651929008"/>
                    </a:ext>
                  </a:extLst>
                </a:gridCol>
              </a:tblGrid>
              <a:tr h="278130">
                <a:tc rowSpan="4">
                  <a:txBody>
                    <a:bodyPr/>
                    <a:lstStyle/>
                    <a:p>
                      <a:pPr algn="ctr"/>
                      <a:r>
                        <a:rPr lang="de-DE" sz="1800" dirty="0" err="1"/>
                        <a:t>Recognise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vert="vert270"/>
                </a:tc>
                <a:tc>
                  <a:txBody>
                    <a:bodyPr/>
                    <a:lstStyle/>
                    <a:p>
                      <a:r>
                        <a:rPr lang="de-DE" sz="1800" kern="1200" dirty="0">
                          <a:effectLst/>
                        </a:rPr>
                        <a:t>1. Information </a:t>
                      </a:r>
                      <a:r>
                        <a:rPr lang="de-DE" sz="1800" kern="1200" dirty="0" err="1">
                          <a:effectLst/>
                        </a:rPr>
                        <a:t>procurement</a:t>
                      </a:r>
                      <a:r>
                        <a:rPr lang="de-DE" sz="1800" kern="1200" dirty="0">
                          <a:effectLst/>
                        </a:rPr>
                        <a:t> and </a:t>
                      </a:r>
                      <a:r>
                        <a:rPr lang="de-DE" sz="1800" kern="1200" dirty="0" err="1">
                          <a:effectLst/>
                        </a:rPr>
                        <a:t>processing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57158937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>
                          <a:effectLst/>
                        </a:rPr>
                        <a:t>2.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Recognising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diversity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40994694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>
                          <a:effectLst/>
                        </a:rPr>
                        <a:t>3.</a:t>
                      </a:r>
                      <a:r>
                        <a:rPr lang="de-DE" sz="1800" dirty="0">
                          <a:effectLst/>
                        </a:rPr>
                        <a:t> Analysis </a:t>
                      </a:r>
                      <a:r>
                        <a:rPr lang="de-DE" sz="1800" dirty="0" err="1">
                          <a:effectLst/>
                        </a:rPr>
                        <a:t>of</a:t>
                      </a:r>
                      <a:r>
                        <a:rPr lang="de-DE" sz="1800" dirty="0">
                          <a:effectLst/>
                        </a:rPr>
                        <a:t> global </a:t>
                      </a:r>
                      <a:r>
                        <a:rPr lang="de-DE" sz="1800" dirty="0" err="1">
                          <a:effectLst/>
                        </a:rPr>
                        <a:t>change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60195206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>
                          <a:effectLst/>
                        </a:rPr>
                        <a:t>4.</a:t>
                      </a:r>
                      <a:r>
                        <a:rPr lang="de-DE" sz="1800" dirty="0">
                          <a:effectLst/>
                        </a:rPr>
                        <a:t> Differentiation </a:t>
                      </a:r>
                      <a:r>
                        <a:rPr lang="de-DE" sz="1800" dirty="0" err="1">
                          <a:effectLst/>
                        </a:rPr>
                        <a:t>of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levels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of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action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20342751"/>
                  </a:ext>
                </a:extLst>
              </a:tr>
            </a:tbl>
          </a:graphicData>
        </a:graphic>
      </p:graphicFrame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EDD34459-627D-7CA2-7C67-FF996CBEA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580982"/>
              </p:ext>
            </p:extLst>
          </p:nvPr>
        </p:nvGraphicFramePr>
        <p:xfrm>
          <a:off x="1898782" y="3176402"/>
          <a:ext cx="8070435" cy="102870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572896">
                  <a:extLst>
                    <a:ext uri="{9D8B030D-6E8A-4147-A177-3AD203B41FA5}">
                      <a16:colId xmlns:a16="http://schemas.microsoft.com/office/drawing/2014/main" val="2872751623"/>
                    </a:ext>
                  </a:extLst>
                </a:gridCol>
                <a:gridCol w="7497539">
                  <a:extLst>
                    <a:ext uri="{9D8B030D-6E8A-4147-A177-3AD203B41FA5}">
                      <a16:colId xmlns:a16="http://schemas.microsoft.com/office/drawing/2014/main" val="651929008"/>
                    </a:ext>
                  </a:extLst>
                </a:gridCol>
              </a:tblGrid>
              <a:tr h="305121">
                <a:tc rowSpan="3">
                  <a:txBody>
                    <a:bodyPr/>
                    <a:lstStyle/>
                    <a:p>
                      <a:r>
                        <a:rPr lang="de-DE" sz="1800" dirty="0" err="1"/>
                        <a:t>Evaluate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vert="vert27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effectLst/>
                        </a:rPr>
                        <a:t>5.</a:t>
                      </a:r>
                      <a:r>
                        <a:rPr lang="de-DE" sz="1800" dirty="0">
                          <a:effectLst/>
                        </a:rPr>
                        <a:t> Change </a:t>
                      </a:r>
                      <a:r>
                        <a:rPr lang="de-DE" sz="1800" dirty="0" err="1">
                          <a:effectLst/>
                        </a:rPr>
                        <a:t>of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perspective</a:t>
                      </a:r>
                      <a:r>
                        <a:rPr lang="de-DE" sz="1800" dirty="0">
                          <a:effectLst/>
                        </a:rPr>
                        <a:t> and </a:t>
                      </a:r>
                      <a:r>
                        <a:rPr lang="de-DE" sz="1800" dirty="0" err="1">
                          <a:effectLst/>
                        </a:rPr>
                        <a:t>empathy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57158937"/>
                  </a:ext>
                </a:extLst>
              </a:tr>
              <a:tr h="305121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effectLst/>
                        </a:rPr>
                        <a:t>6. Critical </a:t>
                      </a:r>
                      <a:r>
                        <a:rPr lang="de-DE" sz="1800" kern="1200" dirty="0" err="1">
                          <a:effectLst/>
                        </a:rPr>
                        <a:t>reflection</a:t>
                      </a:r>
                      <a:r>
                        <a:rPr lang="de-DE" sz="1800" kern="1200" dirty="0">
                          <a:effectLst/>
                        </a:rPr>
                        <a:t> and </a:t>
                      </a:r>
                      <a:r>
                        <a:rPr lang="de-DE" sz="1800" kern="1200" dirty="0" err="1">
                          <a:effectLst/>
                        </a:rPr>
                        <a:t>opinion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40994694"/>
                  </a:ext>
                </a:extLst>
              </a:tr>
              <a:tr h="305121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>
                          <a:effectLst/>
                        </a:rPr>
                        <a:t>7. </a:t>
                      </a:r>
                      <a:r>
                        <a:rPr lang="de-DE" sz="1800" kern="1200" dirty="0" err="1">
                          <a:effectLst/>
                        </a:rPr>
                        <a:t>Assessing</a:t>
                      </a:r>
                      <a:r>
                        <a:rPr lang="de-DE" sz="1800" kern="1200" dirty="0">
                          <a:effectLst/>
                        </a:rPr>
                        <a:t> </a:t>
                      </a:r>
                      <a:r>
                        <a:rPr lang="de-DE" sz="1800" kern="1200" dirty="0" err="1">
                          <a:effectLst/>
                        </a:rPr>
                        <a:t>development</a:t>
                      </a:r>
                      <a:r>
                        <a:rPr lang="de-DE" sz="1800" kern="1200" dirty="0">
                          <a:effectLst/>
                        </a:rPr>
                        <a:t> </a:t>
                      </a:r>
                      <a:r>
                        <a:rPr lang="de-DE" sz="1800" kern="1200" dirty="0" err="1">
                          <a:effectLst/>
                        </a:rPr>
                        <a:t>measures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60195206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01127C1-FAD3-C8F4-447F-2710FE08B3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556374"/>
              </p:ext>
            </p:extLst>
          </p:nvPr>
        </p:nvGraphicFramePr>
        <p:xfrm>
          <a:off x="1898781" y="4312574"/>
          <a:ext cx="8070435" cy="1371600"/>
        </p:xfrm>
        <a:graphic>
          <a:graphicData uri="http://schemas.openxmlformats.org/drawingml/2006/table">
            <a:tbl>
              <a:tblPr firstCol="1" bandRow="1">
                <a:tableStyleId>{00A15C55-8517-42AA-B614-E9B94910E393}</a:tableStyleId>
              </a:tblPr>
              <a:tblGrid>
                <a:gridCol w="572896">
                  <a:extLst>
                    <a:ext uri="{9D8B030D-6E8A-4147-A177-3AD203B41FA5}">
                      <a16:colId xmlns:a16="http://schemas.microsoft.com/office/drawing/2014/main" val="2872751623"/>
                    </a:ext>
                  </a:extLst>
                </a:gridCol>
                <a:gridCol w="7497539">
                  <a:extLst>
                    <a:ext uri="{9D8B030D-6E8A-4147-A177-3AD203B41FA5}">
                      <a16:colId xmlns:a16="http://schemas.microsoft.com/office/drawing/2014/main" val="651929008"/>
                    </a:ext>
                  </a:extLst>
                </a:gridCol>
              </a:tblGrid>
              <a:tr h="278130">
                <a:tc rowSpan="4">
                  <a:txBody>
                    <a:bodyPr/>
                    <a:lstStyle/>
                    <a:p>
                      <a:pPr algn="ctr"/>
                      <a:r>
                        <a:rPr lang="de-DE" sz="1800" dirty="0"/>
                        <a:t>Act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vert="vert27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effectLst/>
                        </a:rPr>
                        <a:t>8. </a:t>
                      </a:r>
                      <a:r>
                        <a:rPr lang="de-DE" sz="1800" kern="1200" dirty="0" err="1">
                          <a:effectLst/>
                        </a:rPr>
                        <a:t>Solidarity</a:t>
                      </a:r>
                      <a:r>
                        <a:rPr lang="de-DE" sz="1800" kern="1200" dirty="0">
                          <a:effectLst/>
                        </a:rPr>
                        <a:t> and </a:t>
                      </a:r>
                      <a:r>
                        <a:rPr lang="de-DE" sz="1800" kern="1200" dirty="0" err="1">
                          <a:effectLst/>
                        </a:rPr>
                        <a:t>shared</a:t>
                      </a:r>
                      <a:r>
                        <a:rPr lang="de-DE" sz="1800" kern="1200" dirty="0">
                          <a:effectLst/>
                        </a:rPr>
                        <a:t> </a:t>
                      </a:r>
                      <a:r>
                        <a:rPr lang="de-DE" sz="1800" kern="1200" dirty="0" err="1">
                          <a:effectLst/>
                        </a:rPr>
                        <a:t>responsibility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57158937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effectLst/>
                        </a:rPr>
                        <a:t>9.</a:t>
                      </a:r>
                      <a:r>
                        <a:rPr lang="de-DE" sz="1800" dirty="0">
                          <a:effectLst/>
                        </a:rPr>
                        <a:t> Understanding and </a:t>
                      </a:r>
                      <a:r>
                        <a:rPr lang="de-DE" sz="1800" dirty="0" err="1">
                          <a:effectLst/>
                        </a:rPr>
                        <a:t>conflict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resolution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40994694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kern="1200" dirty="0">
                          <a:effectLst/>
                        </a:rPr>
                        <a:t>10.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Capacity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to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act</a:t>
                      </a:r>
                      <a:r>
                        <a:rPr lang="de-DE" sz="1800" dirty="0">
                          <a:effectLst/>
                        </a:rPr>
                        <a:t> in global </a:t>
                      </a:r>
                      <a:r>
                        <a:rPr lang="de-DE" sz="1800" dirty="0" err="1">
                          <a:effectLst/>
                        </a:rPr>
                        <a:t>change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60195206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kern="1200" dirty="0">
                          <a:effectLst/>
                        </a:rPr>
                        <a:t>11.</a:t>
                      </a:r>
                      <a:r>
                        <a:rPr lang="de-DE" sz="1800" dirty="0">
                          <a:effectLst/>
                        </a:rPr>
                        <a:t> </a:t>
                      </a:r>
                      <a:r>
                        <a:rPr lang="de-DE" sz="1800" dirty="0" err="1">
                          <a:effectLst/>
                        </a:rPr>
                        <a:t>Participation</a:t>
                      </a:r>
                      <a:r>
                        <a:rPr lang="de-DE" sz="1800" dirty="0">
                          <a:effectLst/>
                        </a:rPr>
                        <a:t> and </a:t>
                      </a:r>
                      <a:r>
                        <a:rPr lang="de-DE" sz="1800" dirty="0" err="1">
                          <a:effectLst/>
                        </a:rPr>
                        <a:t>co</a:t>
                      </a:r>
                      <a:r>
                        <a:rPr lang="de-DE" sz="1800" dirty="0">
                          <a:effectLst/>
                        </a:rPr>
                        <a:t>-design</a:t>
                      </a:r>
                      <a:endParaRPr lang="de-DE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20342751"/>
                  </a:ext>
                </a:extLst>
              </a:tr>
            </a:tbl>
          </a:graphicData>
        </a:graphic>
      </p:graphicFrame>
      <p:sp>
        <p:nvSpPr>
          <p:cNvPr id="2" name="Rechteck 1">
            <a:extLst>
              <a:ext uri="{FF2B5EF4-FFF2-40B4-BE49-F238E27FC236}">
                <a16:creationId xmlns:a16="http://schemas.microsoft.com/office/drawing/2014/main" id="{0DD25D12-E41E-4414-85E3-6CD8DCEC94F4}"/>
              </a:ext>
            </a:extLst>
          </p:cNvPr>
          <p:cNvSpPr/>
          <p:nvPr/>
        </p:nvSpPr>
        <p:spPr>
          <a:xfrm>
            <a:off x="149288" y="5929348"/>
            <a:ext cx="10891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spcBef>
                <a:spcPct val="20000"/>
              </a:spcBef>
            </a:pPr>
            <a:r>
              <a:rPr lang="de-DE" dirty="0"/>
              <a:t>Bildung für nachhaltige Entwicklung 2022, </a:t>
            </a:r>
            <a:r>
              <a:rPr lang="de-DE" dirty="0" err="1"/>
              <a:t>translated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projectpartner</a:t>
            </a:r>
            <a:r>
              <a:rPr lang="de-DE" dirty="0"/>
              <a:t> 2, Paderborn University</a:t>
            </a:r>
            <a:endParaRPr lang="de-DE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200" b="1" dirty="0"/>
              <a:t>	</a:t>
            </a:r>
            <a:r>
              <a:rPr lang="de-DE" sz="3200" b="1" dirty="0"/>
              <a:t>ESD and </a:t>
            </a:r>
            <a:r>
              <a:rPr lang="de-DE" sz="3200" b="1" dirty="0" err="1"/>
              <a:t>modelling</a:t>
            </a:r>
            <a:endParaRPr lang="de-DE" sz="2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07CCEF9-AA8F-5159-4E49-57927140C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74" y="1618456"/>
            <a:ext cx="10991851" cy="362108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"In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concrete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terms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there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learning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opportunities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collection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processing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presentation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and in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modelling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sets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, such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development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processes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help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individual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function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types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through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targeted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adjustment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parameters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.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Furthermore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, different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models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compared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regard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their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fit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collected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statements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forecasts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derived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them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[sic!].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However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learning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area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Global Development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does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not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only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offer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an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authentic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application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context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for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mathematical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concepts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.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Acquiring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competence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this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learning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area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also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leads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knowledge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about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how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predictions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are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made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on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basis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mathematical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models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. Understanding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mathematical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work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enables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learners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deal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reflectively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critically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with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models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statements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derived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from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models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on social,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ecological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economic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political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problems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 global </a:t>
            </a:r>
            <a:r>
              <a:rPr lang="de-DE" sz="1800" dirty="0" err="1">
                <a:solidFill>
                  <a:schemeClr val="bg1">
                    <a:lumMod val="10000"/>
                  </a:schemeClr>
                </a:solidFill>
              </a:rPr>
              <a:t>development</a:t>
            </a:r>
            <a:r>
              <a:rPr lang="de-DE" sz="1800" dirty="0">
                <a:solidFill>
                  <a:schemeClr val="bg1">
                    <a:lumMod val="10000"/>
                  </a:schemeClr>
                </a:solidFill>
              </a:rPr>
              <a:t>.“</a:t>
            </a:r>
          </a:p>
          <a:p>
            <a:pPr marL="0" indent="0" algn="r">
              <a:buNone/>
            </a:pPr>
            <a:r>
              <a:rPr lang="de-DE" sz="1200" b="0" dirty="0">
                <a:solidFill>
                  <a:schemeClr val="bg1">
                    <a:lumMod val="10000"/>
                  </a:schemeClr>
                </a:solidFill>
              </a:rPr>
              <a:t>(</a:t>
            </a:r>
            <a:r>
              <a:rPr lang="de-DE" sz="1200" b="0" dirty="0" err="1">
                <a:solidFill>
                  <a:schemeClr val="bg1">
                    <a:lumMod val="10000"/>
                  </a:schemeClr>
                </a:solidFill>
              </a:rPr>
              <a:t>Reiss</a:t>
            </a:r>
            <a:r>
              <a:rPr lang="de-DE" sz="1200" b="0" dirty="0">
                <a:solidFill>
                  <a:schemeClr val="bg1">
                    <a:lumMod val="10000"/>
                  </a:schemeClr>
                </a:solidFill>
              </a:rPr>
              <a:t> et al. 2015, p. 317)</a:t>
            </a:r>
          </a:p>
          <a:p>
            <a:pPr marL="0" indent="0" algn="r">
              <a:buNone/>
            </a:pPr>
            <a:r>
              <a:rPr lang="en-US" sz="1200" b="0" kern="100" dirty="0">
                <a:solidFill>
                  <a:schemeClr val="bg1">
                    <a:lumMod val="1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translated by Project Partner 2, University of Paderborn</a:t>
            </a:r>
            <a:endParaRPr lang="de-DE" sz="1800" b="0" kern="100" dirty="0">
              <a:solidFill>
                <a:schemeClr val="bg1">
                  <a:lumMod val="1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603ABBE-C597-AE92-C332-3530E6087FC0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5019257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200" b="1" dirty="0"/>
              <a:t>	</a:t>
            </a:r>
            <a:r>
              <a:rPr lang="de-DE" sz="3200" b="1" dirty="0"/>
              <a:t>ESD and </a:t>
            </a:r>
            <a:r>
              <a:rPr lang="de-DE" sz="3200" b="1" dirty="0" err="1"/>
              <a:t>descriptive</a:t>
            </a:r>
            <a:r>
              <a:rPr lang="de-DE" sz="3200" b="1" dirty="0"/>
              <a:t> </a:t>
            </a:r>
            <a:r>
              <a:rPr lang="de-DE" sz="3200" b="1" dirty="0" err="1"/>
              <a:t>statistics</a:t>
            </a:r>
            <a:endParaRPr lang="de-DE" sz="2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78F03F4-9906-B22C-7561-08C9FE75FAC5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33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E818ECA-CEF7-F72B-BEA4-C6337D30DF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3369" y="1601514"/>
            <a:ext cx="3829261" cy="317819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5E9E34ED-2B01-AB56-0D4B-0BC694AF6161}"/>
              </a:ext>
            </a:extLst>
          </p:cNvPr>
          <p:cNvSpPr txBox="1"/>
          <p:nvPr/>
        </p:nvSpPr>
        <p:spPr>
          <a:xfrm>
            <a:off x="6465040" y="5798253"/>
            <a:ext cx="559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00" dirty="0">
                <a:solidFill>
                  <a:schemeClr val="bg1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Reiss et al. 2015, pp. 318-320, translated by Project Partner 2, University of Paderborn</a:t>
            </a:r>
            <a:endParaRPr lang="de-DE" sz="1400" kern="100" dirty="0">
              <a:solidFill>
                <a:schemeClr val="bg1">
                  <a:lumMod val="1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3B9C341-0E16-A78A-16CF-0D23AF7EC8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566" y="1601514"/>
            <a:ext cx="3887865" cy="420503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053D14A-865B-37D6-EAD6-E256FB04C2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8568" y="1593220"/>
            <a:ext cx="3778425" cy="396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9773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200" b="1" dirty="0"/>
              <a:t>	</a:t>
            </a:r>
            <a:r>
              <a:rPr lang="de-DE" sz="3200" b="1" dirty="0"/>
              <a:t>ESD and </a:t>
            </a:r>
            <a:r>
              <a:rPr lang="de-DE" sz="3200" b="1" dirty="0" err="1"/>
              <a:t>descriptive</a:t>
            </a:r>
            <a:r>
              <a:rPr lang="de-DE" sz="3200" b="1" dirty="0"/>
              <a:t> </a:t>
            </a:r>
            <a:r>
              <a:rPr lang="de-DE" sz="3200" b="1" dirty="0" err="1"/>
              <a:t>statistics</a:t>
            </a:r>
            <a:endParaRPr lang="de-DE" sz="2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B00A4A8-FC07-F791-AE11-8688B96BB4D6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34</a:t>
            </a:r>
          </a:p>
        </p:txBody>
      </p:sp>
      <p:graphicFrame>
        <p:nvGraphicFramePr>
          <p:cNvPr id="4" name="Inhaltsplatzhalter 28">
            <a:extLst>
              <a:ext uri="{FF2B5EF4-FFF2-40B4-BE49-F238E27FC236}">
                <a16:creationId xmlns:a16="http://schemas.microsoft.com/office/drawing/2014/main" id="{946A92BD-79A4-2CB0-EF9C-226FE6BCD3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895108"/>
              </p:ext>
            </p:extLst>
          </p:nvPr>
        </p:nvGraphicFramePr>
        <p:xfrm>
          <a:off x="658131" y="1381741"/>
          <a:ext cx="10991850" cy="4422470"/>
        </p:xfrm>
        <a:graphic>
          <a:graphicData uri="http://schemas.openxmlformats.org/drawingml/2006/table">
            <a:tbl>
              <a:tblPr firstRow="1" firstCol="1">
                <a:tableStyleId>{0660B408-B3CF-4A94-85FC-2B1E0A45F4A2}</a:tableStyleId>
              </a:tblPr>
              <a:tblGrid>
                <a:gridCol w="575026">
                  <a:extLst>
                    <a:ext uri="{9D8B030D-6E8A-4147-A177-3AD203B41FA5}">
                      <a16:colId xmlns:a16="http://schemas.microsoft.com/office/drawing/2014/main" val="1146312658"/>
                    </a:ext>
                  </a:extLst>
                </a:gridCol>
                <a:gridCol w="3488267">
                  <a:extLst>
                    <a:ext uri="{9D8B030D-6E8A-4147-A177-3AD203B41FA5}">
                      <a16:colId xmlns:a16="http://schemas.microsoft.com/office/drawing/2014/main" val="2082804036"/>
                    </a:ext>
                  </a:extLst>
                </a:gridCol>
                <a:gridCol w="6928557">
                  <a:extLst>
                    <a:ext uri="{9D8B030D-6E8A-4147-A177-3AD203B41FA5}">
                      <a16:colId xmlns:a16="http://schemas.microsoft.com/office/drawing/2014/main" val="3098876523"/>
                    </a:ext>
                  </a:extLst>
                </a:gridCol>
              </a:tblGrid>
              <a:tr h="244071">
                <a:tc>
                  <a:txBody>
                    <a:bodyPr/>
                    <a:lstStyle/>
                    <a:p>
                      <a:r>
                        <a:rPr lang="de-DE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 err="1">
                          <a:solidFill>
                            <a:schemeClr val="bg2"/>
                          </a:solidFill>
                          <a:effectLst/>
                        </a:rPr>
                        <a:t>Subject</a:t>
                      </a:r>
                      <a:r>
                        <a:rPr lang="de-DE" sz="2000" dirty="0">
                          <a:solidFill>
                            <a:schemeClr val="bg2"/>
                          </a:solidFill>
                          <a:effectLst/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bg2"/>
                          </a:solidFill>
                          <a:effectLst/>
                        </a:rPr>
                        <a:t>area</a:t>
                      </a:r>
                      <a:endParaRPr lang="de-DE" sz="20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6830">
                        <a:spcBef>
                          <a:spcPts val="625"/>
                        </a:spcBef>
                        <a:spcAft>
                          <a:spcPts val="0"/>
                        </a:spcAft>
                      </a:pPr>
                      <a:r>
                        <a:rPr lang="de-DE" sz="2000" dirty="0" err="1">
                          <a:solidFill>
                            <a:schemeClr val="bg2"/>
                          </a:solidFill>
                          <a:effectLst/>
                        </a:rPr>
                        <a:t>Example</a:t>
                      </a:r>
                      <a:r>
                        <a:rPr lang="de-DE" sz="2000" dirty="0">
                          <a:solidFill>
                            <a:schemeClr val="bg2"/>
                          </a:solidFill>
                          <a:effectLst/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bg2"/>
                          </a:solidFill>
                          <a:effectLst/>
                        </a:rPr>
                        <a:t>topics</a:t>
                      </a:r>
                      <a:endParaRPr lang="de-DE" sz="2000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149149"/>
                  </a:ext>
                </a:extLst>
              </a:tr>
              <a:tr h="231310">
                <a:tc rowSpan="10">
                  <a:txBody>
                    <a:bodyPr/>
                    <a:lstStyle/>
                    <a:p>
                      <a:pPr marL="1431925" marR="1417955" algn="ctr">
                        <a:spcBef>
                          <a:spcPts val="695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Data and </a:t>
                      </a:r>
                      <a:r>
                        <a:rPr lang="de-DE" sz="1600" dirty="0" err="1">
                          <a:effectLst/>
                        </a:rPr>
                        <a:t>chance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29235" indent="-1212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5 </a:t>
                      </a:r>
                      <a:r>
                        <a:rPr lang="de-DE" sz="1600" dirty="0" err="1">
                          <a:effectLst/>
                        </a:rPr>
                        <a:t>Agriculture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food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16891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 err="1">
                          <a:effectLst/>
                        </a:rPr>
                        <a:t>Water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demand</a:t>
                      </a:r>
                      <a:r>
                        <a:rPr lang="de-DE" sz="1600" dirty="0">
                          <a:effectLst/>
                        </a:rPr>
                        <a:t> in </a:t>
                      </a:r>
                      <a:r>
                        <a:rPr lang="de-DE" sz="1600" dirty="0" err="1">
                          <a:effectLst/>
                        </a:rPr>
                        <a:t>the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household</a:t>
                      </a:r>
                      <a:r>
                        <a:rPr lang="de-DE" sz="1600" dirty="0">
                          <a:effectLst/>
                        </a:rPr>
                        <a:t>, in individual countries </a:t>
                      </a:r>
                      <a:r>
                        <a:rPr lang="de-DE" sz="1600" dirty="0" err="1">
                          <a:effectLst/>
                        </a:rPr>
                        <a:t>or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worldwide</a:t>
                      </a:r>
                      <a:endParaRPr lang="de-DE" sz="1600" dirty="0">
                        <a:effectLst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8132762"/>
                  </a:ext>
                </a:extLst>
              </a:tr>
              <a:tr h="42130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6 Health and </a:t>
                      </a:r>
                      <a:r>
                        <a:rPr lang="de-DE" sz="1600" dirty="0" err="1">
                          <a:effectLst/>
                        </a:rPr>
                        <a:t>disease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155575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 err="1">
                          <a:effectLst/>
                        </a:rPr>
                        <a:t>supply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of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doctors</a:t>
                      </a:r>
                      <a:r>
                        <a:rPr lang="de-DE" sz="1600" dirty="0">
                          <a:effectLst/>
                        </a:rPr>
                        <a:t>, </a:t>
                      </a:r>
                      <a:r>
                        <a:rPr lang="de-DE" sz="1600" dirty="0" err="1">
                          <a:effectLst/>
                        </a:rPr>
                        <a:t>midwives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medicines</a:t>
                      </a:r>
                      <a:r>
                        <a:rPr lang="de-DE" sz="1600" dirty="0">
                          <a:effectLst/>
                        </a:rPr>
                        <a:t> in </a:t>
                      </a:r>
                      <a:r>
                        <a:rPr lang="de-DE" sz="1600" dirty="0" err="1">
                          <a:effectLst/>
                        </a:rPr>
                        <a:t>industrialised</a:t>
                      </a:r>
                      <a:r>
                        <a:rPr lang="de-DE" sz="1600" dirty="0">
                          <a:effectLst/>
                        </a:rPr>
                        <a:t> and/</a:t>
                      </a:r>
                      <a:r>
                        <a:rPr lang="de-DE" sz="1600" dirty="0" err="1">
                          <a:effectLst/>
                        </a:rPr>
                        <a:t>or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developing</a:t>
                      </a:r>
                      <a:r>
                        <a:rPr lang="de-DE" sz="1600" dirty="0">
                          <a:effectLst/>
                        </a:rPr>
                        <a:t> countries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341966"/>
                  </a:ext>
                </a:extLst>
              </a:tr>
              <a:tr h="33765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7 Education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45085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>
                          <a:effectLst/>
                        </a:rPr>
                        <a:t>Education and </a:t>
                      </a:r>
                      <a:r>
                        <a:rPr lang="de-DE" sz="1600" dirty="0" err="1">
                          <a:effectLst/>
                        </a:rPr>
                        <a:t>careers</a:t>
                      </a:r>
                      <a:r>
                        <a:rPr lang="de-DE" sz="1600" dirty="0">
                          <a:effectLst/>
                        </a:rPr>
                        <a:t> in </a:t>
                      </a:r>
                      <a:r>
                        <a:rPr lang="de-DE" sz="1600" dirty="0" err="1">
                          <a:effectLst/>
                        </a:rPr>
                        <a:t>industry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developing</a:t>
                      </a:r>
                      <a:r>
                        <a:rPr lang="de-DE" sz="1600" dirty="0">
                          <a:effectLst/>
                        </a:rPr>
                        <a:t> countries: </a:t>
                      </a:r>
                      <a:r>
                        <a:rPr lang="de-DE" sz="1600" dirty="0" err="1">
                          <a:effectLst/>
                        </a:rPr>
                        <a:t>from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child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labour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to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elite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universities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466109"/>
                  </a:ext>
                </a:extLst>
              </a:tr>
              <a:tr h="31495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8 </a:t>
                      </a:r>
                      <a:r>
                        <a:rPr lang="de-DE" sz="1600" dirty="0" err="1">
                          <a:effectLst/>
                        </a:rPr>
                        <a:t>Globalised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leisure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249555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 err="1">
                          <a:effectLst/>
                        </a:rPr>
                        <a:t>Influences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of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holiday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travel</a:t>
                      </a:r>
                      <a:r>
                        <a:rPr lang="de-DE" sz="1600" dirty="0">
                          <a:effectLst/>
                        </a:rPr>
                        <a:t> on </a:t>
                      </a:r>
                      <a:r>
                        <a:rPr lang="de-DE" sz="1600" dirty="0" err="1">
                          <a:effectLst/>
                        </a:rPr>
                        <a:t>the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environment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economy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of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the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destination</a:t>
                      </a:r>
                      <a:r>
                        <a:rPr lang="de-DE" sz="1600" dirty="0">
                          <a:effectLst/>
                        </a:rPr>
                        <a:t> countries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597097"/>
                  </a:ext>
                </a:extLst>
              </a:tr>
              <a:tr h="42130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29235" marR="36195" indent="-1212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9 </a:t>
                      </a:r>
                      <a:r>
                        <a:rPr lang="de-DE" sz="1600" dirty="0" err="1">
                          <a:effectLst/>
                        </a:rPr>
                        <a:t>Protection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use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of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natural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resources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energy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production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114935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>
                          <a:effectLst/>
                        </a:rPr>
                        <a:t>Energy </a:t>
                      </a:r>
                      <a:r>
                        <a:rPr lang="de-DE" sz="1600" dirty="0" err="1">
                          <a:effectLst/>
                        </a:rPr>
                        <a:t>production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consumption</a:t>
                      </a:r>
                      <a:r>
                        <a:rPr lang="de-DE" sz="1600" dirty="0">
                          <a:effectLst/>
                        </a:rPr>
                        <a:t> in </a:t>
                      </a:r>
                      <a:r>
                        <a:rPr lang="de-DE" sz="1600" dirty="0" err="1">
                          <a:effectLst/>
                        </a:rPr>
                        <a:t>the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household</a:t>
                      </a:r>
                      <a:r>
                        <a:rPr lang="de-DE" sz="1600" dirty="0">
                          <a:effectLst/>
                        </a:rPr>
                        <a:t>, in </a:t>
                      </a:r>
                      <a:r>
                        <a:rPr lang="de-DE" sz="1600" dirty="0" err="1">
                          <a:effectLst/>
                        </a:rPr>
                        <a:t>the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region</a:t>
                      </a:r>
                      <a:r>
                        <a:rPr lang="de-DE" sz="1600" dirty="0">
                          <a:effectLst/>
                        </a:rPr>
                        <a:t>, in individual countries and </a:t>
                      </a:r>
                      <a:r>
                        <a:rPr lang="de-DE" sz="1600" dirty="0" err="1">
                          <a:effectLst/>
                        </a:rPr>
                        <a:t>worldwide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46006"/>
                  </a:ext>
                </a:extLst>
              </a:tr>
              <a:tr h="12123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>
                          <a:effectLst/>
                        </a:rPr>
                        <a:t>The environmental </a:t>
                      </a:r>
                      <a:r>
                        <a:rPr lang="de-DE" sz="1600" dirty="0" err="1">
                          <a:effectLst/>
                        </a:rPr>
                        <a:t>footprint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917416"/>
                  </a:ext>
                </a:extLst>
              </a:tr>
              <a:tr h="52765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9235" marR="228600" indent="-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13 </a:t>
                      </a:r>
                      <a:r>
                        <a:rPr lang="de-DE" sz="1600" dirty="0" err="1">
                          <a:effectLst/>
                        </a:rPr>
                        <a:t>Globalisation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of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the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economy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labour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3937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 err="1">
                          <a:effectLst/>
                        </a:rPr>
                        <a:t>Crises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upswings</a:t>
                      </a:r>
                      <a:r>
                        <a:rPr lang="de-DE" sz="1600" dirty="0">
                          <a:effectLst/>
                        </a:rPr>
                        <a:t> - </a:t>
                      </a:r>
                      <a:r>
                        <a:rPr lang="de-DE" sz="1600" dirty="0" err="1">
                          <a:effectLst/>
                        </a:rPr>
                        <a:t>data</a:t>
                      </a:r>
                      <a:r>
                        <a:rPr lang="de-DE" sz="1600" dirty="0">
                          <a:effectLst/>
                        </a:rPr>
                        <a:t> on </a:t>
                      </a:r>
                      <a:r>
                        <a:rPr lang="de-DE" sz="1600" dirty="0" err="1">
                          <a:effectLst/>
                        </a:rPr>
                        <a:t>public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debt</a:t>
                      </a:r>
                      <a:r>
                        <a:rPr lang="de-DE" sz="1600" dirty="0">
                          <a:effectLst/>
                        </a:rPr>
                        <a:t>, per </a:t>
                      </a:r>
                      <a:r>
                        <a:rPr lang="de-DE" sz="1600" dirty="0" err="1">
                          <a:effectLst/>
                        </a:rPr>
                        <a:t>capita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debt</a:t>
                      </a:r>
                      <a:r>
                        <a:rPr lang="de-DE" sz="1600" dirty="0">
                          <a:effectLst/>
                        </a:rPr>
                        <a:t>, </a:t>
                      </a:r>
                      <a:r>
                        <a:rPr lang="de-DE" sz="1600" dirty="0" err="1">
                          <a:effectLst/>
                        </a:rPr>
                        <a:t>gross</a:t>
                      </a:r>
                      <a:r>
                        <a:rPr lang="de-DE" sz="1600" dirty="0">
                          <a:effectLst/>
                        </a:rPr>
                        <a:t> national </a:t>
                      </a:r>
                      <a:r>
                        <a:rPr lang="de-DE" sz="1600" dirty="0" err="1">
                          <a:effectLst/>
                        </a:rPr>
                        <a:t>product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labour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markets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051875"/>
                  </a:ext>
                </a:extLst>
              </a:tr>
              <a:tr h="33765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9235" marR="504190" indent="-18034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14 </a:t>
                      </a:r>
                      <a:r>
                        <a:rPr lang="de-DE" sz="1600" dirty="0" err="1">
                          <a:effectLst/>
                        </a:rPr>
                        <a:t>Demographic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structures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development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170815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>
                          <a:effectLst/>
                        </a:rPr>
                        <a:t>Data and </a:t>
                      </a:r>
                      <a:r>
                        <a:rPr lang="de-DE" sz="1600" dirty="0" err="1">
                          <a:effectLst/>
                        </a:rPr>
                        <a:t>consequences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of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demo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graphic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change</a:t>
                      </a:r>
                      <a:r>
                        <a:rPr lang="de-DE" sz="1600" dirty="0">
                          <a:effectLst/>
                        </a:rPr>
                        <a:t> in Germany and </a:t>
                      </a:r>
                      <a:r>
                        <a:rPr lang="de-DE" sz="1600" dirty="0" err="1">
                          <a:effectLst/>
                        </a:rPr>
                        <a:t>worldwide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5801263"/>
                  </a:ext>
                </a:extLst>
              </a:tr>
              <a:tr h="30607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29235" marR="36195" indent="-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15 </a:t>
                      </a:r>
                      <a:r>
                        <a:rPr lang="de-DE" sz="1600" dirty="0" err="1">
                          <a:effectLst/>
                        </a:rPr>
                        <a:t>Poverty</a:t>
                      </a:r>
                      <a:r>
                        <a:rPr lang="de-DE" sz="1600" dirty="0">
                          <a:effectLst/>
                        </a:rPr>
                        <a:t> and social </a:t>
                      </a:r>
                      <a:r>
                        <a:rPr lang="de-DE" sz="1600" dirty="0" err="1">
                          <a:effectLst/>
                        </a:rPr>
                        <a:t>security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42900" marR="64135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>
                          <a:effectLst/>
                        </a:rPr>
                        <a:t>Financing </a:t>
                      </a:r>
                      <a:r>
                        <a:rPr lang="de-DE" sz="1600" dirty="0" err="1">
                          <a:effectLst/>
                        </a:rPr>
                        <a:t>of</a:t>
                      </a:r>
                      <a:r>
                        <a:rPr lang="de-DE" sz="1600" dirty="0">
                          <a:effectLst/>
                        </a:rPr>
                        <a:t> social </a:t>
                      </a:r>
                      <a:r>
                        <a:rPr lang="de-DE" sz="1600" dirty="0" err="1">
                          <a:effectLst/>
                        </a:rPr>
                        <a:t>systems</a:t>
                      </a:r>
                      <a:r>
                        <a:rPr lang="de-DE" sz="1600" dirty="0">
                          <a:effectLst/>
                        </a:rPr>
                        <a:t> such </a:t>
                      </a:r>
                      <a:r>
                        <a:rPr lang="de-DE" sz="1600" dirty="0" err="1">
                          <a:effectLst/>
                        </a:rPr>
                        <a:t>as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pensions</a:t>
                      </a:r>
                      <a:r>
                        <a:rPr lang="de-DE" sz="1600" dirty="0">
                          <a:effectLst/>
                        </a:rPr>
                        <a:t> and </a:t>
                      </a:r>
                      <a:r>
                        <a:rPr lang="de-DE" sz="1600" dirty="0" err="1">
                          <a:effectLst/>
                        </a:rPr>
                        <a:t>unemployment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insurance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473437"/>
                  </a:ext>
                </a:extLst>
              </a:tr>
              <a:tr h="35786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123825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Arial" panose="020B0604020202020204" pitchFamily="34" charset="0"/>
                        <a:buChar char="•"/>
                        <a:tabLst>
                          <a:tab pos="145415" algn="l"/>
                        </a:tabLst>
                      </a:pPr>
                      <a:r>
                        <a:rPr lang="de-DE" sz="1600" dirty="0">
                          <a:effectLst/>
                        </a:rPr>
                        <a:t>Television, </a:t>
                      </a:r>
                      <a:r>
                        <a:rPr lang="de-DE" sz="1600" dirty="0" err="1">
                          <a:effectLst/>
                        </a:rPr>
                        <a:t>computers</a:t>
                      </a:r>
                      <a:r>
                        <a:rPr lang="de-DE" sz="1600" dirty="0">
                          <a:effectLst/>
                        </a:rPr>
                        <a:t> and a bowl </a:t>
                      </a:r>
                      <a:r>
                        <a:rPr lang="de-DE" sz="1600" dirty="0" err="1">
                          <a:effectLst/>
                        </a:rPr>
                        <a:t>of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rice</a:t>
                      </a:r>
                      <a:r>
                        <a:rPr lang="de-DE" sz="1600" dirty="0">
                          <a:effectLst/>
                        </a:rPr>
                        <a:t> - </a:t>
                      </a:r>
                      <a:r>
                        <a:rPr lang="de-DE" sz="1600" dirty="0" err="1">
                          <a:effectLst/>
                        </a:rPr>
                        <a:t>distribution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of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wealth</a:t>
                      </a:r>
                      <a:r>
                        <a:rPr lang="de-DE" sz="1600" dirty="0">
                          <a:effectLst/>
                        </a:rPr>
                        <a:t> in </a:t>
                      </a:r>
                      <a:r>
                        <a:rPr lang="de-DE" sz="1600" dirty="0" err="1">
                          <a:effectLst/>
                        </a:rPr>
                        <a:t>the</a:t>
                      </a:r>
                      <a:r>
                        <a:rPr lang="de-DE" sz="1600" dirty="0">
                          <a:effectLst/>
                        </a:rPr>
                        <a:t> </a:t>
                      </a:r>
                      <a:r>
                        <a:rPr lang="de-DE" sz="1600" dirty="0" err="1">
                          <a:effectLst/>
                        </a:rPr>
                        <a:t>world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04378185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9D4444BC-0222-4DC2-A892-3A905AF46C24}"/>
              </a:ext>
            </a:extLst>
          </p:cNvPr>
          <p:cNvSpPr txBox="1"/>
          <p:nvPr/>
        </p:nvSpPr>
        <p:spPr>
          <a:xfrm>
            <a:off x="6154056" y="5913370"/>
            <a:ext cx="559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00" dirty="0">
                <a:solidFill>
                  <a:schemeClr val="bg1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Reiss et al. 2015, p. 321, translated by Project Partner 2, University of Paderborn</a:t>
            </a:r>
            <a:endParaRPr lang="de-DE" sz="1400" kern="100" dirty="0">
              <a:solidFill>
                <a:schemeClr val="bg1">
                  <a:lumMod val="1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3506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200" b="1" dirty="0"/>
              <a:t>	</a:t>
            </a:r>
            <a:r>
              <a:rPr lang="de-DE" sz="3200" b="1" dirty="0"/>
              <a:t>Take </a:t>
            </a:r>
            <a:r>
              <a:rPr lang="de-DE" sz="3200" b="1" dirty="0" err="1"/>
              <a:t>home</a:t>
            </a:r>
            <a:r>
              <a:rPr lang="de-DE" sz="3200" b="1" dirty="0"/>
              <a:t> </a:t>
            </a:r>
            <a:r>
              <a:rPr lang="de-DE" sz="3200" b="1" dirty="0" err="1"/>
              <a:t>messages</a:t>
            </a:r>
            <a:endParaRPr lang="de-DE" sz="2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BF647CAF-CB0B-A408-11C9-FD2B889EC732}"/>
              </a:ext>
            </a:extLst>
          </p:cNvPr>
          <p:cNvSpPr txBox="1">
            <a:spLocks/>
          </p:cNvSpPr>
          <p:nvPr/>
        </p:nvSpPr>
        <p:spPr>
          <a:xfrm>
            <a:off x="762074" y="1618456"/>
            <a:ext cx="10991851" cy="3621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spcBef>
                <a:spcPts val="1200"/>
              </a:spcBef>
              <a:buNone/>
            </a:pP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Data and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chance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should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not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viewed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isolation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;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it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makes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sense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link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them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together</a:t>
            </a:r>
            <a:endParaRPr lang="de-DE" b="1" dirty="0">
              <a:solidFill>
                <a:schemeClr val="bg1">
                  <a:lumMod val="10000"/>
                </a:schemeClr>
              </a:solidFill>
            </a:endParaRPr>
          </a:p>
          <a:p>
            <a:pPr lvl="2">
              <a:spcBef>
                <a:spcPts val="1200"/>
              </a:spcBef>
            </a:pPr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T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make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sense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descriptive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statistics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everyday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life</a:t>
            </a:r>
            <a:endParaRPr lang="de-DE" b="0" dirty="0">
              <a:solidFill>
                <a:schemeClr val="bg1">
                  <a:lumMod val="10000"/>
                </a:schemeClr>
              </a:solidFill>
            </a:endParaRPr>
          </a:p>
          <a:p>
            <a:pPr lvl="2">
              <a:spcBef>
                <a:spcPts val="1200"/>
              </a:spcBef>
            </a:pP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Deeper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understanding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methods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descriptive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statistics</a:t>
            </a:r>
            <a:endParaRPr lang="de-DE" b="0" dirty="0">
              <a:solidFill>
                <a:schemeClr val="bg1">
                  <a:lumMod val="10000"/>
                </a:schemeClr>
              </a:solidFill>
            </a:endParaRPr>
          </a:p>
          <a:p>
            <a:pPr lvl="2">
              <a:spcBef>
                <a:spcPts val="1200"/>
              </a:spcBef>
            </a:pP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But also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methods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/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concepts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other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central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ideas</a:t>
            </a:r>
            <a:endParaRPr lang="de-DE" b="0" dirty="0">
              <a:solidFill>
                <a:schemeClr val="bg1">
                  <a:lumMod val="10000"/>
                </a:schemeClr>
              </a:solidFill>
            </a:endParaRPr>
          </a:p>
          <a:p>
            <a:pPr lvl="2">
              <a:spcBef>
                <a:spcPts val="1200"/>
              </a:spcBef>
            </a:pP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Connection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mathematical</a:t>
            </a:r>
            <a:r>
              <a:rPr lang="de-DE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0" dirty="0" err="1">
                <a:solidFill>
                  <a:schemeClr val="bg1">
                    <a:lumMod val="10000"/>
                  </a:schemeClr>
                </a:solidFill>
              </a:rPr>
              <a:t>modelling</a:t>
            </a:r>
            <a:endParaRPr lang="de-DE" b="0" dirty="0">
              <a:solidFill>
                <a:schemeClr val="bg1">
                  <a:lumMod val="10000"/>
                </a:schemeClr>
              </a:solidFill>
            </a:endParaRPr>
          </a:p>
          <a:p>
            <a:pPr marL="0" lvl="2" indent="0">
              <a:spcBef>
                <a:spcPts val="1200"/>
              </a:spcBef>
              <a:buNone/>
            </a:pP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Possibilities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for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implementing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 ESD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B6D2DD-E86D-AE54-0958-128E9DF7DF2C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8897833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bg1"/>
            </a:gs>
            <a:gs pos="100000">
              <a:srgbClr val="678CD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6FC357A7-6C66-CCCA-DB97-2A74B1814AEC}"/>
              </a:ext>
            </a:extLst>
          </p:cNvPr>
          <p:cNvSpPr/>
          <p:nvPr/>
        </p:nvSpPr>
        <p:spPr>
          <a:xfrm>
            <a:off x="0" y="2663455"/>
            <a:ext cx="12192000" cy="1531089"/>
          </a:xfrm>
          <a:prstGeom prst="rect">
            <a:avLst/>
          </a:prstGeom>
          <a:solidFill>
            <a:srgbClr val="234B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2381693"/>
            <a:ext cx="9144000" cy="1928892"/>
          </a:xfrm>
        </p:spPr>
        <p:txBody>
          <a:bodyPr anchor="ctr"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+mj-lt"/>
              </a:rPr>
              <a:t>T</a:t>
            </a:r>
            <a:r>
              <a:rPr lang="en-US" sz="3600" b="1" i="0" dirty="0">
                <a:solidFill>
                  <a:schemeClr val="bg1"/>
                </a:solidFill>
                <a:effectLst/>
                <a:latin typeface="+mj-lt"/>
              </a:rPr>
              <a:t>hank you </a:t>
            </a:r>
            <a:r>
              <a:rPr lang="en-US" sz="3600" i="0" dirty="0">
                <a:solidFill>
                  <a:schemeClr val="bg1"/>
                </a:solidFill>
                <a:effectLst/>
                <a:latin typeface="+mj-lt"/>
              </a:rPr>
              <a:t>for your interest and attention.</a:t>
            </a:r>
            <a:endParaRPr lang="de-DE" sz="36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615390C-7185-570D-1D7B-B3AC17748A0E}"/>
              </a:ext>
            </a:extLst>
          </p:cNvPr>
          <p:cNvSpPr/>
          <p:nvPr/>
        </p:nvSpPr>
        <p:spPr>
          <a:xfrm>
            <a:off x="0" y="-1"/>
            <a:ext cx="12192000" cy="868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E6C738D8-67E2-B19A-6010-D75B571CDB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0"/>
          <a:stretch/>
        </p:blipFill>
        <p:spPr>
          <a:xfrm>
            <a:off x="5420611" y="113766"/>
            <a:ext cx="1350778" cy="90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374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200" b="1" dirty="0"/>
              <a:t>	</a:t>
            </a:r>
            <a:r>
              <a:rPr lang="de-DE" sz="3200" b="1" dirty="0"/>
              <a:t>References</a:t>
            </a:r>
            <a:endParaRPr lang="de-DE" sz="2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BF647CAF-CB0B-A408-11C9-FD2B889EC732}"/>
              </a:ext>
            </a:extLst>
          </p:cNvPr>
          <p:cNvSpPr txBox="1">
            <a:spLocks/>
          </p:cNvSpPr>
          <p:nvPr/>
        </p:nvSpPr>
        <p:spPr>
          <a:xfrm>
            <a:off x="762074" y="1618456"/>
            <a:ext cx="10991851" cy="473470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Bildung für nachhaltige Entwicklung – BNE (2022). Pädagogische Ansätze, politische Rahmenbedingungen und praktische Unterstützungsmöglichkeiten. </a:t>
            </a:r>
            <a:r>
              <a:rPr lang="en-US" dirty="0"/>
              <a:t>Hamburg: Cornelsen.</a:t>
            </a:r>
          </a:p>
          <a:p>
            <a:r>
              <a:rPr lang="en-US" dirty="0"/>
              <a:t>Dudley, B. (2019). BP statistical review of world energy 2016. </a:t>
            </a:r>
            <a:r>
              <a:rPr lang="en-US" i="1" dirty="0"/>
              <a:t>British Petroleum Statistical Review of World Energy, </a:t>
            </a:r>
            <a:r>
              <a:rPr lang="en-US" i="1" dirty="0" err="1"/>
              <a:t>Bplc</a:t>
            </a:r>
            <a:r>
              <a:rPr lang="en-US" i="1" dirty="0"/>
              <a:t>. editor, </a:t>
            </a:r>
            <a:r>
              <a:rPr lang="en-US" i="1" dirty="0" err="1"/>
              <a:t>Pureprint</a:t>
            </a:r>
            <a:r>
              <a:rPr lang="en-US" i="1" dirty="0"/>
              <a:t> Group Limited, UK</a:t>
            </a:r>
            <a:r>
              <a:rPr lang="en-US" dirty="0"/>
              <a:t>.</a:t>
            </a:r>
            <a:endParaRPr lang="de-DE" dirty="0"/>
          </a:p>
          <a:p>
            <a:r>
              <a:rPr lang="de-DE" dirty="0"/>
              <a:t>Eichler, A., Vogel, M. (2013)</a:t>
            </a:r>
            <a:r>
              <a:rPr lang="de-DE" i="1" dirty="0"/>
              <a:t>. Leitidee Daten und Zufall</a:t>
            </a:r>
            <a:r>
              <a:rPr lang="de-DE" dirty="0"/>
              <a:t>. </a:t>
            </a:r>
            <a:r>
              <a:rPr lang="en-US" dirty="0"/>
              <a:t>Wiesbaden: Springer.</a:t>
            </a:r>
          </a:p>
          <a:p>
            <a:r>
              <a:rPr lang="de-DE" dirty="0"/>
              <a:t>Heymann, H. W. (1996). </a:t>
            </a:r>
            <a:r>
              <a:rPr lang="de-DE" i="1" dirty="0"/>
              <a:t>Allgemeinbildung und Mathematik</a:t>
            </a:r>
            <a:r>
              <a:rPr lang="de-DE" dirty="0"/>
              <a:t> (1. Aufl.). Julius Beltz.</a:t>
            </a:r>
            <a:endParaRPr lang="en-US" dirty="0"/>
          </a:p>
          <a:p>
            <a:r>
              <a:rPr lang="en-US" dirty="0"/>
              <a:t>Kaiser, G. (1995).</a:t>
            </a:r>
            <a:r>
              <a:rPr lang="en-US" i="1" dirty="0"/>
              <a:t> </a:t>
            </a:r>
            <a:r>
              <a:rPr lang="de-DE" i="1" dirty="0" err="1"/>
              <a:t>Realitätsbezüge</a:t>
            </a:r>
            <a:r>
              <a:rPr lang="de-DE" i="1" dirty="0"/>
              <a:t> im Mathematikunterricht – Ein Überblick </a:t>
            </a:r>
            <a:r>
              <a:rPr lang="de-DE" i="1" dirty="0" err="1"/>
              <a:t>über</a:t>
            </a:r>
            <a:r>
              <a:rPr lang="de-DE" i="1" dirty="0"/>
              <a:t> die aktuelle und historische Diskussion</a:t>
            </a:r>
            <a:r>
              <a:rPr lang="de-DE" dirty="0"/>
              <a:t>. In: G. Graumann, T. Jahnke, G. Kaiser &amp; J. Meyer (Hrsg.), Materialien </a:t>
            </a:r>
            <a:r>
              <a:rPr lang="de-DE" dirty="0" err="1"/>
              <a:t>für</a:t>
            </a:r>
            <a:r>
              <a:rPr lang="de-DE" dirty="0"/>
              <a:t> einen realitätsbezogenen Mathematikunterricht. </a:t>
            </a:r>
            <a:r>
              <a:rPr lang="en-US" dirty="0"/>
              <a:t>Band 2 (ISTRON) (S. 66–84). Hildesheim: </a:t>
            </a:r>
            <a:r>
              <a:rPr lang="en-US" dirty="0" err="1"/>
              <a:t>Franzbecker</a:t>
            </a:r>
            <a:r>
              <a:rPr lang="en-US" dirty="0"/>
              <a:t>.</a:t>
            </a:r>
          </a:p>
          <a:p>
            <a:r>
              <a:rPr lang="en-US" dirty="0"/>
              <a:t>Kaiser, G. &amp;  </a:t>
            </a:r>
            <a:r>
              <a:rPr lang="en-US" dirty="0" err="1"/>
              <a:t>Stender</a:t>
            </a:r>
            <a:r>
              <a:rPr lang="en-US" dirty="0"/>
              <a:t>, P. (2013). Complex modelling problems in co-operative, self-directed learning environments.</a:t>
            </a:r>
            <a:r>
              <a:rPr lang="en-US" i="1" dirty="0"/>
              <a:t> </a:t>
            </a:r>
            <a:r>
              <a:rPr lang="en-US" dirty="0"/>
              <a:t>In </a:t>
            </a:r>
            <a:r>
              <a:rPr lang="en-US" dirty="0" err="1"/>
              <a:t>Stillmann</a:t>
            </a:r>
            <a:r>
              <a:rPr lang="en-US" dirty="0"/>
              <a:t>, G., Kaiser, G. , Blum, Brown, J.(Eds.): </a:t>
            </a:r>
            <a:r>
              <a:rPr lang="en-US" i="1" dirty="0"/>
              <a:t>Teaching mathematical modelling. </a:t>
            </a:r>
            <a:r>
              <a:rPr lang="de-DE" i="1" dirty="0" err="1"/>
              <a:t>Connecting</a:t>
            </a:r>
            <a:r>
              <a:rPr lang="de-DE" i="1" dirty="0"/>
              <a:t> </a:t>
            </a:r>
            <a:r>
              <a:rPr lang="de-DE" i="1" dirty="0" err="1"/>
              <a:t>to</a:t>
            </a:r>
            <a:r>
              <a:rPr lang="de-DE" i="1" dirty="0"/>
              <a:t> </a:t>
            </a:r>
            <a:r>
              <a:rPr lang="de-DE" i="1" dirty="0" err="1"/>
              <a:t>research</a:t>
            </a:r>
            <a:r>
              <a:rPr lang="de-DE" i="1" dirty="0"/>
              <a:t> and </a:t>
            </a:r>
            <a:r>
              <a:rPr lang="de-DE" i="1" dirty="0" err="1"/>
              <a:t>practice</a:t>
            </a:r>
            <a:r>
              <a:rPr lang="de-DE" dirty="0"/>
              <a:t>. (pp. 277-293)  Dordrecht u.a.: Springer. </a:t>
            </a:r>
          </a:p>
          <a:p>
            <a:r>
              <a:rPr lang="en-US" dirty="0"/>
              <a:t>KMK - </a:t>
            </a:r>
            <a:r>
              <a:rPr lang="de-DE" dirty="0"/>
              <a:t>Sekretariat der Ständigen Konferenz der Kultusminister der Länder in der Bundesrepublik Deutschland. (2022). </a:t>
            </a:r>
            <a:r>
              <a:rPr lang="de-DE" i="1" dirty="0"/>
              <a:t>Bildungsstandards im Fach Mathematik. Primarstufe und Sekundarstufe I. Beitrag zur Implementation: Beschluss der Kultusministerkonferenz vom 23.03.2023</a:t>
            </a:r>
            <a:r>
              <a:rPr lang="de-DE" dirty="0"/>
              <a:t> Wolters Kluwer. Online Ressource: </a:t>
            </a:r>
            <a:r>
              <a:rPr lang="de-DE" dirty="0">
                <a:hlinkClick r:id="rId5"/>
              </a:rPr>
              <a:t>https://www.kmk.org/fileadmin/Dateien/pdf/Bildung/Qualitaet/ImplBroschu__re_BiSta_MATHEMATIK_2023-03-23.pdf</a:t>
            </a:r>
            <a:r>
              <a:rPr lang="de-DE" dirty="0"/>
              <a:t>  </a:t>
            </a:r>
          </a:p>
          <a:p>
            <a:endParaRPr lang="de-DE" sz="2700" dirty="0"/>
          </a:p>
          <a:p>
            <a:endParaRPr lang="de-DE" dirty="0"/>
          </a:p>
          <a:p>
            <a:endParaRPr lang="de-DE" sz="32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B6D2DD-E86D-AE54-0958-128E9DF7DF2C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7014524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200" b="1" dirty="0"/>
              <a:t>	</a:t>
            </a:r>
            <a:r>
              <a:rPr lang="de-DE" sz="3200" b="1" dirty="0"/>
              <a:t>References</a:t>
            </a:r>
            <a:endParaRPr lang="de-DE" sz="22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C5D3F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BF647CAF-CB0B-A408-11C9-FD2B889EC732}"/>
              </a:ext>
            </a:extLst>
          </p:cNvPr>
          <p:cNvSpPr txBox="1">
            <a:spLocks/>
          </p:cNvSpPr>
          <p:nvPr/>
        </p:nvSpPr>
        <p:spPr>
          <a:xfrm>
            <a:off x="762074" y="1618456"/>
            <a:ext cx="10991851" cy="473470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Kohorst</a:t>
            </a:r>
            <a:r>
              <a:rPr lang="de-DE" dirty="0"/>
              <a:t>, H., &amp; </a:t>
            </a:r>
            <a:r>
              <a:rPr lang="de-DE" dirty="0" err="1"/>
              <a:t>Portscheller</a:t>
            </a:r>
            <a:r>
              <a:rPr lang="de-DE" dirty="0"/>
              <a:t>, P. (1999). Wozu Hefe nicht alles gut ist... Vom exponentiellen zum </a:t>
            </a:r>
            <a:r>
              <a:rPr lang="de-DE" dirty="0" err="1"/>
              <a:t>logistschen</a:t>
            </a:r>
            <a:r>
              <a:rPr lang="de-DE" dirty="0"/>
              <a:t> Wachstum. </a:t>
            </a:r>
            <a:r>
              <a:rPr lang="de-DE" i="1" dirty="0" err="1"/>
              <a:t>mathematik</a:t>
            </a:r>
            <a:r>
              <a:rPr lang="de-DE" i="1" dirty="0"/>
              <a:t> lehren</a:t>
            </a:r>
            <a:r>
              <a:rPr lang="de-DE" dirty="0"/>
              <a:t>, </a:t>
            </a:r>
            <a:r>
              <a:rPr lang="de-DE" i="1" dirty="0"/>
              <a:t>97</a:t>
            </a:r>
            <a:r>
              <a:rPr lang="de-DE" dirty="0"/>
              <a:t>, 54-59.</a:t>
            </a:r>
          </a:p>
          <a:p>
            <a:r>
              <a:rPr lang="de-DE" dirty="0" err="1"/>
              <a:t>Leiss</a:t>
            </a:r>
            <a:r>
              <a:rPr lang="de-DE" dirty="0"/>
              <a:t>, D. &amp; Blum, W. (2010). Beschreibung zentraler mathematischer Kompetenzen. In W. Blum, C. </a:t>
            </a:r>
            <a:r>
              <a:rPr lang="de-DE" dirty="0" err="1"/>
              <a:t>Drüke</a:t>
            </a:r>
            <a:r>
              <a:rPr lang="de-DE" dirty="0"/>
              <a:t>-Noe, R. Hartung &amp; O. Köller (Hrsg.), </a:t>
            </a:r>
            <a:r>
              <a:rPr lang="de-DE" i="1" dirty="0"/>
              <a:t>Bildungsstandards </a:t>
            </a:r>
            <a:r>
              <a:rPr lang="de-DE" i="1" dirty="0" err="1"/>
              <a:t>Mathematik:konkret</a:t>
            </a:r>
            <a:r>
              <a:rPr lang="de-DE" i="1" dirty="0"/>
              <a:t> </a:t>
            </a:r>
            <a:r>
              <a:rPr lang="de-DE" dirty="0"/>
              <a:t>(4. Auflage, S. 33-50). Berlin: Cornelsen Scriptor.</a:t>
            </a:r>
          </a:p>
          <a:p>
            <a:r>
              <a:rPr lang="de-DE" dirty="0" err="1"/>
              <a:t>Reiss</a:t>
            </a:r>
            <a:r>
              <a:rPr lang="de-DE" dirty="0"/>
              <a:t>, K., Ufer, S., Ulm, V., &amp; </a:t>
            </a:r>
            <a:r>
              <a:rPr lang="de-DE" dirty="0" err="1"/>
              <a:t>Wienholtz</a:t>
            </a:r>
            <a:r>
              <a:rPr lang="de-DE" dirty="0"/>
              <a:t> (2015). G. 4.4. 1 Mathematik fachdidaktischer Teil., In Kultusminister Konferenz, Bundesministerium für wirtschaftliche Zusammenarbeit und Entwicklung (Eds.) Orientierungsrahmen für den Lernbereich Globale Entwicklung. Im Rahmen einer Bildung für nachhaltige Entwicklung (pp. 316-322) Online Ressource: </a:t>
            </a:r>
            <a:r>
              <a:rPr lang="de-DE" dirty="0">
                <a:hlinkClick r:id="rId5"/>
              </a:rPr>
              <a:t>https://globfair.be-fair.eu/media/orientation_framework_final_2015-07-21.pdf</a:t>
            </a:r>
            <a:r>
              <a:rPr lang="de-DE" dirty="0"/>
              <a:t>.</a:t>
            </a:r>
          </a:p>
          <a:p>
            <a:r>
              <a:rPr lang="de-DE" dirty="0"/>
              <a:t>Statista (2023).Weltweiter Erdölverbrauch in den Jahren 1970 bis 2022. </a:t>
            </a:r>
            <a:r>
              <a:rPr lang="de-DE" dirty="0" err="1"/>
              <a:t>Retrived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: </a:t>
            </a:r>
            <a:r>
              <a:rPr lang="de-DE" dirty="0">
                <a:hlinkClick r:id="rId6"/>
              </a:rPr>
              <a:t>http://de.statista.com/statistik/daten/studie/40384/umfrage/welt-insgesamt---erdoelverbrauch-in-tausend-barrel-pro-tag/</a:t>
            </a:r>
            <a:r>
              <a:rPr lang="de-DE" dirty="0"/>
              <a:t>, last update 7.7.2023</a:t>
            </a:r>
          </a:p>
          <a:p>
            <a:r>
              <a:rPr lang="de-DE" dirty="0"/>
              <a:t>Südkurier (2022). </a:t>
            </a:r>
            <a:r>
              <a:rPr lang="de-DE" i="1" dirty="0"/>
              <a:t>Gute Frage: Wie lange reicht uns eigentlich das Öl noch?. </a:t>
            </a:r>
            <a:r>
              <a:rPr lang="de-DE" dirty="0" err="1"/>
              <a:t>Retrived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: </a:t>
            </a:r>
            <a:r>
              <a:rPr lang="de-DE" dirty="0">
                <a:hlinkClick r:id="rId7"/>
              </a:rPr>
              <a:t>https://www.suedkurier.de/ueberregional/wirtschaft/energiekrise-wie-lange-reicht-das-oel-noch;art416,11291735#</a:t>
            </a:r>
            <a:r>
              <a:rPr lang="de-DE" dirty="0"/>
              <a:t>, last update 7.7.2023</a:t>
            </a:r>
            <a:endParaRPr lang="en-US" dirty="0"/>
          </a:p>
          <a:p>
            <a:r>
              <a:rPr lang="en-US" dirty="0"/>
              <a:t>United Nations (2021). Sustainable Development Goals. </a:t>
            </a:r>
            <a:r>
              <a:rPr lang="en-US" dirty="0" err="1"/>
              <a:t>Retrived</a:t>
            </a:r>
            <a:r>
              <a:rPr lang="en-US" dirty="0"/>
              <a:t> from </a:t>
            </a:r>
            <a:r>
              <a:rPr lang="en-US" dirty="0">
                <a:hlinkClick r:id="rId8"/>
              </a:rPr>
              <a:t>https://sustainabledevelopment.un.org/</a:t>
            </a:r>
            <a:r>
              <a:rPr lang="en-US" dirty="0"/>
              <a:t> last update 14.09.2023</a:t>
            </a:r>
          </a:p>
          <a:p>
            <a:r>
              <a:rPr lang="en-US" sz="27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Winter, H. (1995). </a:t>
            </a:r>
            <a:r>
              <a:rPr lang="en-US" sz="27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Mathematikunterricht</a:t>
            </a:r>
            <a:r>
              <a:rPr lang="en-US" sz="27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und </a:t>
            </a:r>
            <a:r>
              <a:rPr lang="en-US" sz="27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Allgemeinbildung</a:t>
            </a:r>
            <a:r>
              <a:rPr lang="en-US" sz="27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700" i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Mitteilungen</a:t>
            </a:r>
            <a:r>
              <a:rPr lang="en-US" sz="27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der Gesellschaft </a:t>
            </a:r>
            <a:r>
              <a:rPr lang="en-US" sz="2700" i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für</a:t>
            </a:r>
            <a:r>
              <a:rPr lang="en-US" sz="27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700" i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Didaktik</a:t>
            </a:r>
            <a:r>
              <a:rPr lang="en-US" sz="27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der </a:t>
            </a:r>
            <a:r>
              <a:rPr lang="en-US" sz="2700" i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Mathematik</a:t>
            </a:r>
            <a:r>
              <a:rPr lang="en-US" sz="27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61</a:t>
            </a:r>
            <a:r>
              <a:rPr lang="en-US" sz="27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1, 37-46.</a:t>
            </a:r>
            <a:endParaRPr lang="de-DE" sz="27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sz="2700" dirty="0"/>
          </a:p>
          <a:p>
            <a:endParaRPr lang="de-DE" dirty="0"/>
          </a:p>
          <a:p>
            <a:endParaRPr lang="de-DE" sz="32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B6D2DD-E86D-AE54-0958-128E9DF7DF2C}"/>
              </a:ext>
            </a:extLst>
          </p:cNvPr>
          <p:cNvSpPr txBox="1"/>
          <p:nvPr/>
        </p:nvSpPr>
        <p:spPr>
          <a:xfrm>
            <a:off x="5863111" y="6436590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+mj-lt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652811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686CE5B3-7604-4067-EB65-0ABD673BA7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CiviMatics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2023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2A25F30-4A5F-84E6-EE42-B0E1A3F986C7}"/>
              </a:ext>
            </a:extLst>
          </p:cNvPr>
          <p:cNvSpPr txBox="1">
            <a:spLocks/>
          </p:cNvSpPr>
          <p:nvPr/>
        </p:nvSpPr>
        <p:spPr>
          <a:xfrm>
            <a:off x="0" y="247979"/>
            <a:ext cx="12192000" cy="6480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srgbClr val="234BA5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	</a:t>
            </a:r>
            <a:endParaRPr kumimoji="0" lang="de-DE" sz="8500" b="0" i="0" u="none" strike="noStrike" kern="1200" cap="none" spc="0" normalizeH="0" baseline="0" noProof="0" dirty="0">
              <a:ln>
                <a:noFill/>
              </a:ln>
              <a:solidFill>
                <a:srgbClr val="234BA5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de-DE" sz="7500" b="1" dirty="0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  <a:t>	 </a:t>
            </a:r>
            <a:r>
              <a:rPr lang="de-DE" sz="7500" b="1" dirty="0" err="1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  <a:t>Types</a:t>
            </a:r>
            <a:r>
              <a:rPr lang="de-DE" sz="7500" b="1" dirty="0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  <a:t> </a:t>
            </a:r>
            <a:r>
              <a:rPr lang="de-DE" sz="7500" b="1" dirty="0" err="1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  <a:t>of</a:t>
            </a:r>
            <a:r>
              <a:rPr lang="de-DE" sz="7500" b="1" dirty="0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  <a:t> </a:t>
            </a:r>
            <a:r>
              <a:rPr lang="de-DE" sz="7500" b="1" dirty="0" err="1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  <a:t>reality</a:t>
            </a:r>
            <a:r>
              <a:rPr lang="de-DE" sz="7500" b="1" dirty="0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  <a:t> </a:t>
            </a:r>
            <a:r>
              <a:rPr lang="de-DE" sz="7500" b="1" dirty="0" err="1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  <a:t>references</a:t>
            </a:r>
            <a:r>
              <a:rPr lang="de-DE" sz="7500" b="1" dirty="0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  <a:t> (Kaiser 1995)</a:t>
            </a:r>
            <a:br>
              <a:rPr lang="de-DE" sz="3300" b="1" dirty="0">
                <a:solidFill>
                  <a:srgbClr val="234BA5"/>
                </a:solidFill>
                <a:latin typeface="Arial"/>
                <a:cs typeface="Times New Roman" panose="02020603050405020304" pitchFamily="18" charset="0"/>
              </a:rPr>
            </a:br>
            <a:endParaRPr kumimoji="0" lang="de-DE" sz="2100" b="0" i="0" u="none" strike="noStrike" kern="1200" cap="none" spc="0" normalizeH="0" baseline="0" noProof="0" dirty="0">
              <a:ln>
                <a:noFill/>
              </a:ln>
              <a:solidFill>
                <a:srgbClr val="234BA5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16902BC-384F-47A5-76D3-6EF2CB834B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37A2B22-7FCF-455E-9E00-3B2E125507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1E1DB58-9C59-4D91-4F38-A90BD444B9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14" name="Flussdiagramm: Verbinder 13">
            <a:extLst>
              <a:ext uri="{FF2B5EF4-FFF2-40B4-BE49-F238E27FC236}">
                <a16:creationId xmlns:a16="http://schemas.microsoft.com/office/drawing/2014/main" id="{DE2FE060-B1A2-DC1B-68B3-9A056D9BF68C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5D3F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EB1ADF63-22A0-837D-81CE-2A52FD2FD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717" y="1361286"/>
            <a:ext cx="10829687" cy="4351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de-DE" sz="2000" dirty="0" err="1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Facings</a:t>
            </a:r>
            <a:endParaRPr lang="de-DE" sz="2000" dirty="0">
              <a:solidFill>
                <a:schemeClr val="bg1">
                  <a:lumMod val="1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de-DE" sz="2000" dirty="0" err="1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Illustrations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mathematical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concepts</a:t>
            </a:r>
            <a:endParaRPr lang="de-DE" sz="2000" dirty="0">
              <a:solidFill>
                <a:schemeClr val="bg1">
                  <a:lumMod val="1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de-DE" sz="2000" dirty="0" err="1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Application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of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standard</a:t>
            </a:r>
            <a:r>
              <a:rPr lang="de-DE" sz="2000" dirty="0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procedures</a:t>
            </a:r>
            <a:endParaRPr lang="de-DE" sz="2000" dirty="0">
              <a:solidFill>
                <a:schemeClr val="bg1">
                  <a:lumMod val="1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de-DE" sz="2000" dirty="0">
                <a:solidFill>
                  <a:schemeClr val="bg1">
                    <a:lumMod val="10000"/>
                  </a:schemeClr>
                </a:solidFill>
                <a:latin typeface="+mj-lt"/>
                <a:cs typeface="Arial" panose="020B0604020202020204" pitchFamily="34" charset="0"/>
              </a:rPr>
              <a:t>Modelling:</a:t>
            </a:r>
          </a:p>
          <a:p>
            <a:pPr algn="just">
              <a:lnSpc>
                <a:spcPct val="100000"/>
              </a:lnSpc>
            </a:pPr>
            <a:r>
              <a:rPr lang="de-DE" sz="2000" dirty="0">
                <a:latin typeface="+mj-lt"/>
                <a:cs typeface="Arial" panose="020B0604020202020204" pitchFamily="34" charset="0"/>
              </a:rPr>
              <a:t>"Modelling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is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about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understanding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,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structuring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and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solving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a reality-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based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situation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through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the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use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of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mathematical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means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,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as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well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as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recognising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and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assessing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mathematics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in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reality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". (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Leiß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&amp; Blum, 2010, p. 40,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translated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by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+mj-lt"/>
                <a:cs typeface="Arial" panose="020B0604020202020204" pitchFamily="34" charset="0"/>
              </a:rPr>
              <a:t>projectpartner</a:t>
            </a:r>
            <a:r>
              <a:rPr lang="de-DE" sz="2000" dirty="0">
                <a:latin typeface="+mj-lt"/>
                <a:cs typeface="Arial" panose="020B0604020202020204" pitchFamily="34" charset="0"/>
              </a:rPr>
              <a:t> 2, Paderborn University)</a:t>
            </a:r>
          </a:p>
          <a:p>
            <a:pPr marL="914400" lvl="2" indent="0">
              <a:lnSpc>
                <a:spcPct val="100000"/>
              </a:lnSpc>
              <a:buNone/>
            </a:pPr>
            <a:endParaRPr lang="en-US" sz="3600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2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5DC38896-AD34-B885-71A6-2DD54D59C937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CiviMatics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2023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16246CE-D0F7-645B-D1E3-8662B57BB7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8DB553FF-E2A8-BCF4-49F7-331C5DF33A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3A186FCB-1F0D-6442-683A-87AD54C7AF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3" name="Flussdiagramm: Verbinder 22">
            <a:extLst>
              <a:ext uri="{FF2B5EF4-FFF2-40B4-BE49-F238E27FC236}">
                <a16:creationId xmlns:a16="http://schemas.microsoft.com/office/drawing/2014/main" id="{A31482B1-0FB1-D146-7440-D2FA050EFF04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5D3F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8881F2D5-7FBC-0D88-7B05-95BED8700FDB}"/>
              </a:ext>
            </a:extLst>
          </p:cNvPr>
          <p:cNvSpPr txBox="1">
            <a:spLocks/>
          </p:cNvSpPr>
          <p:nvPr/>
        </p:nvSpPr>
        <p:spPr>
          <a:xfrm>
            <a:off x="0" y="348267"/>
            <a:ext cx="12192000" cy="6480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800" b="1" dirty="0" err="1"/>
              <a:t>Mathematical</a:t>
            </a:r>
            <a:r>
              <a:rPr lang="de-DE" sz="2800" b="1" dirty="0"/>
              <a:t> </a:t>
            </a:r>
            <a:r>
              <a:rPr lang="de-DE" sz="2800" b="1" dirty="0" err="1"/>
              <a:t>modelling</a:t>
            </a:r>
            <a:endParaRPr lang="de-DE" sz="30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00BE70E-7CAE-8FF1-B939-5E23A3E729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96" y="436328"/>
            <a:ext cx="712381" cy="487620"/>
          </a:xfrm>
          <a:prstGeom prst="rect">
            <a:avLst/>
          </a:prstGeom>
        </p:spPr>
      </p:pic>
      <p:sp>
        <p:nvSpPr>
          <p:cNvPr id="13" name="Oval 2">
            <a:extLst>
              <a:ext uri="{FF2B5EF4-FFF2-40B4-BE49-F238E27FC236}">
                <a16:creationId xmlns:a16="http://schemas.microsoft.com/office/drawing/2014/main" id="{EE3D5E8B-FDCA-8356-EF67-09722F041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711575"/>
            <a:ext cx="1987550" cy="795338"/>
          </a:xfrm>
          <a:prstGeom prst="ellipse">
            <a:avLst/>
          </a:prstGeom>
          <a:solidFill>
            <a:schemeClr val="tx2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82A3EA7-869F-8864-3B9F-4A72705F48A3}"/>
              </a:ext>
            </a:extLst>
          </p:cNvPr>
          <p:cNvGrpSpPr/>
          <p:nvPr/>
        </p:nvGrpSpPr>
        <p:grpSpPr>
          <a:xfrm>
            <a:off x="5521288" y="3254376"/>
            <a:ext cx="1708187" cy="1709738"/>
            <a:chOff x="4159213" y="3254376"/>
            <a:chExt cx="1708187" cy="1709738"/>
          </a:xfrm>
        </p:grpSpPr>
        <p:cxnSp>
          <p:nvCxnSpPr>
            <p:cNvPr id="15" name="AutoShape 11">
              <a:extLst>
                <a:ext uri="{FF2B5EF4-FFF2-40B4-BE49-F238E27FC236}">
                  <a16:creationId xmlns:a16="http://schemas.microsoft.com/office/drawing/2014/main" id="{5CAF497D-338F-5FC2-2221-7F7D935E03A8}"/>
                </a:ext>
              </a:extLst>
            </p:cNvPr>
            <p:cNvCxnSpPr>
              <a:cxnSpLocks noChangeShapeType="1"/>
              <a:stCxn id="41" idx="0"/>
              <a:endCxn id="26" idx="4"/>
            </p:cNvCxnSpPr>
            <p:nvPr/>
          </p:nvCxnSpPr>
          <p:spPr bwMode="auto">
            <a:xfrm flipV="1">
              <a:off x="4159213" y="3254376"/>
              <a:ext cx="9561" cy="1709738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" name="Text Box 16">
              <a:extLst>
                <a:ext uri="{FF2B5EF4-FFF2-40B4-BE49-F238E27FC236}">
                  <a16:creationId xmlns:a16="http://schemas.microsoft.com/office/drawing/2014/main" id="{7D33418D-1A6D-4B9E-F470-FB72827F1B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8774" y="3913188"/>
              <a:ext cx="1698626" cy="334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r>
                <a:rPr lang="de-DE" altLang="de-DE" sz="1400" dirty="0" err="1"/>
                <a:t>validate</a:t>
              </a:r>
              <a:endParaRPr lang="de-DE" altLang="de-DE" sz="1400" dirty="0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D44644CF-42D6-F920-B642-5E747C740658}"/>
              </a:ext>
            </a:extLst>
          </p:cNvPr>
          <p:cNvGrpSpPr/>
          <p:nvPr/>
        </p:nvGrpSpPr>
        <p:grpSpPr>
          <a:xfrm>
            <a:off x="2300288" y="4506914"/>
            <a:ext cx="2185986" cy="854869"/>
            <a:chOff x="938213" y="4506913"/>
            <a:chExt cx="2185986" cy="854869"/>
          </a:xfrm>
        </p:grpSpPr>
        <p:cxnSp>
          <p:nvCxnSpPr>
            <p:cNvPr id="18" name="AutoShape 12">
              <a:extLst>
                <a:ext uri="{FF2B5EF4-FFF2-40B4-BE49-F238E27FC236}">
                  <a16:creationId xmlns:a16="http://schemas.microsoft.com/office/drawing/2014/main" id="{252D1672-4C38-714C-AB6C-24078CCE11A8}"/>
                </a:ext>
              </a:extLst>
            </p:cNvPr>
            <p:cNvCxnSpPr>
              <a:cxnSpLocks noChangeShapeType="1"/>
              <a:stCxn id="41" idx="2"/>
              <a:endCxn id="13" idx="4"/>
            </p:cNvCxnSpPr>
            <p:nvPr/>
          </p:nvCxnSpPr>
          <p:spPr bwMode="auto">
            <a:xfrm flipH="1" flipV="1">
              <a:off x="1612900" y="4506913"/>
              <a:ext cx="1511299" cy="854869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4" name="Text Box 18">
              <a:extLst>
                <a:ext uri="{FF2B5EF4-FFF2-40B4-BE49-F238E27FC236}">
                  <a16:creationId xmlns:a16="http://schemas.microsoft.com/office/drawing/2014/main" id="{256A8F33-7996-6E11-3E3A-3020BE41CF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8213" y="4830763"/>
              <a:ext cx="1789112" cy="334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400" dirty="0" err="1"/>
                <a:t>validate</a:t>
              </a:r>
              <a:endParaRPr lang="de-DE" altLang="de-DE" sz="1400" dirty="0"/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F0CC2BE7-5666-F216-A886-A6005E0F091E}"/>
              </a:ext>
            </a:extLst>
          </p:cNvPr>
          <p:cNvGrpSpPr/>
          <p:nvPr/>
        </p:nvGrpSpPr>
        <p:grpSpPr>
          <a:xfrm>
            <a:off x="1901825" y="2459039"/>
            <a:ext cx="4622799" cy="1252536"/>
            <a:chOff x="539750" y="2459038"/>
            <a:chExt cx="4622799" cy="1252536"/>
          </a:xfrm>
        </p:grpSpPr>
        <p:sp>
          <p:nvSpPr>
            <p:cNvPr id="26" name="Oval 3">
              <a:extLst>
                <a:ext uri="{FF2B5EF4-FFF2-40B4-BE49-F238E27FC236}">
                  <a16:creationId xmlns:a16="http://schemas.microsoft.com/office/drawing/2014/main" id="{F9046E52-349E-8F03-0C40-C93B5B926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4999" y="2459038"/>
              <a:ext cx="1987550" cy="795337"/>
            </a:xfrm>
            <a:prstGeom prst="ellipse">
              <a:avLst/>
            </a:prstGeom>
            <a:solidFill>
              <a:schemeClr val="tx2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7" name="AutoShape 7">
              <a:extLst>
                <a:ext uri="{FF2B5EF4-FFF2-40B4-BE49-F238E27FC236}">
                  <a16:creationId xmlns:a16="http://schemas.microsoft.com/office/drawing/2014/main" id="{F343BE8F-6B59-DFB7-333A-E1836ABB6975}"/>
                </a:ext>
              </a:extLst>
            </p:cNvPr>
            <p:cNvCxnSpPr>
              <a:cxnSpLocks noChangeShapeType="1"/>
              <a:stCxn id="13" idx="0"/>
              <a:endCxn id="26" idx="2"/>
            </p:cNvCxnSpPr>
            <p:nvPr/>
          </p:nvCxnSpPr>
          <p:spPr bwMode="auto">
            <a:xfrm flipV="1">
              <a:off x="1612900" y="2856707"/>
              <a:ext cx="1562099" cy="85486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8" name="Text Box 17">
              <a:extLst>
                <a:ext uri="{FF2B5EF4-FFF2-40B4-BE49-F238E27FC236}">
                  <a16:creationId xmlns:a16="http://schemas.microsoft.com/office/drawing/2014/main" id="{10539890-8422-BE5C-AABF-5DDB707725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750" y="2882900"/>
              <a:ext cx="1789113" cy="569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r"/>
              <a:r>
                <a:rPr lang="de-DE" altLang="de-DE" sz="1400" dirty="0" err="1"/>
                <a:t>understand</a:t>
              </a:r>
              <a:endParaRPr lang="de-DE" altLang="de-DE" sz="1400" dirty="0"/>
            </a:p>
            <a:p>
              <a:pPr algn="r"/>
              <a:r>
                <a:rPr lang="de-DE" altLang="de-DE" sz="1400" dirty="0"/>
                <a:t> </a:t>
              </a:r>
              <a:r>
                <a:rPr lang="de-DE" altLang="de-DE" sz="1400" dirty="0" err="1"/>
                <a:t>simplify</a:t>
              </a:r>
              <a:endParaRPr lang="de-DE" altLang="de-DE" sz="1400" dirty="0"/>
            </a:p>
          </p:txBody>
        </p:sp>
        <p:sp>
          <p:nvSpPr>
            <p:cNvPr id="29" name="Text Box 19">
              <a:extLst>
                <a:ext uri="{FF2B5EF4-FFF2-40B4-BE49-F238E27FC236}">
                  <a16:creationId xmlns:a16="http://schemas.microsoft.com/office/drawing/2014/main" id="{DAE16982-309A-6467-B07E-3DE53284CA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5850" y="2538413"/>
              <a:ext cx="984250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600" b="1" dirty="0">
                  <a:solidFill>
                    <a:srgbClr val="FFFFFF"/>
                  </a:solidFill>
                </a:rPr>
                <a:t>Real </a:t>
              </a:r>
              <a:br>
                <a:rPr lang="de-DE" altLang="de-DE" sz="1600" b="1" dirty="0">
                  <a:solidFill>
                    <a:srgbClr val="FFFFFF"/>
                  </a:solidFill>
                </a:rPr>
              </a:br>
              <a:r>
                <a:rPr lang="de-DE" altLang="de-DE" sz="1600" b="1" dirty="0">
                  <a:solidFill>
                    <a:srgbClr val="FFFFFF"/>
                  </a:solidFill>
                </a:rPr>
                <a:t>Model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BCA3501-0642-DA29-8709-07E2BB42F065}"/>
              </a:ext>
            </a:extLst>
          </p:cNvPr>
          <p:cNvGrpSpPr/>
          <p:nvPr/>
        </p:nvGrpSpPr>
        <p:grpSpPr>
          <a:xfrm>
            <a:off x="6524624" y="2355851"/>
            <a:ext cx="3608389" cy="898524"/>
            <a:chOff x="5002871" y="2355851"/>
            <a:chExt cx="3768067" cy="898524"/>
          </a:xfrm>
        </p:grpSpPr>
        <p:sp>
          <p:nvSpPr>
            <p:cNvPr id="31" name="AutoShape 5">
              <a:extLst>
                <a:ext uri="{FF2B5EF4-FFF2-40B4-BE49-F238E27FC236}">
                  <a16:creationId xmlns:a16="http://schemas.microsoft.com/office/drawing/2014/main" id="{92572146-0DD6-DF32-3E43-CC7112D09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388" y="2459038"/>
              <a:ext cx="1987550" cy="795337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32" name="AutoShape 8">
              <a:extLst>
                <a:ext uri="{FF2B5EF4-FFF2-40B4-BE49-F238E27FC236}">
                  <a16:creationId xmlns:a16="http://schemas.microsoft.com/office/drawing/2014/main" id="{16AE2F6A-622E-6ECE-169C-E0D039582B8D}"/>
                </a:ext>
              </a:extLst>
            </p:cNvPr>
            <p:cNvCxnSpPr>
              <a:cxnSpLocks noChangeShapeType="1"/>
              <a:stCxn id="26" idx="6"/>
              <a:endCxn id="31" idx="1"/>
            </p:cNvCxnSpPr>
            <p:nvPr/>
          </p:nvCxnSpPr>
          <p:spPr bwMode="auto">
            <a:xfrm flipV="1">
              <a:off x="5002871" y="2856707"/>
              <a:ext cx="1780517" cy="1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3" name="Text Box 13">
              <a:extLst>
                <a:ext uri="{FF2B5EF4-FFF2-40B4-BE49-F238E27FC236}">
                  <a16:creationId xmlns:a16="http://schemas.microsoft.com/office/drawing/2014/main" id="{D76BBAF3-C636-F5E6-4412-ED92B4C3C5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5869" y="2355851"/>
              <a:ext cx="1789113" cy="569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400" dirty="0" err="1"/>
                <a:t>mathematise</a:t>
              </a:r>
              <a:endParaRPr lang="de-DE" altLang="de-DE" sz="1400" dirty="0"/>
            </a:p>
          </p:txBody>
        </p:sp>
        <p:sp>
          <p:nvSpPr>
            <p:cNvPr id="34" name="Text Box 20">
              <a:extLst>
                <a:ext uri="{FF2B5EF4-FFF2-40B4-BE49-F238E27FC236}">
                  <a16:creationId xmlns:a16="http://schemas.microsoft.com/office/drawing/2014/main" id="{3EFB8AA5-6604-25E8-BC02-20DA486DF1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9100" y="2538413"/>
              <a:ext cx="2001838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600" b="1" dirty="0" err="1">
                  <a:solidFill>
                    <a:srgbClr val="FFFFFF"/>
                  </a:solidFill>
                </a:rPr>
                <a:t>Mathematical</a:t>
              </a:r>
              <a:r>
                <a:rPr lang="de-DE" altLang="de-DE" sz="1600" b="1" dirty="0">
                  <a:solidFill>
                    <a:srgbClr val="FFFFFF"/>
                  </a:solidFill>
                </a:rPr>
                <a:t> </a:t>
              </a:r>
              <a:r>
                <a:rPr lang="de-DE" altLang="de-DE" sz="1600" b="1" dirty="0" err="1">
                  <a:solidFill>
                    <a:srgbClr val="FFFFFF"/>
                  </a:solidFill>
                </a:rPr>
                <a:t>model</a:t>
              </a:r>
              <a:endParaRPr lang="de-DE" altLang="de-DE" sz="16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60F7C807-C6BB-CCC7-5A90-2DC35ED4F13B}"/>
              </a:ext>
            </a:extLst>
          </p:cNvPr>
          <p:cNvGrpSpPr/>
          <p:nvPr/>
        </p:nvGrpSpPr>
        <p:grpSpPr>
          <a:xfrm>
            <a:off x="7350125" y="3254376"/>
            <a:ext cx="2782888" cy="2505075"/>
            <a:chOff x="5988050" y="3254375"/>
            <a:chExt cx="2782888" cy="2505075"/>
          </a:xfrm>
        </p:grpSpPr>
        <p:sp>
          <p:nvSpPr>
            <p:cNvPr id="36" name="AutoShape 6">
              <a:extLst>
                <a:ext uri="{FF2B5EF4-FFF2-40B4-BE49-F238E27FC236}">
                  <a16:creationId xmlns:a16="http://schemas.microsoft.com/office/drawing/2014/main" id="{8C5876A4-07B2-9C83-0585-680DCF070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388" y="4964113"/>
              <a:ext cx="1987550" cy="795337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37" name="AutoShape 9">
              <a:extLst>
                <a:ext uri="{FF2B5EF4-FFF2-40B4-BE49-F238E27FC236}">
                  <a16:creationId xmlns:a16="http://schemas.microsoft.com/office/drawing/2014/main" id="{06DB975F-3822-90D5-43AB-2B964F38A362}"/>
                </a:ext>
              </a:extLst>
            </p:cNvPr>
            <p:cNvCxnSpPr>
              <a:cxnSpLocks noChangeShapeType="1"/>
              <a:stCxn id="31" idx="2"/>
              <a:endCxn id="36" idx="0"/>
            </p:cNvCxnSpPr>
            <p:nvPr/>
          </p:nvCxnSpPr>
          <p:spPr bwMode="auto">
            <a:xfrm flipH="1">
              <a:off x="7777163" y="3254375"/>
              <a:ext cx="42113" cy="1709738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8" name="Text Box 15">
              <a:extLst>
                <a:ext uri="{FF2B5EF4-FFF2-40B4-BE49-F238E27FC236}">
                  <a16:creationId xmlns:a16="http://schemas.microsoft.com/office/drawing/2014/main" id="{05EEEF3E-082E-8629-C871-9ECDB14DEE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8050" y="3757613"/>
              <a:ext cx="1789113" cy="569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r"/>
              <a:r>
                <a:rPr lang="de-DE" altLang="de-DE" sz="1400" dirty="0" err="1"/>
                <a:t>mathematical</a:t>
              </a:r>
              <a:r>
                <a:rPr lang="de-DE" altLang="de-DE" sz="1400" dirty="0"/>
                <a:t> </a:t>
              </a:r>
              <a:r>
                <a:rPr lang="de-DE" altLang="de-DE" sz="1400" dirty="0" err="1"/>
                <a:t>work</a:t>
              </a:r>
              <a:endParaRPr lang="de-DE" altLang="de-DE" sz="1400" dirty="0"/>
            </a:p>
          </p:txBody>
        </p:sp>
        <p:sp>
          <p:nvSpPr>
            <p:cNvPr id="39" name="Text Box 21">
              <a:extLst>
                <a:ext uri="{FF2B5EF4-FFF2-40B4-BE49-F238E27FC236}">
                  <a16:creationId xmlns:a16="http://schemas.microsoft.com/office/drawing/2014/main" id="{80E68463-19B4-ED56-2FAC-C030118422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3238" y="5041900"/>
              <a:ext cx="1878012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600" b="1" dirty="0" err="1">
                  <a:solidFill>
                    <a:srgbClr val="FFFFFF"/>
                  </a:solidFill>
                </a:rPr>
                <a:t>Mathematical</a:t>
              </a:r>
              <a:r>
                <a:rPr lang="de-DE" altLang="de-DE" sz="1600" b="1" dirty="0">
                  <a:solidFill>
                    <a:srgbClr val="FFFFFF"/>
                  </a:solidFill>
                </a:rPr>
                <a:t> </a:t>
              </a:r>
              <a:r>
                <a:rPr lang="de-DE" altLang="de-DE" sz="1600" b="1" dirty="0" err="1">
                  <a:solidFill>
                    <a:srgbClr val="FFFFFF"/>
                  </a:solidFill>
                </a:rPr>
                <a:t>solution</a:t>
              </a:r>
              <a:endParaRPr lang="de-DE" altLang="de-DE" sz="16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9208065B-CFBC-0B35-041B-2F4CE4810B8D}"/>
              </a:ext>
            </a:extLst>
          </p:cNvPr>
          <p:cNvGrpSpPr/>
          <p:nvPr/>
        </p:nvGrpSpPr>
        <p:grpSpPr>
          <a:xfrm>
            <a:off x="4486275" y="4964114"/>
            <a:ext cx="3864763" cy="795337"/>
            <a:chOff x="3124200" y="4964113"/>
            <a:chExt cx="3710781" cy="795337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4D37F7DF-53FA-FB15-F19E-D48C4670B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4200" y="4964113"/>
              <a:ext cx="1987550" cy="795337"/>
            </a:xfrm>
            <a:prstGeom prst="ellipse">
              <a:avLst/>
            </a:prstGeom>
            <a:solidFill>
              <a:schemeClr val="tx2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dirty="0"/>
            </a:p>
          </p:txBody>
        </p:sp>
        <p:cxnSp>
          <p:nvCxnSpPr>
            <p:cNvPr id="42" name="AutoShape 10">
              <a:extLst>
                <a:ext uri="{FF2B5EF4-FFF2-40B4-BE49-F238E27FC236}">
                  <a16:creationId xmlns:a16="http://schemas.microsoft.com/office/drawing/2014/main" id="{86099DE2-C829-3CF8-F2DF-674E39246A6F}"/>
                </a:ext>
              </a:extLst>
            </p:cNvPr>
            <p:cNvCxnSpPr>
              <a:cxnSpLocks noChangeShapeType="1"/>
              <a:stCxn id="36" idx="1"/>
              <a:endCxn id="41" idx="6"/>
            </p:cNvCxnSpPr>
            <p:nvPr/>
          </p:nvCxnSpPr>
          <p:spPr bwMode="auto">
            <a:xfrm flipH="1">
              <a:off x="5111750" y="5361782"/>
              <a:ext cx="1509713" cy="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43" name="Text Box 14">
              <a:extLst>
                <a:ext uri="{FF2B5EF4-FFF2-40B4-BE49-F238E27FC236}">
                  <a16:creationId xmlns:a16="http://schemas.microsoft.com/office/drawing/2014/main" id="{D37C7739-56B7-1147-E3BC-744E8FDC0F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5868" y="5346701"/>
              <a:ext cx="1789113" cy="334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400" dirty="0" err="1"/>
                <a:t>interpret</a:t>
              </a:r>
              <a:endParaRPr lang="de-DE" altLang="de-DE" sz="1400" dirty="0"/>
            </a:p>
            <a:p>
              <a:pPr algn="ctr"/>
              <a:endParaRPr lang="de-DE" altLang="de-DE" sz="1400" dirty="0"/>
            </a:p>
          </p:txBody>
        </p:sp>
        <p:sp>
          <p:nvSpPr>
            <p:cNvPr id="44" name="Text Box 22">
              <a:extLst>
                <a:ext uri="{FF2B5EF4-FFF2-40B4-BE49-F238E27FC236}">
                  <a16:creationId xmlns:a16="http://schemas.microsoft.com/office/drawing/2014/main" id="{017A0167-D015-0C7D-0208-3DF8DA6C69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1725" y="5043488"/>
              <a:ext cx="1006475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600" b="1" dirty="0">
                  <a:solidFill>
                    <a:srgbClr val="FFFFFF"/>
                  </a:solidFill>
                </a:rPr>
                <a:t>Real </a:t>
              </a:r>
              <a:r>
                <a:rPr lang="de-DE" altLang="de-DE" sz="1600" b="1" dirty="0" err="1">
                  <a:solidFill>
                    <a:srgbClr val="FFFFFF"/>
                  </a:solidFill>
                </a:rPr>
                <a:t>solution</a:t>
              </a:r>
              <a:endParaRPr lang="de-DE" altLang="de-DE" sz="1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5" name="Text Box 23">
            <a:extLst>
              <a:ext uri="{FF2B5EF4-FFF2-40B4-BE49-F238E27FC236}">
                <a16:creationId xmlns:a16="http://schemas.microsoft.com/office/drawing/2014/main" id="{DF997C2E-50C4-8945-B1EF-1CB250FDA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6814" y="3771901"/>
            <a:ext cx="10953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algn="ctr"/>
            <a:r>
              <a:rPr lang="de-DE" altLang="de-DE" sz="1600" b="1" dirty="0">
                <a:solidFill>
                  <a:srgbClr val="FFFFFF"/>
                </a:solidFill>
              </a:rPr>
              <a:t>Real problem 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0D5A2A91-C6D5-5FE1-1A73-4D9421BBB16B}"/>
              </a:ext>
            </a:extLst>
          </p:cNvPr>
          <p:cNvSpPr txBox="1"/>
          <p:nvPr/>
        </p:nvSpPr>
        <p:spPr>
          <a:xfrm>
            <a:off x="599018" y="5734725"/>
            <a:ext cx="74619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According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Kaiser &amp; Stender 2015, p. 100</a:t>
            </a:r>
          </a:p>
        </p:txBody>
      </p:sp>
    </p:spTree>
    <p:extLst>
      <p:ext uri="{BB962C8B-B14F-4D97-AF65-F5344CB8AC3E}">
        <p14:creationId xmlns:p14="http://schemas.microsoft.com/office/powerpoint/2010/main" val="49617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600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3200" b="1" dirty="0" err="1"/>
              <a:t>Mathematical</a:t>
            </a:r>
            <a:r>
              <a:rPr lang="de-DE" sz="3200" b="1" dirty="0"/>
              <a:t> </a:t>
            </a:r>
            <a:r>
              <a:rPr lang="de-DE" sz="3200" b="1" dirty="0" err="1"/>
              <a:t>modelling</a:t>
            </a:r>
            <a:r>
              <a:rPr lang="de-DE" sz="3200" b="1" dirty="0"/>
              <a:t> </a:t>
            </a:r>
            <a:r>
              <a:rPr lang="de-DE" sz="3200" b="1" dirty="0" err="1"/>
              <a:t>with</a:t>
            </a:r>
            <a:r>
              <a:rPr lang="de-DE" sz="3200" b="1" dirty="0"/>
              <a:t> </a:t>
            </a:r>
            <a:r>
              <a:rPr lang="de-DE" sz="3200" b="1" dirty="0" err="1"/>
              <a:t>data</a:t>
            </a:r>
            <a:endParaRPr lang="de-DE" sz="36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C5D3F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5DA2C05-13B7-D3AC-D16D-F1377E1D1AA0}"/>
              </a:ext>
            </a:extLst>
          </p:cNvPr>
          <p:cNvSpPr txBox="1"/>
          <p:nvPr/>
        </p:nvSpPr>
        <p:spPr>
          <a:xfrm>
            <a:off x="419988" y="5525036"/>
            <a:ext cx="421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According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Eichler &amp; Vogel 2013, p. 132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8F87230-007C-938C-DEAF-6875F45448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7133" y="1768854"/>
            <a:ext cx="5844083" cy="433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249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5DC38896-AD34-B885-71A6-2DD54D59C937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CiviMatics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2023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16246CE-D0F7-645B-D1E3-8662B57BB7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8DB553FF-E2A8-BCF4-49F7-331C5DF33A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3A186FCB-1F0D-6442-683A-87AD54C7AF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3" name="Flussdiagramm: Verbinder 22">
            <a:extLst>
              <a:ext uri="{FF2B5EF4-FFF2-40B4-BE49-F238E27FC236}">
                <a16:creationId xmlns:a16="http://schemas.microsoft.com/office/drawing/2014/main" id="{A31482B1-0FB1-D146-7440-D2FA050EFF04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5D3F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8881F2D5-7FBC-0D88-7B05-95BED8700FDB}"/>
              </a:ext>
            </a:extLst>
          </p:cNvPr>
          <p:cNvSpPr txBox="1">
            <a:spLocks/>
          </p:cNvSpPr>
          <p:nvPr/>
        </p:nvSpPr>
        <p:spPr>
          <a:xfrm>
            <a:off x="0" y="348267"/>
            <a:ext cx="12192000" cy="6480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rgbClr val="234B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800" b="1" dirty="0" err="1"/>
              <a:t>Mathematical</a:t>
            </a:r>
            <a:r>
              <a:rPr lang="de-DE" sz="2800" b="1" dirty="0"/>
              <a:t> </a:t>
            </a:r>
            <a:r>
              <a:rPr lang="de-DE" sz="2800" b="1" dirty="0" err="1"/>
              <a:t>modelling</a:t>
            </a:r>
            <a:endParaRPr lang="de-DE" sz="30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00BE70E-7CAE-8FF1-B939-5E23A3E729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96" y="436328"/>
            <a:ext cx="712381" cy="487620"/>
          </a:xfrm>
          <a:prstGeom prst="rect">
            <a:avLst/>
          </a:prstGeom>
        </p:spPr>
      </p:pic>
      <p:sp>
        <p:nvSpPr>
          <p:cNvPr id="13" name="Oval 2">
            <a:extLst>
              <a:ext uri="{FF2B5EF4-FFF2-40B4-BE49-F238E27FC236}">
                <a16:creationId xmlns:a16="http://schemas.microsoft.com/office/drawing/2014/main" id="{EE3D5E8B-FDCA-8356-EF67-09722F041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711575"/>
            <a:ext cx="1987550" cy="795338"/>
          </a:xfrm>
          <a:prstGeom prst="ellipse">
            <a:avLst/>
          </a:prstGeom>
          <a:solidFill>
            <a:schemeClr val="tx2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82A3EA7-869F-8864-3B9F-4A72705F48A3}"/>
              </a:ext>
            </a:extLst>
          </p:cNvPr>
          <p:cNvGrpSpPr/>
          <p:nvPr/>
        </p:nvGrpSpPr>
        <p:grpSpPr>
          <a:xfrm>
            <a:off x="5516335" y="3254376"/>
            <a:ext cx="1792967" cy="1709738"/>
            <a:chOff x="4154260" y="3254376"/>
            <a:chExt cx="1792967" cy="1709738"/>
          </a:xfrm>
        </p:grpSpPr>
        <p:cxnSp>
          <p:nvCxnSpPr>
            <p:cNvPr id="15" name="AutoShape 11">
              <a:extLst>
                <a:ext uri="{FF2B5EF4-FFF2-40B4-BE49-F238E27FC236}">
                  <a16:creationId xmlns:a16="http://schemas.microsoft.com/office/drawing/2014/main" id="{5CAF497D-338F-5FC2-2221-7F7D935E03A8}"/>
                </a:ext>
              </a:extLst>
            </p:cNvPr>
            <p:cNvCxnSpPr>
              <a:cxnSpLocks noChangeShapeType="1"/>
              <a:stCxn id="41" idx="0"/>
              <a:endCxn id="26" idx="4"/>
            </p:cNvCxnSpPr>
            <p:nvPr/>
          </p:nvCxnSpPr>
          <p:spPr bwMode="auto">
            <a:xfrm flipH="1" flipV="1">
              <a:off x="4154260" y="3254376"/>
              <a:ext cx="4953" cy="1709738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6" name="Text Box 16">
              <a:extLst>
                <a:ext uri="{FF2B5EF4-FFF2-40B4-BE49-F238E27FC236}">
                  <a16:creationId xmlns:a16="http://schemas.microsoft.com/office/drawing/2014/main" id="{7D33418D-1A6D-4B9E-F470-FB72827F1B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58115" y="3913188"/>
              <a:ext cx="1789112" cy="334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r>
                <a:rPr lang="de-DE" altLang="de-DE" sz="1400" dirty="0" err="1"/>
                <a:t>validate</a:t>
              </a:r>
              <a:endParaRPr lang="de-DE" altLang="de-DE" sz="1400" dirty="0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D44644CF-42D6-F920-B642-5E747C740658}"/>
              </a:ext>
            </a:extLst>
          </p:cNvPr>
          <p:cNvGrpSpPr/>
          <p:nvPr/>
        </p:nvGrpSpPr>
        <p:grpSpPr>
          <a:xfrm>
            <a:off x="2300288" y="4506914"/>
            <a:ext cx="2185986" cy="854869"/>
            <a:chOff x="938213" y="4506913"/>
            <a:chExt cx="2185986" cy="854869"/>
          </a:xfrm>
        </p:grpSpPr>
        <p:cxnSp>
          <p:nvCxnSpPr>
            <p:cNvPr id="18" name="AutoShape 12">
              <a:extLst>
                <a:ext uri="{FF2B5EF4-FFF2-40B4-BE49-F238E27FC236}">
                  <a16:creationId xmlns:a16="http://schemas.microsoft.com/office/drawing/2014/main" id="{252D1672-4C38-714C-AB6C-24078CCE11A8}"/>
                </a:ext>
              </a:extLst>
            </p:cNvPr>
            <p:cNvCxnSpPr>
              <a:cxnSpLocks noChangeShapeType="1"/>
              <a:stCxn id="41" idx="2"/>
              <a:endCxn id="13" idx="4"/>
            </p:cNvCxnSpPr>
            <p:nvPr/>
          </p:nvCxnSpPr>
          <p:spPr bwMode="auto">
            <a:xfrm flipH="1" flipV="1">
              <a:off x="1612900" y="4506913"/>
              <a:ext cx="1511299" cy="854869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4" name="Text Box 18">
              <a:extLst>
                <a:ext uri="{FF2B5EF4-FFF2-40B4-BE49-F238E27FC236}">
                  <a16:creationId xmlns:a16="http://schemas.microsoft.com/office/drawing/2014/main" id="{256A8F33-7996-6E11-3E3A-3020BE41CF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8213" y="4830763"/>
              <a:ext cx="1789112" cy="334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400" dirty="0" err="1"/>
                <a:t>validate</a:t>
              </a:r>
              <a:endParaRPr lang="de-DE" altLang="de-DE" sz="1400" dirty="0"/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F0CC2BE7-5666-F216-A886-A6005E0F091E}"/>
              </a:ext>
            </a:extLst>
          </p:cNvPr>
          <p:cNvGrpSpPr/>
          <p:nvPr/>
        </p:nvGrpSpPr>
        <p:grpSpPr>
          <a:xfrm>
            <a:off x="1901825" y="2459039"/>
            <a:ext cx="4608285" cy="1252536"/>
            <a:chOff x="539750" y="2459038"/>
            <a:chExt cx="4608285" cy="1252536"/>
          </a:xfrm>
        </p:grpSpPr>
        <p:sp>
          <p:nvSpPr>
            <p:cNvPr id="26" name="Oval 3">
              <a:extLst>
                <a:ext uri="{FF2B5EF4-FFF2-40B4-BE49-F238E27FC236}">
                  <a16:creationId xmlns:a16="http://schemas.microsoft.com/office/drawing/2014/main" id="{F9046E52-349E-8F03-0C40-C93B5B926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485" y="2459038"/>
              <a:ext cx="1987550" cy="795337"/>
            </a:xfrm>
            <a:prstGeom prst="ellipse">
              <a:avLst/>
            </a:prstGeom>
            <a:solidFill>
              <a:schemeClr val="tx2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7" name="AutoShape 7">
              <a:extLst>
                <a:ext uri="{FF2B5EF4-FFF2-40B4-BE49-F238E27FC236}">
                  <a16:creationId xmlns:a16="http://schemas.microsoft.com/office/drawing/2014/main" id="{F343BE8F-6B59-DFB7-333A-E1836ABB6975}"/>
                </a:ext>
              </a:extLst>
            </p:cNvPr>
            <p:cNvCxnSpPr>
              <a:cxnSpLocks noChangeShapeType="1"/>
              <a:stCxn id="13" idx="0"/>
              <a:endCxn id="26" idx="2"/>
            </p:cNvCxnSpPr>
            <p:nvPr/>
          </p:nvCxnSpPr>
          <p:spPr bwMode="auto">
            <a:xfrm flipV="1">
              <a:off x="1612900" y="2856707"/>
              <a:ext cx="1547585" cy="85486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8" name="Text Box 17">
              <a:extLst>
                <a:ext uri="{FF2B5EF4-FFF2-40B4-BE49-F238E27FC236}">
                  <a16:creationId xmlns:a16="http://schemas.microsoft.com/office/drawing/2014/main" id="{10539890-8422-BE5C-AABF-5DDB707725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750" y="2882900"/>
              <a:ext cx="1789113" cy="569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r"/>
              <a:r>
                <a:rPr lang="de-DE" altLang="de-DE" sz="1400" dirty="0" err="1"/>
                <a:t>understand</a:t>
              </a:r>
              <a:endParaRPr lang="de-DE" altLang="de-DE" sz="1400" dirty="0"/>
            </a:p>
            <a:p>
              <a:pPr algn="r"/>
              <a:r>
                <a:rPr lang="de-DE" altLang="de-DE" sz="1400" dirty="0"/>
                <a:t> </a:t>
              </a:r>
              <a:r>
                <a:rPr lang="de-DE" altLang="de-DE" sz="1400" dirty="0" err="1"/>
                <a:t>simplify</a:t>
              </a:r>
              <a:endParaRPr lang="de-DE" altLang="de-DE" sz="1400" dirty="0"/>
            </a:p>
          </p:txBody>
        </p:sp>
        <p:sp>
          <p:nvSpPr>
            <p:cNvPr id="29" name="Text Box 19">
              <a:extLst>
                <a:ext uri="{FF2B5EF4-FFF2-40B4-BE49-F238E27FC236}">
                  <a16:creationId xmlns:a16="http://schemas.microsoft.com/office/drawing/2014/main" id="{DAE16982-309A-6467-B07E-3DE53284CA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5850" y="2538413"/>
              <a:ext cx="984250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600" b="1" dirty="0">
                  <a:solidFill>
                    <a:srgbClr val="FFFFFF"/>
                  </a:solidFill>
                </a:rPr>
                <a:t>Real </a:t>
              </a:r>
              <a:br>
                <a:rPr lang="de-DE" altLang="de-DE" sz="1600" b="1" dirty="0">
                  <a:solidFill>
                    <a:srgbClr val="FFFFFF"/>
                  </a:solidFill>
                </a:rPr>
              </a:br>
              <a:r>
                <a:rPr lang="de-DE" altLang="de-DE" sz="1600" b="1" dirty="0">
                  <a:solidFill>
                    <a:srgbClr val="FFFFFF"/>
                  </a:solidFill>
                </a:rPr>
                <a:t>Model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BCA3501-0642-DA29-8709-07E2BB42F065}"/>
              </a:ext>
            </a:extLst>
          </p:cNvPr>
          <p:cNvGrpSpPr/>
          <p:nvPr/>
        </p:nvGrpSpPr>
        <p:grpSpPr>
          <a:xfrm>
            <a:off x="6510110" y="2355851"/>
            <a:ext cx="3622903" cy="898524"/>
            <a:chOff x="4987715" y="2355851"/>
            <a:chExt cx="3783223" cy="898524"/>
          </a:xfrm>
        </p:grpSpPr>
        <p:sp>
          <p:nvSpPr>
            <p:cNvPr id="31" name="AutoShape 5">
              <a:extLst>
                <a:ext uri="{FF2B5EF4-FFF2-40B4-BE49-F238E27FC236}">
                  <a16:creationId xmlns:a16="http://schemas.microsoft.com/office/drawing/2014/main" id="{92572146-0DD6-DF32-3E43-CC7112D09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388" y="2459038"/>
              <a:ext cx="1987550" cy="795337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32" name="AutoShape 8">
              <a:extLst>
                <a:ext uri="{FF2B5EF4-FFF2-40B4-BE49-F238E27FC236}">
                  <a16:creationId xmlns:a16="http://schemas.microsoft.com/office/drawing/2014/main" id="{16AE2F6A-622E-6ECE-169C-E0D039582B8D}"/>
                </a:ext>
              </a:extLst>
            </p:cNvPr>
            <p:cNvCxnSpPr>
              <a:cxnSpLocks noChangeShapeType="1"/>
              <a:stCxn id="26" idx="6"/>
              <a:endCxn id="31" idx="1"/>
            </p:cNvCxnSpPr>
            <p:nvPr/>
          </p:nvCxnSpPr>
          <p:spPr bwMode="auto">
            <a:xfrm flipV="1">
              <a:off x="4987715" y="2856707"/>
              <a:ext cx="1795672" cy="1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3" name="Text Box 13">
              <a:extLst>
                <a:ext uri="{FF2B5EF4-FFF2-40B4-BE49-F238E27FC236}">
                  <a16:creationId xmlns:a16="http://schemas.microsoft.com/office/drawing/2014/main" id="{D76BBAF3-C636-F5E6-4412-ED92B4C3C5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5869" y="2355851"/>
              <a:ext cx="1789113" cy="569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400" dirty="0" err="1"/>
                <a:t>mathematise</a:t>
              </a:r>
              <a:endParaRPr lang="de-DE" altLang="de-DE" sz="1400" dirty="0"/>
            </a:p>
          </p:txBody>
        </p:sp>
        <p:sp>
          <p:nvSpPr>
            <p:cNvPr id="34" name="Text Box 20">
              <a:extLst>
                <a:ext uri="{FF2B5EF4-FFF2-40B4-BE49-F238E27FC236}">
                  <a16:creationId xmlns:a16="http://schemas.microsoft.com/office/drawing/2014/main" id="{3EFB8AA5-6604-25E8-BC02-20DA486DF1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9100" y="2538413"/>
              <a:ext cx="2001838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600" b="1" dirty="0" err="1">
                  <a:solidFill>
                    <a:srgbClr val="FFFFFF"/>
                  </a:solidFill>
                </a:rPr>
                <a:t>Mathematical</a:t>
              </a:r>
              <a:r>
                <a:rPr lang="de-DE" altLang="de-DE" sz="1600" b="1" dirty="0">
                  <a:solidFill>
                    <a:srgbClr val="FFFFFF"/>
                  </a:solidFill>
                </a:rPr>
                <a:t> </a:t>
              </a:r>
              <a:r>
                <a:rPr lang="de-DE" altLang="de-DE" sz="1600" b="1" dirty="0" err="1">
                  <a:solidFill>
                    <a:srgbClr val="FFFFFF"/>
                  </a:solidFill>
                </a:rPr>
                <a:t>model</a:t>
              </a:r>
              <a:endParaRPr lang="de-DE" altLang="de-DE" sz="16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60F7C807-C6BB-CCC7-5A90-2DC35ED4F13B}"/>
              </a:ext>
            </a:extLst>
          </p:cNvPr>
          <p:cNvGrpSpPr/>
          <p:nvPr/>
        </p:nvGrpSpPr>
        <p:grpSpPr>
          <a:xfrm>
            <a:off x="7350125" y="3254376"/>
            <a:ext cx="2782888" cy="2505075"/>
            <a:chOff x="5988050" y="3254375"/>
            <a:chExt cx="2782888" cy="2505075"/>
          </a:xfrm>
        </p:grpSpPr>
        <p:sp>
          <p:nvSpPr>
            <p:cNvPr id="36" name="AutoShape 6">
              <a:extLst>
                <a:ext uri="{FF2B5EF4-FFF2-40B4-BE49-F238E27FC236}">
                  <a16:creationId xmlns:a16="http://schemas.microsoft.com/office/drawing/2014/main" id="{8C5876A4-07B2-9C83-0585-680DCF070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388" y="4964113"/>
              <a:ext cx="1987550" cy="795337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37" name="AutoShape 9">
              <a:extLst>
                <a:ext uri="{FF2B5EF4-FFF2-40B4-BE49-F238E27FC236}">
                  <a16:creationId xmlns:a16="http://schemas.microsoft.com/office/drawing/2014/main" id="{06DB975F-3822-90D5-43AB-2B964F38A362}"/>
                </a:ext>
              </a:extLst>
            </p:cNvPr>
            <p:cNvCxnSpPr>
              <a:cxnSpLocks noChangeShapeType="1"/>
              <a:stCxn id="31" idx="2"/>
              <a:endCxn id="36" idx="0"/>
            </p:cNvCxnSpPr>
            <p:nvPr/>
          </p:nvCxnSpPr>
          <p:spPr bwMode="auto">
            <a:xfrm flipH="1">
              <a:off x="7777163" y="3254375"/>
              <a:ext cx="42113" cy="1709738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8" name="Text Box 15">
              <a:extLst>
                <a:ext uri="{FF2B5EF4-FFF2-40B4-BE49-F238E27FC236}">
                  <a16:creationId xmlns:a16="http://schemas.microsoft.com/office/drawing/2014/main" id="{05EEEF3E-082E-8629-C871-9ECDB14DEE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8050" y="3757613"/>
              <a:ext cx="1789113" cy="569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r"/>
              <a:r>
                <a:rPr lang="de-DE" altLang="de-DE" sz="1400" dirty="0" err="1"/>
                <a:t>mathematical</a:t>
              </a:r>
              <a:r>
                <a:rPr lang="de-DE" altLang="de-DE" sz="1400" dirty="0"/>
                <a:t> </a:t>
              </a:r>
              <a:r>
                <a:rPr lang="de-DE" altLang="de-DE" sz="1400" dirty="0" err="1"/>
                <a:t>work</a:t>
              </a:r>
              <a:endParaRPr lang="de-DE" altLang="de-DE" sz="1400" dirty="0"/>
            </a:p>
          </p:txBody>
        </p:sp>
        <p:sp>
          <p:nvSpPr>
            <p:cNvPr id="39" name="Text Box 21">
              <a:extLst>
                <a:ext uri="{FF2B5EF4-FFF2-40B4-BE49-F238E27FC236}">
                  <a16:creationId xmlns:a16="http://schemas.microsoft.com/office/drawing/2014/main" id="{80E68463-19B4-ED56-2FAC-C030118422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3238" y="5041900"/>
              <a:ext cx="1878012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600" b="1" dirty="0" err="1">
                  <a:solidFill>
                    <a:srgbClr val="FFFFFF"/>
                  </a:solidFill>
                </a:rPr>
                <a:t>Mathematical</a:t>
              </a:r>
              <a:r>
                <a:rPr lang="de-DE" altLang="de-DE" sz="1600" b="1" dirty="0">
                  <a:solidFill>
                    <a:srgbClr val="FFFFFF"/>
                  </a:solidFill>
                </a:rPr>
                <a:t> </a:t>
              </a:r>
              <a:r>
                <a:rPr lang="de-DE" altLang="de-DE" sz="1600" b="1" dirty="0" err="1">
                  <a:solidFill>
                    <a:srgbClr val="FFFFFF"/>
                  </a:solidFill>
                </a:rPr>
                <a:t>solution</a:t>
              </a:r>
              <a:endParaRPr lang="de-DE" altLang="de-DE" sz="16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9208065B-CFBC-0B35-041B-2F4CE4810B8D}"/>
              </a:ext>
            </a:extLst>
          </p:cNvPr>
          <p:cNvGrpSpPr/>
          <p:nvPr/>
        </p:nvGrpSpPr>
        <p:grpSpPr>
          <a:xfrm>
            <a:off x="4486275" y="4964114"/>
            <a:ext cx="3864763" cy="795337"/>
            <a:chOff x="3124200" y="4964113"/>
            <a:chExt cx="3710781" cy="795337"/>
          </a:xfrm>
        </p:grpSpPr>
        <p:sp>
          <p:nvSpPr>
            <p:cNvPr id="41" name="Oval 4">
              <a:extLst>
                <a:ext uri="{FF2B5EF4-FFF2-40B4-BE49-F238E27FC236}">
                  <a16:creationId xmlns:a16="http://schemas.microsoft.com/office/drawing/2014/main" id="{4D37F7DF-53FA-FB15-F19E-D48C4670B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4200" y="4964113"/>
              <a:ext cx="1987550" cy="795337"/>
            </a:xfrm>
            <a:prstGeom prst="ellipse">
              <a:avLst/>
            </a:prstGeom>
            <a:solidFill>
              <a:schemeClr val="tx2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dirty="0"/>
            </a:p>
          </p:txBody>
        </p:sp>
        <p:cxnSp>
          <p:nvCxnSpPr>
            <p:cNvPr id="42" name="AutoShape 10">
              <a:extLst>
                <a:ext uri="{FF2B5EF4-FFF2-40B4-BE49-F238E27FC236}">
                  <a16:creationId xmlns:a16="http://schemas.microsoft.com/office/drawing/2014/main" id="{86099DE2-C829-3CF8-F2DF-674E39246A6F}"/>
                </a:ext>
              </a:extLst>
            </p:cNvPr>
            <p:cNvCxnSpPr>
              <a:cxnSpLocks noChangeShapeType="1"/>
              <a:stCxn id="36" idx="1"/>
              <a:endCxn id="41" idx="6"/>
            </p:cNvCxnSpPr>
            <p:nvPr/>
          </p:nvCxnSpPr>
          <p:spPr bwMode="auto">
            <a:xfrm flipH="1">
              <a:off x="5111750" y="5361782"/>
              <a:ext cx="1509713" cy="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43" name="Text Box 14">
              <a:extLst>
                <a:ext uri="{FF2B5EF4-FFF2-40B4-BE49-F238E27FC236}">
                  <a16:creationId xmlns:a16="http://schemas.microsoft.com/office/drawing/2014/main" id="{D37C7739-56B7-1147-E3BC-744E8FDC0F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5868" y="5346701"/>
              <a:ext cx="1789113" cy="334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400" dirty="0" err="1"/>
                <a:t>interpret</a:t>
              </a:r>
              <a:endParaRPr lang="de-DE" altLang="de-DE" sz="1400" dirty="0"/>
            </a:p>
            <a:p>
              <a:pPr algn="ctr"/>
              <a:endParaRPr lang="de-DE" altLang="de-DE" sz="1400" dirty="0"/>
            </a:p>
          </p:txBody>
        </p:sp>
        <p:sp>
          <p:nvSpPr>
            <p:cNvPr id="44" name="Text Box 22">
              <a:extLst>
                <a:ext uri="{FF2B5EF4-FFF2-40B4-BE49-F238E27FC236}">
                  <a16:creationId xmlns:a16="http://schemas.microsoft.com/office/drawing/2014/main" id="{017A0167-D015-0C7D-0208-3DF8DA6C69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1725" y="5043488"/>
              <a:ext cx="1006475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/>
              <a:r>
                <a:rPr lang="de-DE" altLang="de-DE" sz="1600" b="1" dirty="0">
                  <a:solidFill>
                    <a:srgbClr val="FFFFFF"/>
                  </a:solidFill>
                </a:rPr>
                <a:t>Real </a:t>
              </a:r>
              <a:r>
                <a:rPr lang="de-DE" altLang="de-DE" sz="1600" b="1" dirty="0" err="1">
                  <a:solidFill>
                    <a:srgbClr val="FFFFFF"/>
                  </a:solidFill>
                </a:rPr>
                <a:t>solution</a:t>
              </a:r>
              <a:endParaRPr lang="de-DE" altLang="de-DE" sz="1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5" name="Text Box 23">
            <a:extLst>
              <a:ext uri="{FF2B5EF4-FFF2-40B4-BE49-F238E27FC236}">
                <a16:creationId xmlns:a16="http://schemas.microsoft.com/office/drawing/2014/main" id="{DF997C2E-50C4-8945-B1EF-1CB250FDA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6814" y="3771901"/>
            <a:ext cx="10953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algn="ctr"/>
            <a:r>
              <a:rPr lang="de-DE" altLang="de-DE" sz="1600" b="1" dirty="0">
                <a:solidFill>
                  <a:srgbClr val="FFFFFF"/>
                </a:solidFill>
              </a:rPr>
              <a:t>Real problem 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0D5A2A91-C6D5-5FE1-1A73-4D9421BBB16B}"/>
              </a:ext>
            </a:extLst>
          </p:cNvPr>
          <p:cNvSpPr txBox="1"/>
          <p:nvPr/>
        </p:nvSpPr>
        <p:spPr>
          <a:xfrm>
            <a:off x="599018" y="5734725"/>
            <a:ext cx="74619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According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10000"/>
                  </a:schemeClr>
                </a:solidFill>
              </a:rPr>
              <a:t>to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 Kaiser &amp; Stender 2015, p. 100</a:t>
            </a:r>
          </a:p>
        </p:txBody>
      </p:sp>
    </p:spTree>
    <p:extLst>
      <p:ext uri="{BB962C8B-B14F-4D97-AF65-F5344CB8AC3E}">
        <p14:creationId xmlns:p14="http://schemas.microsoft.com/office/powerpoint/2010/main" val="17768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686CE5B3-7604-4067-EB65-0ABD673BA7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CiviMatics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2023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2A25F30-4A5F-84E6-EE42-B0E1A3F986C7}"/>
              </a:ext>
            </a:extLst>
          </p:cNvPr>
          <p:cNvSpPr txBox="1">
            <a:spLocks/>
          </p:cNvSpPr>
          <p:nvPr/>
        </p:nvSpPr>
        <p:spPr>
          <a:xfrm>
            <a:off x="0" y="2881544"/>
            <a:ext cx="12192000" cy="6480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sz="3000" b="1" dirty="0"/>
              <a:t>				   </a:t>
            </a:r>
            <a:r>
              <a:rPr lang="de-DE" sz="3700" b="1" dirty="0" err="1"/>
              <a:t>Example</a:t>
            </a:r>
            <a:r>
              <a:rPr lang="de-DE" sz="3700" b="1" dirty="0"/>
              <a:t> </a:t>
            </a:r>
            <a:r>
              <a:rPr lang="de-DE" sz="3700" b="1" dirty="0" err="1"/>
              <a:t>tasks</a:t>
            </a:r>
            <a:endParaRPr kumimoji="0" lang="de-DE" sz="3000" b="1" i="0" u="none" strike="noStrike" kern="1200" cap="none" spc="0" normalizeH="0" baseline="0" noProof="0" dirty="0">
              <a:ln>
                <a:noFill/>
              </a:ln>
              <a:solidFill>
                <a:srgbClr val="234BA5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16902BC-384F-47A5-76D3-6EF2CB834B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37A2B22-7FCF-455E-9E00-3B2E125507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1E1DB58-9C59-4D91-4F38-A90BD444B9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14" name="Flussdiagramm: Verbinder 13">
            <a:extLst>
              <a:ext uri="{FF2B5EF4-FFF2-40B4-BE49-F238E27FC236}">
                <a16:creationId xmlns:a16="http://schemas.microsoft.com/office/drawing/2014/main" id="{DE2FE060-B1A2-DC1B-68B3-9A056D9BF68C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C5D3F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67817A59-E625-3037-8AE4-F55114D586B8}"/>
              </a:ext>
            </a:extLst>
          </p:cNvPr>
          <p:cNvSpPr txBox="1">
            <a:spLocks/>
          </p:cNvSpPr>
          <p:nvPr/>
        </p:nvSpPr>
        <p:spPr>
          <a:xfrm>
            <a:off x="1089415" y="3683923"/>
            <a:ext cx="9566275" cy="628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400" dirty="0">
                <a:solidFill>
                  <a:schemeClr val="bg1">
                    <a:lumMod val="10000"/>
                  </a:schemeClr>
                </a:solidFill>
              </a:rPr>
              <a:t>In </a:t>
            </a:r>
            <a:r>
              <a:rPr lang="de-DE" sz="2400" dirty="0" err="1">
                <a:solidFill>
                  <a:schemeClr val="bg1">
                    <a:lumMod val="10000"/>
                  </a:schemeClr>
                </a:solidFill>
              </a:rPr>
              <a:t>search</a:t>
            </a:r>
            <a:r>
              <a:rPr lang="de-DE" sz="24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400" dirty="0">
                <a:solidFill>
                  <a:schemeClr val="bg1">
                    <a:lumMod val="10000"/>
                  </a:schemeClr>
                </a:solidFill>
              </a:rPr>
              <a:t> relevant </a:t>
            </a:r>
            <a:r>
              <a:rPr lang="de-DE" sz="2400" dirty="0" err="1">
                <a:solidFill>
                  <a:schemeClr val="bg1">
                    <a:lumMod val="10000"/>
                  </a:schemeClr>
                </a:solidFill>
              </a:rPr>
              <a:t>data</a:t>
            </a:r>
            <a:r>
              <a:rPr lang="de-DE" sz="2400" dirty="0">
                <a:solidFill>
                  <a:schemeClr val="bg1">
                    <a:lumMod val="10000"/>
                  </a:schemeClr>
                </a:solidFill>
              </a:rPr>
              <a:t> and </a:t>
            </a:r>
            <a:r>
              <a:rPr lang="de-DE" sz="2400" dirty="0" err="1">
                <a:solidFill>
                  <a:schemeClr val="bg1">
                    <a:lumMod val="10000"/>
                  </a:schemeClr>
                </a:solidFill>
              </a:rPr>
              <a:t>methods</a:t>
            </a:r>
            <a:endParaRPr lang="de-DE" sz="2400" dirty="0">
              <a:solidFill>
                <a:schemeClr val="bg1">
                  <a:lumMod val="10000"/>
                </a:schemeClr>
              </a:solidFill>
            </a:endParaRPr>
          </a:p>
          <a:p>
            <a:pPr algn="ctr"/>
            <a:r>
              <a:rPr lang="de-DE" sz="2400" dirty="0">
                <a:solidFill>
                  <a:schemeClr val="bg1">
                    <a:lumMod val="10000"/>
                  </a:schemeClr>
                </a:solidFill>
              </a:rPr>
              <a:t>In </a:t>
            </a:r>
            <a:r>
              <a:rPr lang="de-DE" sz="2400" dirty="0" err="1">
                <a:solidFill>
                  <a:schemeClr val="bg1">
                    <a:lumMod val="10000"/>
                  </a:schemeClr>
                </a:solidFill>
              </a:rPr>
              <a:t>search</a:t>
            </a:r>
            <a:r>
              <a:rPr lang="de-DE" sz="24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400" dirty="0">
                <a:solidFill>
                  <a:schemeClr val="bg1">
                    <a:lumMod val="10000"/>
                  </a:schemeClr>
                </a:solidFill>
              </a:rPr>
              <a:t> relevant </a:t>
            </a:r>
            <a:r>
              <a:rPr lang="de-DE" sz="2400" dirty="0" err="1">
                <a:solidFill>
                  <a:schemeClr val="bg1">
                    <a:lumMod val="10000"/>
                  </a:schemeClr>
                </a:solidFill>
              </a:rPr>
              <a:t>models</a:t>
            </a:r>
            <a:endParaRPr lang="de-DE" sz="24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57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>
            <a:extLst>
              <a:ext uri="{FF2B5EF4-FFF2-40B4-BE49-F238E27FC236}">
                <a16:creationId xmlns:a16="http://schemas.microsoft.com/office/drawing/2014/main" id="{D4C067A5-5C12-F50A-C99F-4CB270000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4268"/>
            <a:ext cx="12192000" cy="64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2400" dirty="0"/>
              <a:t>	</a:t>
            </a:r>
            <a:r>
              <a:rPr lang="de-DE" sz="2000" dirty="0"/>
              <a:t> </a:t>
            </a:r>
            <a:r>
              <a:rPr lang="de-DE" sz="3200" b="1" dirty="0" err="1"/>
              <a:t>Example</a:t>
            </a:r>
            <a:r>
              <a:rPr lang="de-DE" sz="3200" b="1" dirty="0"/>
              <a:t> </a:t>
            </a:r>
            <a:r>
              <a:rPr lang="de-DE" sz="3200" b="1" dirty="0" err="1"/>
              <a:t>task</a:t>
            </a:r>
            <a:r>
              <a:rPr lang="de-DE" sz="3200" b="1" dirty="0"/>
              <a:t>: </a:t>
            </a:r>
            <a:r>
              <a:rPr lang="de-DE" sz="3200" b="1" dirty="0" err="1"/>
              <a:t>Crude</a:t>
            </a:r>
            <a:r>
              <a:rPr lang="de-DE" sz="3200" b="1" dirty="0"/>
              <a:t> </a:t>
            </a:r>
            <a:r>
              <a:rPr lang="de-DE" sz="3200" b="1" dirty="0" err="1"/>
              <a:t>oil</a:t>
            </a:r>
            <a:endParaRPr lang="de-DE" sz="3600" b="1" dirty="0">
              <a:solidFill>
                <a:srgbClr val="234BA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F500C6B-4611-FAE2-376B-370E68AF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717" y="6310137"/>
            <a:ext cx="1575774" cy="5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47F4B82-71C4-A516-4C7E-AACC55EC6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364009"/>
            <a:ext cx="712381" cy="48762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FD649EF-D7DA-E705-39B1-BF892A8D941C}"/>
              </a:ext>
            </a:extLst>
          </p:cNvPr>
          <p:cNvSpPr txBox="1"/>
          <p:nvPr/>
        </p:nvSpPr>
        <p:spPr>
          <a:xfrm>
            <a:off x="9101477" y="-25291"/>
            <a:ext cx="3136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err="1">
                <a:solidFill>
                  <a:schemeClr val="bg2"/>
                </a:solidFill>
              </a:rPr>
              <a:t>CiviMatics</a:t>
            </a:r>
            <a:r>
              <a:rPr lang="de-DE" sz="1200" dirty="0">
                <a:solidFill>
                  <a:schemeClr val="bg2"/>
                </a:solidFill>
              </a:rPr>
              <a:t> 2023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205DA37-26EF-3AA6-EE3F-0BBBFEC9C7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8" y="6353165"/>
            <a:ext cx="2051235" cy="430339"/>
          </a:xfrm>
          <a:prstGeom prst="rect">
            <a:avLst/>
          </a:prstGeom>
        </p:spPr>
      </p:pic>
      <p:sp>
        <p:nvSpPr>
          <p:cNvPr id="25" name="Flussdiagramm: Verbinder 24">
            <a:extLst>
              <a:ext uri="{FF2B5EF4-FFF2-40B4-BE49-F238E27FC236}">
                <a16:creationId xmlns:a16="http://schemas.microsoft.com/office/drawing/2014/main" id="{1DEFE674-EC18-8E8B-4AE2-5C264F361A59}"/>
              </a:ext>
            </a:extLst>
          </p:cNvPr>
          <p:cNvSpPr/>
          <p:nvPr/>
        </p:nvSpPr>
        <p:spPr>
          <a:xfrm>
            <a:off x="5934000" y="6459504"/>
            <a:ext cx="324000" cy="324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C5D3F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C880209-B3BE-8C49-E93B-884064AA18E1}"/>
              </a:ext>
            </a:extLst>
          </p:cNvPr>
          <p:cNvSpPr txBox="1"/>
          <p:nvPr/>
        </p:nvSpPr>
        <p:spPr>
          <a:xfrm>
            <a:off x="776179" y="1395467"/>
            <a:ext cx="3518065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At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end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2014, global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oil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reserves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were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estimated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at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around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239.8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billion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tonnes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(Dudley, 2019). In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recent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years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global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consumption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of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crude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oil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has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steadily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increased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,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while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it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has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decreased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in Germany. The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past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consumption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figures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can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be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seen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in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the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adjacent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de-DE" sz="2000" b="0" dirty="0" err="1">
                <a:solidFill>
                  <a:schemeClr val="bg1">
                    <a:lumMod val="10000"/>
                  </a:schemeClr>
                </a:solidFill>
              </a:rPr>
              <a:t>chart</a:t>
            </a:r>
            <a:r>
              <a:rPr lang="de-DE" sz="2000" b="0" dirty="0">
                <a:solidFill>
                  <a:schemeClr val="bg1">
                    <a:lumMod val="10000"/>
                  </a:schemeClr>
                </a:solidFill>
              </a:rPr>
              <a:t>.</a:t>
            </a:r>
            <a:endParaRPr lang="de-DE" sz="2000" dirty="0">
              <a:solidFill>
                <a:schemeClr val="bg1">
                  <a:lumMod val="10000"/>
                </a:schemeClr>
              </a:solidFill>
            </a:endParaRPr>
          </a:p>
          <a:p>
            <a:endParaRPr lang="de-DE" b="0" dirty="0">
              <a:solidFill>
                <a:schemeClr val="bg1">
                  <a:lumMod val="10000"/>
                </a:schemeClr>
              </a:solidFill>
              <a:latin typeface="+mj-lt"/>
            </a:endParaRPr>
          </a:p>
          <a:p>
            <a:endParaRPr lang="de-DE" dirty="0">
              <a:solidFill>
                <a:schemeClr val="bg1">
                  <a:lumMod val="10000"/>
                </a:schemeClr>
              </a:solidFill>
              <a:latin typeface="+mj-lt"/>
            </a:endParaRP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6A67E2A2-5E73-1715-00A2-49F85572C6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8595315"/>
              </p:ext>
            </p:extLst>
          </p:nvPr>
        </p:nvGraphicFramePr>
        <p:xfrm>
          <a:off x="6173201" y="1296570"/>
          <a:ext cx="5519472" cy="3751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Rechteck 8">
            <a:extLst>
              <a:ext uri="{FF2B5EF4-FFF2-40B4-BE49-F238E27FC236}">
                <a16:creationId xmlns:a16="http://schemas.microsoft.com/office/drawing/2014/main" id="{DA1EF1EB-0E85-CF3A-25C8-4AD0031742E6}"/>
              </a:ext>
            </a:extLst>
          </p:cNvPr>
          <p:cNvSpPr/>
          <p:nvPr/>
        </p:nvSpPr>
        <p:spPr>
          <a:xfrm>
            <a:off x="1657350" y="5558477"/>
            <a:ext cx="8877300" cy="814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DE" sz="1400" b="1" dirty="0" err="1">
                <a:latin typeface="+mj-lt"/>
              </a:rPr>
              <a:t>Consider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how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long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the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oil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reserves</a:t>
            </a:r>
            <a:r>
              <a:rPr lang="de-DE" sz="1400" b="1" dirty="0">
                <a:latin typeface="+mj-lt"/>
              </a:rPr>
              <a:t> will last </a:t>
            </a:r>
            <a:r>
              <a:rPr lang="de-DE" sz="1400" b="1" dirty="0" err="1">
                <a:latin typeface="+mj-lt"/>
              </a:rPr>
              <a:t>under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this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assumption</a:t>
            </a:r>
            <a:r>
              <a:rPr lang="de-DE" sz="1400" b="1" dirty="0">
                <a:latin typeface="+mj-lt"/>
              </a:rPr>
              <a:t>. Draw </a:t>
            </a:r>
            <a:r>
              <a:rPr lang="de-DE" sz="1400" b="1" dirty="0" err="1">
                <a:latin typeface="+mj-lt"/>
              </a:rPr>
              <a:t>up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further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scenarios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for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the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development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of</a:t>
            </a:r>
            <a:r>
              <a:rPr lang="de-DE" sz="1400" b="1" dirty="0">
                <a:latin typeface="+mj-lt"/>
              </a:rPr>
              <a:t> global </a:t>
            </a:r>
            <a:r>
              <a:rPr lang="de-DE" sz="1400" b="1" dirty="0" err="1">
                <a:latin typeface="+mj-lt"/>
              </a:rPr>
              <a:t>oil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consumption</a:t>
            </a:r>
            <a:r>
              <a:rPr lang="de-DE" sz="1400" b="1" dirty="0">
                <a:latin typeface="+mj-lt"/>
              </a:rPr>
              <a:t>. Draw </a:t>
            </a:r>
            <a:r>
              <a:rPr lang="de-DE" sz="1400" b="1" dirty="0" err="1">
                <a:latin typeface="+mj-lt"/>
              </a:rPr>
              <a:t>up</a:t>
            </a:r>
            <a:r>
              <a:rPr lang="de-DE" sz="1400" b="1" dirty="0">
                <a:latin typeface="+mj-lt"/>
              </a:rPr>
              <a:t> a </a:t>
            </a:r>
            <a:r>
              <a:rPr lang="de-DE" sz="1400" b="1" dirty="0" err="1">
                <a:latin typeface="+mj-lt"/>
              </a:rPr>
              <a:t>mathematically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based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lifetime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forecast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for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each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of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the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other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scenarios</a:t>
            </a:r>
            <a:r>
              <a:rPr lang="de-DE" sz="1400" b="1" dirty="0">
                <a:latin typeface="+mj-lt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CA0E92E-FBE0-1A57-A5F5-A439027A4072}"/>
              </a:ext>
            </a:extLst>
          </p:cNvPr>
          <p:cNvSpPr txBox="1"/>
          <p:nvPr/>
        </p:nvSpPr>
        <p:spPr>
          <a:xfrm>
            <a:off x="7470230" y="1582003"/>
            <a:ext cx="2925413" cy="58156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DE" sz="1200" b="1" dirty="0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Global </a:t>
            </a:r>
            <a:r>
              <a:rPr lang="de-DE" sz="1200" b="1" dirty="0" err="1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oil</a:t>
            </a:r>
            <a:r>
              <a:rPr lang="de-DE" sz="1200" b="1" dirty="0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</a:t>
            </a:r>
            <a:r>
              <a:rPr lang="de-DE" sz="1200" b="1" dirty="0" err="1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consumption</a:t>
            </a:r>
            <a:r>
              <a:rPr lang="de-DE" sz="1200" b="1" dirty="0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</a:t>
            </a:r>
            <a:r>
              <a:rPr lang="de-DE" sz="1200" b="1" dirty="0" err="1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from</a:t>
            </a:r>
            <a:r>
              <a:rPr lang="de-DE" sz="1200" b="1" dirty="0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1994 </a:t>
            </a:r>
            <a:r>
              <a:rPr lang="de-DE" sz="1200" b="1" dirty="0" err="1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to</a:t>
            </a:r>
            <a:r>
              <a:rPr lang="de-DE" sz="1200" b="1" dirty="0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2014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DE" sz="1200" b="1" dirty="0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(in </a:t>
            </a:r>
            <a:r>
              <a:rPr lang="de-DE" sz="1200" b="1" dirty="0" err="1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billion</a:t>
            </a:r>
            <a:r>
              <a:rPr lang="de-DE" sz="1200" b="1" dirty="0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</a:t>
            </a:r>
            <a:r>
              <a:rPr lang="de-DE" sz="1200" b="1" dirty="0" err="1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tonnes</a:t>
            </a:r>
            <a:r>
              <a:rPr lang="de-DE" sz="1200" b="1" dirty="0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 per </a:t>
            </a:r>
            <a:r>
              <a:rPr lang="de-DE" sz="1200" b="1" dirty="0" err="1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year</a:t>
            </a:r>
            <a:r>
              <a:rPr lang="de-DE" sz="1200" b="1" dirty="0">
                <a:latin typeface="TheSans UHH" panose="020B0502050302020203" pitchFamily="34" charset="0"/>
                <a:ea typeface="SimSun" panose="02010600030101010101" pitchFamily="2" charset="-122"/>
                <a:cs typeface="Mangal" panose="02040503050203030202" pitchFamily="18" charset="0"/>
              </a:rPr>
              <a:t>)</a:t>
            </a:r>
            <a:endParaRPr lang="de-DE" sz="1600" dirty="0">
              <a:latin typeface="TheSans UHH" panose="020B0502050302020203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4E0956D-4616-2F36-031F-CF0CFEE0796A}"/>
              </a:ext>
            </a:extLst>
          </p:cNvPr>
          <p:cNvSpPr/>
          <p:nvPr/>
        </p:nvSpPr>
        <p:spPr>
          <a:xfrm>
            <a:off x="6426540" y="5133256"/>
            <a:ext cx="534987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ctr">
              <a:spcAft>
                <a:spcPts val="600"/>
              </a:spcAft>
            </a:pPr>
            <a:r>
              <a:rPr lang="de-DE" sz="1050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Self</a:t>
            </a:r>
            <a:r>
              <a:rPr lang="de-DE" sz="105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de-DE" sz="1050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made</a:t>
            </a:r>
            <a:r>
              <a:rPr lang="de-DE" sz="105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de-DE" sz="1050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figure</a:t>
            </a:r>
            <a:r>
              <a:rPr lang="de-DE" sz="105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de-DE" sz="1050" kern="50" dirty="0" err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based</a:t>
            </a:r>
            <a:r>
              <a:rPr lang="de-DE" sz="1050" kern="50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on Statista 2023</a:t>
            </a:r>
          </a:p>
        </p:txBody>
      </p:sp>
    </p:spTree>
    <p:extLst>
      <p:ext uri="{BB962C8B-B14F-4D97-AF65-F5344CB8AC3E}">
        <p14:creationId xmlns:p14="http://schemas.microsoft.com/office/powerpoint/2010/main" val="2645831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viMatic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34BA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iviMatics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iviMatics">
      <a:dk1>
        <a:srgbClr val="234BA5"/>
      </a:dk1>
      <a:lt1>
        <a:srgbClr val="C5D3F3"/>
      </a:lt1>
      <a:dk2>
        <a:srgbClr val="94AEE8"/>
      </a:dk2>
      <a:lt2>
        <a:srgbClr val="FFFFFF"/>
      </a:lt2>
      <a:accent1>
        <a:srgbClr val="234BA5"/>
      </a:accent1>
      <a:accent2>
        <a:srgbClr val="94AEE8"/>
      </a:accent2>
      <a:accent3>
        <a:srgbClr val="C5D3F3"/>
      </a:accent3>
      <a:accent4>
        <a:srgbClr val="1A387B"/>
      </a:accent4>
      <a:accent5>
        <a:srgbClr val="4472C4"/>
      </a:accent5>
      <a:accent6>
        <a:srgbClr val="112552"/>
      </a:accent6>
      <a:hlink>
        <a:srgbClr val="000000"/>
      </a:hlink>
      <a:folHlink>
        <a:srgbClr val="70AD47"/>
      </a:folHlink>
    </a:clrScheme>
    <a:fontScheme name="CiviMatics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iviMatics">
  <a:themeElements>
    <a:clrScheme name="CiviMatics">
      <a:dk1>
        <a:srgbClr val="234BA5"/>
      </a:dk1>
      <a:lt1>
        <a:srgbClr val="C5D3F3"/>
      </a:lt1>
      <a:dk2>
        <a:srgbClr val="94AEE8"/>
      </a:dk2>
      <a:lt2>
        <a:srgbClr val="FFFFFF"/>
      </a:lt2>
      <a:accent1>
        <a:srgbClr val="234BA5"/>
      </a:accent1>
      <a:accent2>
        <a:srgbClr val="94AEE8"/>
      </a:accent2>
      <a:accent3>
        <a:srgbClr val="C5D3F3"/>
      </a:accent3>
      <a:accent4>
        <a:srgbClr val="1A387B"/>
      </a:accent4>
      <a:accent5>
        <a:srgbClr val="4472C4"/>
      </a:accent5>
      <a:accent6>
        <a:srgbClr val="112552"/>
      </a:accent6>
      <a:hlink>
        <a:srgbClr val="000000"/>
      </a:hlink>
      <a:folHlink>
        <a:srgbClr val="70AD47"/>
      </a:folHlink>
    </a:clrScheme>
    <a:fontScheme name="CiviMatics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viMatics" id="{54A4C87D-A330-4949-90AE-AE502B02C3A3}" vid="{7C61C472-486B-4FD9-B1D8-FD67B7C8350F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3839</Words>
  <Application>Microsoft Office PowerPoint</Application>
  <PresentationFormat>Breitbild</PresentationFormat>
  <Paragraphs>501</Paragraphs>
  <Slides>38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38</vt:i4>
      </vt:variant>
    </vt:vector>
  </HeadingPairs>
  <TitlesOfParts>
    <vt:vector size="52" baseType="lpstr">
      <vt:lpstr>Microsoft YaHei</vt:lpstr>
      <vt:lpstr>ＭＳ Ｐゴシック</vt:lpstr>
      <vt:lpstr>SimSun</vt:lpstr>
      <vt:lpstr>Arial</vt:lpstr>
      <vt:lpstr>Arial Narrow</vt:lpstr>
      <vt:lpstr>Calibri</vt:lpstr>
      <vt:lpstr>Cambria Math</vt:lpstr>
      <vt:lpstr>Mangal</vt:lpstr>
      <vt:lpstr>Symbol</vt:lpstr>
      <vt:lpstr>TheSans UHH</vt:lpstr>
      <vt:lpstr>Times New Roman</vt:lpstr>
      <vt:lpstr>Office Theme</vt:lpstr>
      <vt:lpstr>1_Office Theme</vt:lpstr>
      <vt:lpstr>CiviMatics</vt:lpstr>
      <vt:lpstr>Teaching Stochastics</vt:lpstr>
      <vt:lpstr> Content</vt:lpstr>
      <vt:lpstr> KMK educational standards for the first and intermediate school leaving certificates (2022)</vt:lpstr>
      <vt:lpstr>PowerPoint-Präsentation</vt:lpstr>
      <vt:lpstr>PowerPoint-Präsentation</vt:lpstr>
      <vt:lpstr> Mathematical modelling with data</vt:lpstr>
      <vt:lpstr>PowerPoint-Präsentation</vt:lpstr>
      <vt:lpstr>PowerPoint-Präsentation</vt:lpstr>
      <vt:lpstr>  Example task: Crude oil</vt:lpstr>
      <vt:lpstr>  Example of a task: Crude oil</vt:lpstr>
      <vt:lpstr>  Analysis of the crude oil task</vt:lpstr>
      <vt:lpstr> Alternative task</vt:lpstr>
      <vt:lpstr> Fictional classroom discussion    </vt:lpstr>
      <vt:lpstr>  Application example: (Population) growth</vt:lpstr>
      <vt:lpstr>  (Population) Growth: If not linear, then what?</vt:lpstr>
      <vt:lpstr> Yeast example task </vt:lpstr>
      <vt:lpstr>  Yeast example task (Kohorst &amp; Portscheller 1999)</vt:lpstr>
      <vt:lpstr>  Yeast example task (Kohorst &amp; Portscheller 1999)</vt:lpstr>
      <vt:lpstr>  Yeast example task (Kohorst &amp; Portscheller 1999)</vt:lpstr>
      <vt:lpstr>  Yeast example task (Kohorst &amp; Portscheller 1999)</vt:lpstr>
      <vt:lpstr>PowerPoint-Präsentation</vt:lpstr>
      <vt:lpstr> Modelling with data</vt:lpstr>
      <vt:lpstr> Stochastic modelling cycle (Eichler &amp; Vogel 2013, p. 132-133)  translated by Project Partner 2, University of Paderborn</vt:lpstr>
      <vt:lpstr> Stochastic modelling cycle (Eichler &amp; Vogel 2013, p. 137)  translated by Project Partner 2, University of Paderborn</vt:lpstr>
      <vt:lpstr> </vt:lpstr>
      <vt:lpstr> Sustainable Development Goals, SDG</vt:lpstr>
      <vt:lpstr> Orientation framework - as an approach to global development</vt:lpstr>
      <vt:lpstr>  Mathematics - an opportunity for ESD</vt:lpstr>
      <vt:lpstr>  Orientation Framework - Sub-area Mathematics Sek. 1</vt:lpstr>
      <vt:lpstr>  Core competences of ESD</vt:lpstr>
      <vt:lpstr> OR Global Development - Partial Edition Mathematics Sek I</vt:lpstr>
      <vt:lpstr> ESD and modelling</vt:lpstr>
      <vt:lpstr> ESD and descriptive statistics</vt:lpstr>
      <vt:lpstr> ESD and descriptive statistics</vt:lpstr>
      <vt:lpstr> Take home messages</vt:lpstr>
      <vt:lpstr>PowerPoint-Präsentation</vt:lpstr>
      <vt:lpstr> References</vt:lpstr>
      <vt:lpstr> 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Einführung in die Didaktik der Politischen Bildung</dc:title>
  <dc:creator>Bastian</dc:creator>
  <cp:lastModifiedBy>Lara Gildehaus</cp:lastModifiedBy>
  <cp:revision>61</cp:revision>
  <dcterms:created xsi:type="dcterms:W3CDTF">2022-04-07T07:53:06Z</dcterms:created>
  <dcterms:modified xsi:type="dcterms:W3CDTF">2023-10-16T07:29:58Z</dcterms:modified>
</cp:coreProperties>
</file>