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256" r:id="rId4"/>
    <p:sldId id="257" r:id="rId5"/>
    <p:sldId id="259" r:id="rId6"/>
    <p:sldId id="260" r:id="rId7"/>
    <p:sldId id="268" r:id="rId8"/>
    <p:sldId id="269" r:id="rId9"/>
    <p:sldId id="272" r:id="rId10"/>
    <p:sldId id="273" r:id="rId11"/>
    <p:sldId id="274" r:id="rId12"/>
    <p:sldId id="276" r:id="rId13"/>
    <p:sldId id="275" r:id="rId14"/>
    <p:sldId id="277" r:id="rId15"/>
    <p:sldId id="278" r:id="rId16"/>
    <p:sldId id="279" r:id="rId17"/>
    <p:sldId id="280" r:id="rId18"/>
    <p:sldId id="281" r:id="rId19"/>
    <p:sldId id="282" r:id="rId20"/>
    <p:sldId id="283" r:id="rId21"/>
    <p:sldId id="284" r:id="rId22"/>
    <p:sldId id="285" r:id="rId23"/>
    <p:sldId id="286" r:id="rId24"/>
    <p:sldId id="288" r:id="rId25"/>
    <p:sldId id="289" r:id="rId26"/>
    <p:sldId id="296" r:id="rId27"/>
    <p:sldId id="271" r:id="rId28"/>
    <p:sldId id="297"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4BA9E601-77BA-124C-8B49-4CAF1ADB4CB8}">
          <p14:sldIdLst>
            <p14:sldId id="256"/>
            <p14:sldId id="257"/>
          </p14:sldIdLst>
        </p14:section>
        <p14:section name="What does basic statistical education mean" id="{E21D6A94-1A4E-4F4D-AFA3-08EE4E06B046}">
          <p14:sldIdLst>
            <p14:sldId id="259"/>
            <p14:sldId id="260"/>
            <p14:sldId id="268"/>
            <p14:sldId id="269"/>
            <p14:sldId id="272"/>
            <p14:sldId id="273"/>
            <p14:sldId id="274"/>
          </p14:sldIdLst>
        </p14:section>
        <p14:section name="Promoting basic statistical education with analyses of official data" id="{C8079921-E2DE-8346-8342-E3BE44B8CCD7}">
          <p14:sldIdLst>
            <p14:sldId id="276"/>
            <p14:sldId id="275"/>
            <p14:sldId id="277"/>
            <p14:sldId id="278"/>
            <p14:sldId id="279"/>
            <p14:sldId id="280"/>
            <p14:sldId id="281"/>
            <p14:sldId id="282"/>
            <p14:sldId id="283"/>
            <p14:sldId id="284"/>
            <p14:sldId id="285"/>
            <p14:sldId id="286"/>
            <p14:sldId id="288"/>
            <p14:sldId id="289"/>
          </p14:sldIdLst>
        </p14:section>
        <p14:section name="Networking" id="{704FBD0F-D017-804F-8ABA-FFD3661B8D4A}">
          <p14:sldIdLst/>
        </p14:section>
        <p14:section name="Calculator and data analysis" id="{BF036F57-4047-6546-93FA-873017C22DC0}">
          <p14:sldIdLst>
            <p14:sldId id="296"/>
            <p14:sldId id="271"/>
            <p14:sldId id="29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4BA5"/>
    <a:srgbClr val="C5D3F3"/>
    <a:srgbClr val="8DA9E7"/>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9"/>
  </p:normalViewPr>
  <p:slideViewPr>
    <p:cSldViewPr snapToGrid="0">
      <p:cViewPr varScale="1">
        <p:scale>
          <a:sx n="68" d="100"/>
          <a:sy n="68" d="100"/>
        </p:scale>
        <p:origin x="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C4AA6-DBF4-4FD2-9FE0-901372F8FDDA}"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4E887-4D2D-4797-88BD-6049D647B71A}" type="slidenum">
              <a:rPr lang="de-DE" smtClean="0"/>
              <a:t>‹Nr.›</a:t>
            </a:fld>
            <a:endParaRPr lang="de-DE"/>
          </a:p>
        </p:txBody>
      </p:sp>
    </p:spTree>
    <p:extLst>
      <p:ext uri="{BB962C8B-B14F-4D97-AF65-F5344CB8AC3E}">
        <p14:creationId xmlns:p14="http://schemas.microsoft.com/office/powerpoint/2010/main" val="56648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2736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816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0974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5460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6330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7603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0529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2915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5805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4264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4508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6627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2427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675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583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3223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1335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6052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196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30453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803124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0490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27541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55370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64861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841645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37084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06019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819704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8950899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76364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22852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195900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215059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235232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24014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62453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615311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73837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8668972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71417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593813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438050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hyperlink" Target="https://www.rbb24.de/panorama/thema/corona/beitraege/2021/11/unterschied-geimpft-ungeimpft-inzidenzen-krankenhaus.html" TargetMode="External"/><Relationship Id="rId3" Type="http://schemas.openxmlformats.org/officeDocument/2006/relationships/image" Target="../media/image10.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hyperlink" Target="https://www.rbb24.de/panorama/thema/corona/beitraege/2021/11/unterschied-geimpft-ungeimpft-inzidenzen-krankenhaus.html" TargetMode="External"/><Relationship Id="rId3" Type="http://schemas.openxmlformats.org/officeDocument/2006/relationships/image" Target="../media/image10.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image" Target="../media/image21.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2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24.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25.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www.luegen-mit-zahlen.de/blog/bertelsmann-agitiert-mit-falschen-zahlen-fuer-die-rente-ab-69" TargetMode="External"/><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image" Target="../media/image27.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web.arbeitsagentur.de/entgeltatlas/beruf/128366" TargetMode="External"/><Relationship Id="rId2" Type="http://schemas.openxmlformats.org/officeDocument/2006/relationships/notesSlide" Target="../notesSlides/notesSlide14.xml"/><Relationship Id="rId1" Type="http://schemas.openxmlformats.org/officeDocument/2006/relationships/slideLayout" Target="../slideLayouts/slideLayout24.xml"/><Relationship Id="rId6" Type="http://schemas.openxmlformats.org/officeDocument/2006/relationships/image" Target="../media/image28.png"/><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image" Target="../media/image29.png"/><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4.xml"/><Relationship Id="rId6" Type="http://schemas.openxmlformats.org/officeDocument/2006/relationships/image" Target="../media/image30.png"/><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20.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Teaching </a:t>
            </a:r>
            <a:r>
              <a:rPr lang="de-DE" sz="4800" dirty="0" err="1">
                <a:latin typeface="Arial" panose="020B0604020202020204" pitchFamily="34" charset="0"/>
                <a:cs typeface="Arial" panose="020B0604020202020204" pitchFamily="34" charset="0"/>
              </a:rPr>
              <a:t>Stochastics</a:t>
            </a:r>
            <a:endParaRPr lang="de-DE" sz="4800" dirty="0">
              <a:latin typeface="Arial" panose="020B0604020202020204" pitchFamily="34" charset="0"/>
              <a:cs typeface="Arial" panose="020B0604020202020204" pitchFamily="34" charset="0"/>
            </a:endParaRPr>
          </a:p>
        </p:txBody>
      </p:sp>
      <p:sp>
        <p:nvSpPr>
          <p:cNvPr id="3" name="Untertitel 2"/>
          <p:cNvSpPr>
            <a:spLocks noGrp="1"/>
          </p:cNvSpPr>
          <p:nvPr>
            <p:ph type="subTitle" idx="1"/>
          </p:nvPr>
        </p:nvSpPr>
        <p:spPr>
          <a:xfrm>
            <a:off x="1524000" y="3814357"/>
            <a:ext cx="9144000" cy="496228"/>
          </a:xfrm>
        </p:spPr>
        <p:txBody>
          <a:bodyPr anchor="ctr">
            <a:normAutofit/>
          </a:bodyPr>
          <a:lstStyle/>
          <a:p>
            <a:r>
              <a:rPr lang="de-DE" sz="2000" dirty="0">
                <a:solidFill>
                  <a:schemeClr val="bg1"/>
                </a:solidFill>
                <a:latin typeface="Times New Roman" panose="02020603050405020304" pitchFamily="18" charset="0"/>
                <a:cs typeface="Times New Roman" panose="02020603050405020304" pitchFamily="18" charset="0"/>
              </a:rPr>
              <a:t>- </a:t>
            </a:r>
            <a:r>
              <a:rPr lang="de-DE" sz="2000" dirty="0" err="1">
                <a:solidFill>
                  <a:schemeClr val="bg1"/>
                </a:solidFill>
                <a:latin typeface="Times New Roman" panose="02020603050405020304" pitchFamily="18" charset="0"/>
                <a:cs typeface="Times New Roman" panose="02020603050405020304" pitchFamily="18" charset="0"/>
              </a:rPr>
              <a:t>Lecture</a:t>
            </a:r>
            <a:r>
              <a:rPr lang="de-DE" sz="2000" dirty="0">
                <a:solidFill>
                  <a:schemeClr val="bg1"/>
                </a:solidFill>
                <a:latin typeface="Times New Roman" panose="02020603050405020304" pitchFamily="18" charset="0"/>
                <a:cs typeface="Times New Roman" panose="02020603050405020304" pitchFamily="18" charset="0"/>
              </a:rPr>
              <a:t> 2-</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33" y="92500"/>
            <a:ext cx="2762695"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Critical </a:t>
            </a:r>
            <a:r>
              <a:rPr kumimoji="0" lang="de-DE" sz="2400" b="0" i="1"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statistics</a:t>
            </a:r>
            <a:r>
              <a:rPr kumimoji="0" lang="de-DE"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de-DE" sz="2400" b="0" i="1"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education</a:t>
            </a:r>
            <a:endParaRPr kumimoji="0" lang="de-DE"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20" name="Grafik 19">
            <a:extLst>
              <a:ext uri="{FF2B5EF4-FFF2-40B4-BE49-F238E27FC236}">
                <a16:creationId xmlns:a16="http://schemas.microsoft.com/office/drawing/2014/main" id="{F883C4F9-587F-451B-8925-63317EF75FC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2" name="Textfeld 21">
            <a:extLst>
              <a:ext uri="{FF2B5EF4-FFF2-40B4-BE49-F238E27FC236}">
                <a16:creationId xmlns:a16="http://schemas.microsoft.com/office/drawing/2014/main" id="{BC49B13E-D42F-447E-AE7B-FD0C7C26C424}"/>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3248361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Gerader Verbinder 12">
            <a:extLst>
              <a:ext uri="{FF2B5EF4-FFF2-40B4-BE49-F238E27FC236}">
                <a16:creationId xmlns:a16="http://schemas.microsoft.com/office/drawing/2014/main" id="{3D76ED05-8A4C-43D0-7B1D-9B06B2618BDB}"/>
              </a:ext>
            </a:extLst>
          </p:cNvPr>
          <p:cNvCxnSpPr/>
          <p:nvPr/>
        </p:nvCxnSpPr>
        <p:spPr>
          <a:xfrm>
            <a:off x="0" y="5893821"/>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pic>
        <p:nvPicPr>
          <p:cNvPr id="24" name="Grafik 23">
            <a:extLst>
              <a:ext uri="{FF2B5EF4-FFF2-40B4-BE49-F238E27FC236}">
                <a16:creationId xmlns:a16="http://schemas.microsoft.com/office/drawing/2014/main" id="{8205DA37-26EF-3AA6-EE3F-0BBBFEC9C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9</a:t>
            </a:r>
          </a:p>
        </p:txBody>
      </p:sp>
      <p:sp>
        <p:nvSpPr>
          <p:cNvPr id="7" name="Titel 1">
            <a:extLst>
              <a:ext uri="{FF2B5EF4-FFF2-40B4-BE49-F238E27FC236}">
                <a16:creationId xmlns:a16="http://schemas.microsoft.com/office/drawing/2014/main" id="{0834E3CB-11BA-0295-3860-841FFE93BCAF}"/>
              </a:ext>
            </a:extLst>
          </p:cNvPr>
          <p:cNvSpPr>
            <a:spLocks noGrp="1"/>
          </p:cNvSpPr>
          <p:nvPr>
            <p:ph type="title"/>
          </p:nvPr>
        </p:nvSpPr>
        <p:spPr>
          <a:xfrm>
            <a:off x="0" y="2545201"/>
            <a:ext cx="12192000" cy="1064895"/>
          </a:xfrm>
          <a:solidFill>
            <a:schemeClr val="bg2"/>
          </a:solidFill>
          <a:ln>
            <a:solidFill>
              <a:schemeClr val="bg2"/>
            </a:solidFill>
          </a:ln>
        </p:spPr>
        <p:txBody>
          <a:bodyPr>
            <a:normAutofit/>
          </a:bodyPr>
          <a:lstStyle/>
          <a:p>
            <a:r>
              <a:rPr lang="de-DE" sz="28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Promoting</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basic</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statistical</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education</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with</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analyses</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of</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official</a:t>
            </a:r>
            <a:r>
              <a:rPr lang="de-DE" sz="2400" b="1" dirty="0">
                <a:solidFill>
                  <a:srgbClr val="234BA5"/>
                </a:solidFill>
                <a:latin typeface="Arial" panose="020B0604020202020204" pitchFamily="34" charset="0"/>
                <a:cs typeface="Arial" panose="020B0604020202020204" pitchFamily="34" charset="0"/>
              </a:rPr>
              <a:t> </a:t>
            </a:r>
            <a:r>
              <a:rPr lang="de-DE" sz="2400" b="1" dirty="0" err="1">
                <a:solidFill>
                  <a:srgbClr val="234BA5"/>
                </a:solidFill>
                <a:latin typeface="Arial" panose="020B0604020202020204" pitchFamily="34" charset="0"/>
                <a:cs typeface="Arial" panose="020B0604020202020204" pitchFamily="34" charset="0"/>
              </a:rPr>
              <a:t>data</a:t>
            </a:r>
            <a:endParaRPr lang="de-DE" sz="3600" dirty="0">
              <a:solidFill>
                <a:srgbClr val="234BA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1282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err="1"/>
              <a:t>Example</a:t>
            </a:r>
            <a:r>
              <a:rPr lang="de-DE" sz="2900" b="1" dirty="0"/>
              <a:t> 1: Corona </a:t>
            </a:r>
            <a:r>
              <a:rPr lang="de-DE" sz="2900" b="1" dirty="0" err="1"/>
              <a:t>pandemic</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7" name="Textfeld 16">
            <a:extLst>
              <a:ext uri="{FF2B5EF4-FFF2-40B4-BE49-F238E27FC236}">
                <a16:creationId xmlns:a16="http://schemas.microsoft.com/office/drawing/2014/main" id="{C46826C5-C9BC-AB5A-0233-63ADE7475D9A}"/>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10</a:t>
            </a:r>
          </a:p>
        </p:txBody>
      </p:sp>
      <p:sp>
        <p:nvSpPr>
          <p:cNvPr id="2" name="Rechteck 1">
            <a:extLst>
              <a:ext uri="{FF2B5EF4-FFF2-40B4-BE49-F238E27FC236}">
                <a16:creationId xmlns:a16="http://schemas.microsoft.com/office/drawing/2014/main" id="{3BDC7BAF-4E19-F6A7-487B-6B06C83DC5CF}"/>
              </a:ext>
            </a:extLst>
          </p:cNvPr>
          <p:cNvSpPr/>
          <p:nvPr/>
        </p:nvSpPr>
        <p:spPr>
          <a:xfrm>
            <a:off x="412286" y="3707799"/>
            <a:ext cx="6096000" cy="2554545"/>
          </a:xfrm>
          <a:prstGeom prst="rect">
            <a:avLst/>
          </a:prstGeom>
        </p:spPr>
        <p:txBody>
          <a:bodyPr>
            <a:spAutoFit/>
          </a:bodyPr>
          <a:lstStyle/>
          <a:p>
            <a:r>
              <a:rPr lang="de-DE" sz="1600" b="1" dirty="0">
                <a:solidFill>
                  <a:schemeClr val="bg1">
                    <a:lumMod val="10000"/>
                  </a:schemeClr>
                </a:solidFill>
              </a:rPr>
              <a:t>1. </a:t>
            </a:r>
            <a:r>
              <a:rPr lang="de-DE" sz="1600" b="1" dirty="0" err="1">
                <a:solidFill>
                  <a:schemeClr val="bg1">
                    <a:lumMod val="10000"/>
                  </a:schemeClr>
                </a:solidFill>
              </a:rPr>
              <a:t>How</a:t>
            </a:r>
            <a:r>
              <a:rPr lang="de-DE" sz="1600" b="1" dirty="0">
                <a:solidFill>
                  <a:schemeClr val="bg1">
                    <a:lumMod val="10000"/>
                  </a:schemeClr>
                </a:solidFill>
              </a:rPr>
              <a:t> </a:t>
            </a:r>
            <a:r>
              <a:rPr lang="de-DE" sz="1600" b="1" dirty="0" err="1">
                <a:solidFill>
                  <a:schemeClr val="bg1">
                    <a:lumMod val="10000"/>
                  </a:schemeClr>
                </a:solidFill>
              </a:rPr>
              <a:t>often</a:t>
            </a:r>
            <a:r>
              <a:rPr lang="de-DE" sz="1600" b="1" dirty="0">
                <a:solidFill>
                  <a:schemeClr val="bg1">
                    <a:lumMod val="10000"/>
                  </a:schemeClr>
                </a:solidFill>
              </a:rPr>
              <a:t> do </a:t>
            </a:r>
            <a:r>
              <a:rPr lang="de-DE" sz="1600" b="1" dirty="0" err="1">
                <a:solidFill>
                  <a:schemeClr val="bg1">
                    <a:lumMod val="10000"/>
                  </a:schemeClr>
                </a:solidFill>
              </a:rPr>
              <a:t>vaccinated</a:t>
            </a:r>
            <a:r>
              <a:rPr lang="de-DE" sz="1600" b="1" dirty="0">
                <a:solidFill>
                  <a:schemeClr val="bg1">
                    <a:lumMod val="10000"/>
                  </a:schemeClr>
                </a:solidFill>
              </a:rPr>
              <a:t> </a:t>
            </a:r>
            <a:r>
              <a:rPr lang="de-DE" sz="1600" b="1" dirty="0" err="1">
                <a:solidFill>
                  <a:schemeClr val="bg1">
                    <a:lumMod val="10000"/>
                  </a:schemeClr>
                </a:solidFill>
              </a:rPr>
              <a:t>people</a:t>
            </a:r>
            <a:r>
              <a:rPr lang="de-DE" sz="1600" b="1" dirty="0">
                <a:solidFill>
                  <a:schemeClr val="bg1">
                    <a:lumMod val="10000"/>
                  </a:schemeClr>
                </a:solidFill>
              </a:rPr>
              <a:t> </a:t>
            </a:r>
            <a:r>
              <a:rPr lang="de-DE" sz="1600" b="1" dirty="0" err="1">
                <a:solidFill>
                  <a:schemeClr val="bg1">
                    <a:lumMod val="10000"/>
                  </a:schemeClr>
                </a:solidFill>
              </a:rPr>
              <a:t>get</a:t>
            </a:r>
            <a:r>
              <a:rPr lang="de-DE" sz="1600" b="1" dirty="0">
                <a:solidFill>
                  <a:schemeClr val="bg1">
                    <a:lumMod val="10000"/>
                  </a:schemeClr>
                </a:solidFill>
              </a:rPr>
              <a:t> </a:t>
            </a:r>
            <a:r>
              <a:rPr lang="de-DE" sz="1600" b="1" dirty="0" err="1">
                <a:solidFill>
                  <a:schemeClr val="bg1">
                    <a:lumMod val="10000"/>
                  </a:schemeClr>
                </a:solidFill>
              </a:rPr>
              <a:t>infected</a:t>
            </a:r>
            <a:r>
              <a:rPr lang="de-DE" sz="1600" b="1" dirty="0">
                <a:solidFill>
                  <a:schemeClr val="bg1">
                    <a:lumMod val="10000"/>
                  </a:schemeClr>
                </a:solidFill>
              </a:rPr>
              <a:t> and </a:t>
            </a:r>
            <a:r>
              <a:rPr lang="de-DE" sz="1600" b="1" dirty="0" err="1">
                <a:solidFill>
                  <a:schemeClr val="bg1">
                    <a:lumMod val="10000"/>
                  </a:schemeClr>
                </a:solidFill>
              </a:rPr>
              <a:t>how</a:t>
            </a:r>
            <a:r>
              <a:rPr lang="de-DE" sz="1600" b="1" dirty="0">
                <a:solidFill>
                  <a:schemeClr val="bg1">
                    <a:lumMod val="10000"/>
                  </a:schemeClr>
                </a:solidFill>
              </a:rPr>
              <a:t> </a:t>
            </a:r>
            <a:r>
              <a:rPr lang="de-DE" sz="1600" b="1" dirty="0" err="1">
                <a:solidFill>
                  <a:schemeClr val="bg1">
                    <a:lumMod val="10000"/>
                  </a:schemeClr>
                </a:solidFill>
              </a:rPr>
              <a:t>often</a:t>
            </a:r>
            <a:r>
              <a:rPr lang="de-DE" sz="1600" b="1" dirty="0">
                <a:solidFill>
                  <a:schemeClr val="bg1">
                    <a:lumMod val="10000"/>
                  </a:schemeClr>
                </a:solidFill>
              </a:rPr>
              <a:t> do </a:t>
            </a:r>
            <a:r>
              <a:rPr lang="de-DE" sz="1600" b="1" dirty="0" err="1">
                <a:solidFill>
                  <a:schemeClr val="bg1">
                    <a:lumMod val="10000"/>
                  </a:schemeClr>
                </a:solidFill>
              </a:rPr>
              <a:t>unvaccinated</a:t>
            </a:r>
            <a:r>
              <a:rPr lang="de-DE" sz="1600" b="1" dirty="0">
                <a:solidFill>
                  <a:schemeClr val="bg1">
                    <a:lumMod val="10000"/>
                  </a:schemeClr>
                </a:solidFill>
              </a:rPr>
              <a:t> </a:t>
            </a:r>
            <a:r>
              <a:rPr lang="de-DE" sz="1600" b="1" dirty="0" err="1">
                <a:solidFill>
                  <a:schemeClr val="bg1">
                    <a:lumMod val="10000"/>
                  </a:schemeClr>
                </a:solidFill>
              </a:rPr>
              <a:t>people</a:t>
            </a:r>
            <a:r>
              <a:rPr lang="de-DE" sz="1600" b="1" dirty="0">
                <a:solidFill>
                  <a:schemeClr val="bg1">
                    <a:lumMod val="10000"/>
                  </a:schemeClr>
                </a:solidFill>
              </a:rPr>
              <a:t> </a:t>
            </a:r>
            <a:r>
              <a:rPr lang="de-DE" sz="1600" b="1" dirty="0" err="1">
                <a:solidFill>
                  <a:schemeClr val="bg1">
                    <a:lumMod val="10000"/>
                  </a:schemeClr>
                </a:solidFill>
              </a:rPr>
              <a:t>get</a:t>
            </a:r>
            <a:r>
              <a:rPr lang="de-DE" sz="1600" b="1" dirty="0">
                <a:solidFill>
                  <a:schemeClr val="bg1">
                    <a:lumMod val="10000"/>
                  </a:schemeClr>
                </a:solidFill>
              </a:rPr>
              <a:t> </a:t>
            </a:r>
            <a:r>
              <a:rPr lang="de-DE" sz="1600" b="1" dirty="0" err="1">
                <a:solidFill>
                  <a:schemeClr val="bg1">
                    <a:lumMod val="10000"/>
                  </a:schemeClr>
                </a:solidFill>
              </a:rPr>
              <a:t>infected</a:t>
            </a:r>
            <a:r>
              <a:rPr lang="de-DE" sz="1600" b="1" dirty="0">
                <a:solidFill>
                  <a:schemeClr val="bg1">
                    <a:lumMod val="10000"/>
                  </a:schemeClr>
                </a:solidFill>
              </a:rPr>
              <a:t>?</a:t>
            </a:r>
          </a:p>
          <a:p>
            <a:r>
              <a:rPr lang="de-DE" sz="1600" b="1" dirty="0" err="1">
                <a:solidFill>
                  <a:schemeClr val="bg1">
                    <a:lumMod val="10000"/>
                  </a:schemeClr>
                </a:solidFill>
              </a:rPr>
              <a:t>Roughly</a:t>
            </a:r>
            <a:r>
              <a:rPr lang="de-DE" sz="1600" b="1" dirty="0">
                <a:solidFill>
                  <a:schemeClr val="bg1">
                    <a:lumMod val="10000"/>
                  </a:schemeClr>
                </a:solidFill>
              </a:rPr>
              <a:t> </a:t>
            </a:r>
            <a:r>
              <a:rPr lang="de-DE" sz="1600" b="1" dirty="0" err="1">
                <a:solidFill>
                  <a:schemeClr val="bg1">
                    <a:lumMod val="10000"/>
                  </a:schemeClr>
                </a:solidFill>
              </a:rPr>
              <a:t>speaking</a:t>
            </a:r>
            <a:r>
              <a:rPr lang="de-DE" sz="1600" b="1" dirty="0">
                <a:solidFill>
                  <a:schemeClr val="bg1">
                    <a:lumMod val="10000"/>
                  </a:schemeClr>
                </a:solidFill>
              </a:rPr>
              <a:t>, </a:t>
            </a:r>
            <a:r>
              <a:rPr lang="de-DE" sz="1600" b="1" dirty="0" err="1">
                <a:solidFill>
                  <a:schemeClr val="bg1">
                    <a:lumMod val="10000"/>
                  </a:schemeClr>
                </a:solidFill>
              </a:rPr>
              <a:t>vaccinated</a:t>
            </a:r>
            <a:r>
              <a:rPr lang="de-DE" sz="1600" b="1" dirty="0">
                <a:solidFill>
                  <a:schemeClr val="bg1">
                    <a:lumMod val="10000"/>
                  </a:schemeClr>
                </a:solidFill>
              </a:rPr>
              <a:t> </a:t>
            </a:r>
            <a:r>
              <a:rPr lang="de-DE" sz="1600" b="1" dirty="0" err="1">
                <a:solidFill>
                  <a:schemeClr val="bg1">
                    <a:lumMod val="10000"/>
                  </a:schemeClr>
                </a:solidFill>
              </a:rPr>
              <a:t>people</a:t>
            </a:r>
            <a:r>
              <a:rPr lang="de-DE" sz="1600" b="1" dirty="0">
                <a:solidFill>
                  <a:schemeClr val="bg1">
                    <a:lumMod val="10000"/>
                  </a:schemeClr>
                </a:solidFill>
              </a:rPr>
              <a:t> </a:t>
            </a:r>
            <a:r>
              <a:rPr lang="de-DE" sz="1600" b="1" dirty="0" err="1">
                <a:solidFill>
                  <a:schemeClr val="bg1">
                    <a:lumMod val="10000"/>
                  </a:schemeClr>
                </a:solidFill>
              </a:rPr>
              <a:t>have</a:t>
            </a:r>
            <a:r>
              <a:rPr lang="de-DE" sz="1600" b="1" dirty="0">
                <a:solidFill>
                  <a:schemeClr val="bg1">
                    <a:lumMod val="10000"/>
                  </a:schemeClr>
                </a:solidFill>
              </a:rPr>
              <a:t> at least </a:t>
            </a:r>
            <a:r>
              <a:rPr lang="de-DE" sz="1600" b="1" dirty="0" err="1">
                <a:solidFill>
                  <a:schemeClr val="bg1">
                    <a:lumMod val="10000"/>
                  </a:schemeClr>
                </a:solidFill>
              </a:rPr>
              <a:t>three</a:t>
            </a:r>
            <a:r>
              <a:rPr lang="de-DE" sz="1600" b="1" dirty="0">
                <a:solidFill>
                  <a:schemeClr val="bg1">
                    <a:lumMod val="10000"/>
                  </a:schemeClr>
                </a:solidFill>
              </a:rPr>
              <a:t> </a:t>
            </a:r>
            <a:r>
              <a:rPr lang="de-DE" sz="1600" b="1" dirty="0" err="1">
                <a:solidFill>
                  <a:schemeClr val="bg1">
                    <a:lumMod val="10000"/>
                  </a:schemeClr>
                </a:solidFill>
              </a:rPr>
              <a:t>times</a:t>
            </a:r>
            <a:r>
              <a:rPr lang="de-DE" sz="1600" b="1" dirty="0">
                <a:solidFill>
                  <a:schemeClr val="bg1">
                    <a:lumMod val="10000"/>
                  </a:schemeClr>
                </a:solidFill>
              </a:rPr>
              <a:t> </a:t>
            </a:r>
            <a:r>
              <a:rPr lang="de-DE" sz="1600" b="1" dirty="0" err="1">
                <a:solidFill>
                  <a:schemeClr val="bg1">
                    <a:lumMod val="10000"/>
                  </a:schemeClr>
                </a:solidFill>
              </a:rPr>
              <a:t>fewer</a:t>
            </a:r>
            <a:r>
              <a:rPr lang="de-DE" sz="1600" b="1" dirty="0">
                <a:solidFill>
                  <a:schemeClr val="bg1">
                    <a:lumMod val="10000"/>
                  </a:schemeClr>
                </a:solidFill>
              </a:rPr>
              <a:t> </a:t>
            </a:r>
            <a:r>
              <a:rPr lang="de-DE" sz="1600" b="1" dirty="0" err="1">
                <a:solidFill>
                  <a:schemeClr val="bg1">
                    <a:lumMod val="10000"/>
                  </a:schemeClr>
                </a:solidFill>
              </a:rPr>
              <a:t>infections</a:t>
            </a:r>
            <a:r>
              <a:rPr lang="de-DE" sz="1600" b="1" dirty="0">
                <a:solidFill>
                  <a:schemeClr val="bg1">
                    <a:lumMod val="10000"/>
                  </a:schemeClr>
                </a:solidFill>
              </a:rPr>
              <a:t> </a:t>
            </a:r>
            <a:r>
              <a:rPr lang="de-DE" sz="1600" b="1" dirty="0" err="1">
                <a:solidFill>
                  <a:schemeClr val="bg1">
                    <a:lumMod val="10000"/>
                  </a:schemeClr>
                </a:solidFill>
              </a:rPr>
              <a:t>than</a:t>
            </a:r>
            <a:r>
              <a:rPr lang="de-DE" sz="1600" b="1" dirty="0">
                <a:solidFill>
                  <a:schemeClr val="bg1">
                    <a:lumMod val="10000"/>
                  </a:schemeClr>
                </a:solidFill>
              </a:rPr>
              <a:t> </a:t>
            </a:r>
            <a:r>
              <a:rPr lang="de-DE" sz="1600" b="1" dirty="0" err="1">
                <a:solidFill>
                  <a:schemeClr val="bg1">
                    <a:lumMod val="10000"/>
                  </a:schemeClr>
                </a:solidFill>
              </a:rPr>
              <a:t>unvaccinated</a:t>
            </a:r>
            <a:r>
              <a:rPr lang="de-DE" sz="1600" b="1" dirty="0">
                <a:solidFill>
                  <a:schemeClr val="bg1">
                    <a:lumMod val="10000"/>
                  </a:schemeClr>
                </a:solidFill>
              </a:rPr>
              <a:t> </a:t>
            </a:r>
            <a:r>
              <a:rPr lang="de-DE" sz="1600" b="1" dirty="0" err="1">
                <a:solidFill>
                  <a:schemeClr val="bg1">
                    <a:lumMod val="10000"/>
                  </a:schemeClr>
                </a:solidFill>
              </a:rPr>
              <a:t>people</a:t>
            </a:r>
            <a:r>
              <a:rPr lang="de-DE" sz="1600" b="1" dirty="0">
                <a:solidFill>
                  <a:schemeClr val="bg1">
                    <a:lumMod val="10000"/>
                  </a:schemeClr>
                </a:solidFill>
              </a:rPr>
              <a:t>. </a:t>
            </a:r>
            <a:r>
              <a:rPr lang="de-DE" sz="1600" dirty="0">
                <a:solidFill>
                  <a:schemeClr val="bg1">
                    <a:lumMod val="10000"/>
                  </a:schemeClr>
                </a:solidFill>
              </a:rPr>
              <a:t>This </a:t>
            </a:r>
            <a:r>
              <a:rPr lang="de-DE" sz="1600" dirty="0" err="1">
                <a:solidFill>
                  <a:schemeClr val="bg1">
                    <a:lumMod val="10000"/>
                  </a:schemeClr>
                </a:solidFill>
              </a:rPr>
              <a:t>can</a:t>
            </a:r>
            <a:r>
              <a:rPr lang="de-DE" sz="1600" dirty="0">
                <a:solidFill>
                  <a:schemeClr val="bg1">
                    <a:lumMod val="10000"/>
                  </a:schemeClr>
                </a:solidFill>
              </a:rPr>
              <a:t> </a:t>
            </a:r>
            <a:r>
              <a:rPr lang="de-DE" sz="1600" dirty="0" err="1">
                <a:solidFill>
                  <a:schemeClr val="bg1">
                    <a:lumMod val="10000"/>
                  </a:schemeClr>
                </a:solidFill>
              </a:rPr>
              <a:t>be</a:t>
            </a:r>
            <a:r>
              <a:rPr lang="de-DE" sz="1600" dirty="0">
                <a:solidFill>
                  <a:schemeClr val="bg1">
                    <a:lumMod val="10000"/>
                  </a:schemeClr>
                </a:solidFill>
              </a:rPr>
              <a:t> </a:t>
            </a:r>
            <a:r>
              <a:rPr lang="de-DE" sz="1600" dirty="0" err="1">
                <a:solidFill>
                  <a:schemeClr val="bg1">
                    <a:lumMod val="10000"/>
                  </a:schemeClr>
                </a:solidFill>
              </a:rPr>
              <a:t>seen</a:t>
            </a:r>
            <a:r>
              <a:rPr lang="de-DE" sz="1600" dirty="0">
                <a:solidFill>
                  <a:schemeClr val="bg1">
                    <a:lumMod val="10000"/>
                  </a:schemeClr>
                </a:solidFill>
              </a:rPr>
              <a:t> in </a:t>
            </a:r>
            <a:r>
              <a:rPr lang="de-DE" sz="1600" dirty="0" err="1">
                <a:solidFill>
                  <a:schemeClr val="bg1">
                    <a:lumMod val="10000"/>
                  </a:schemeClr>
                </a:solidFill>
              </a:rPr>
              <a:t>both</a:t>
            </a:r>
            <a:r>
              <a:rPr lang="de-DE" sz="1600" dirty="0">
                <a:solidFill>
                  <a:schemeClr val="bg1">
                    <a:lumMod val="10000"/>
                  </a:schemeClr>
                </a:solidFill>
              </a:rPr>
              <a:t> Berlin and Brandenburg. In Berlin,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incidence</a:t>
            </a:r>
            <a:r>
              <a:rPr lang="de-DE" sz="1600" dirty="0">
                <a:solidFill>
                  <a:schemeClr val="bg1">
                    <a:lumMod val="10000"/>
                  </a:schemeClr>
                </a:solidFill>
              </a:rPr>
              <a:t> a </a:t>
            </a:r>
            <a:r>
              <a:rPr lang="de-DE" sz="1600" dirty="0" err="1">
                <a:solidFill>
                  <a:schemeClr val="bg1">
                    <a:lumMod val="10000"/>
                  </a:schemeClr>
                </a:solidFill>
              </a:rPr>
              <a:t>week</a:t>
            </a:r>
            <a:r>
              <a:rPr lang="de-DE" sz="1600" dirty="0">
                <a:solidFill>
                  <a:schemeClr val="bg1">
                    <a:lumMod val="10000"/>
                  </a:schemeClr>
                </a:solidFill>
              </a:rPr>
              <a:t> </a:t>
            </a:r>
            <a:r>
              <a:rPr lang="de-DE" sz="1600" dirty="0" err="1">
                <a:solidFill>
                  <a:schemeClr val="bg1">
                    <a:lumMod val="10000"/>
                  </a:schemeClr>
                </a:solidFill>
              </a:rPr>
              <a:t>ago</a:t>
            </a:r>
            <a:r>
              <a:rPr lang="de-DE" sz="1600" dirty="0">
                <a:solidFill>
                  <a:schemeClr val="bg1">
                    <a:lumMod val="10000"/>
                  </a:schemeClr>
                </a:solidFill>
              </a:rPr>
              <a:t> was 177.1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unvaccinated</a:t>
            </a:r>
            <a:r>
              <a:rPr lang="de-DE" sz="1600" dirty="0">
                <a:solidFill>
                  <a:schemeClr val="bg1">
                    <a:lumMod val="10000"/>
                  </a:schemeClr>
                </a:solidFill>
              </a:rPr>
              <a:t>, </a:t>
            </a:r>
            <a:r>
              <a:rPr lang="de-DE" sz="1600" dirty="0" err="1">
                <a:solidFill>
                  <a:schemeClr val="bg1">
                    <a:lumMod val="10000"/>
                  </a:schemeClr>
                </a:solidFill>
              </a:rPr>
              <a:t>symptomatic</a:t>
            </a:r>
            <a:r>
              <a:rPr lang="de-DE" sz="1600" dirty="0">
                <a:solidFill>
                  <a:schemeClr val="bg1">
                    <a:lumMod val="10000"/>
                  </a:schemeClr>
                </a:solidFill>
              </a:rPr>
              <a:t> </a:t>
            </a:r>
            <a:r>
              <a:rPr lang="de-DE" sz="1600" dirty="0" err="1">
                <a:solidFill>
                  <a:schemeClr val="bg1">
                    <a:lumMod val="10000"/>
                  </a:schemeClr>
                </a:solidFill>
              </a:rPr>
              <a:t>cases</a:t>
            </a:r>
            <a:r>
              <a:rPr lang="de-DE" sz="1600" dirty="0">
                <a:solidFill>
                  <a:schemeClr val="bg1">
                    <a:lumMod val="10000"/>
                  </a:schemeClr>
                </a:solidFill>
              </a:rPr>
              <a:t> and 50.4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vaccinated</a:t>
            </a:r>
            <a:r>
              <a:rPr lang="de-DE" sz="1600" dirty="0">
                <a:solidFill>
                  <a:schemeClr val="bg1">
                    <a:lumMod val="10000"/>
                  </a:schemeClr>
                </a:solidFill>
              </a:rPr>
              <a:t> </a:t>
            </a:r>
            <a:r>
              <a:rPr lang="de-DE" sz="1600" dirty="0" err="1">
                <a:solidFill>
                  <a:schemeClr val="bg1">
                    <a:lumMod val="10000"/>
                  </a:schemeClr>
                </a:solidFill>
              </a:rPr>
              <a:t>ones</a:t>
            </a:r>
            <a:r>
              <a:rPr lang="de-DE" sz="1600" dirty="0">
                <a:solidFill>
                  <a:schemeClr val="bg1">
                    <a:lumMod val="10000"/>
                  </a:schemeClr>
                </a:solidFill>
              </a:rPr>
              <a:t>. In Brandenburg, </a:t>
            </a:r>
            <a:r>
              <a:rPr lang="de-DE" sz="1600" dirty="0" err="1">
                <a:solidFill>
                  <a:schemeClr val="bg1">
                    <a:lumMod val="10000"/>
                  </a:schemeClr>
                </a:solidFill>
              </a:rPr>
              <a:t>according</a:t>
            </a:r>
            <a:r>
              <a:rPr lang="de-DE" sz="1600" dirty="0">
                <a:solidFill>
                  <a:schemeClr val="bg1">
                    <a:lumMod val="10000"/>
                  </a:schemeClr>
                </a:solidFill>
              </a:rPr>
              <a:t> </a:t>
            </a:r>
            <a:r>
              <a:rPr lang="de-DE" sz="1600" dirty="0" err="1">
                <a:solidFill>
                  <a:schemeClr val="bg1">
                    <a:lumMod val="10000"/>
                  </a:schemeClr>
                </a:solidFill>
              </a:rPr>
              <a:t>to</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Health </a:t>
            </a:r>
            <a:r>
              <a:rPr lang="de-DE" sz="1600" dirty="0" err="1">
                <a:solidFill>
                  <a:schemeClr val="bg1">
                    <a:lumMod val="10000"/>
                  </a:schemeClr>
                </a:solidFill>
              </a:rPr>
              <a:t>Ministry's</a:t>
            </a:r>
            <a:r>
              <a:rPr lang="de-DE" sz="1600" dirty="0">
                <a:solidFill>
                  <a:schemeClr val="bg1">
                    <a:lumMod val="10000"/>
                  </a:schemeClr>
                </a:solidFill>
              </a:rPr>
              <a:t> press release on Monday,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figure</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previous</a:t>
            </a:r>
            <a:r>
              <a:rPr lang="de-DE" sz="1600" dirty="0">
                <a:solidFill>
                  <a:schemeClr val="bg1">
                    <a:lumMod val="10000"/>
                  </a:schemeClr>
                </a:solidFill>
              </a:rPr>
              <a:t> </a:t>
            </a:r>
            <a:r>
              <a:rPr lang="de-DE" sz="1600" dirty="0" err="1">
                <a:solidFill>
                  <a:schemeClr val="bg1">
                    <a:lumMod val="10000"/>
                  </a:schemeClr>
                </a:solidFill>
              </a:rPr>
              <a:t>week</a:t>
            </a:r>
            <a:r>
              <a:rPr lang="de-DE" sz="1600" dirty="0">
                <a:solidFill>
                  <a:schemeClr val="bg1">
                    <a:lumMod val="10000"/>
                  </a:schemeClr>
                </a:solidFill>
              </a:rPr>
              <a:t> was 240.1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unvaccinated</a:t>
            </a:r>
            <a:r>
              <a:rPr lang="de-DE" sz="1600" dirty="0">
                <a:solidFill>
                  <a:schemeClr val="bg1">
                    <a:lumMod val="10000"/>
                  </a:schemeClr>
                </a:solidFill>
              </a:rPr>
              <a:t> and 74.8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vaccinated</a:t>
            </a:r>
            <a:r>
              <a:rPr lang="de-DE" sz="1600" dirty="0">
                <a:solidFill>
                  <a:schemeClr val="bg1">
                    <a:lumMod val="10000"/>
                  </a:schemeClr>
                </a:solidFill>
              </a:rPr>
              <a:t>. </a:t>
            </a:r>
            <a:r>
              <a:rPr lang="de-DE" sz="1600" dirty="0" err="1">
                <a:solidFill>
                  <a:schemeClr val="bg1">
                    <a:lumMod val="10000"/>
                  </a:schemeClr>
                </a:solidFill>
              </a:rPr>
              <a:t>However</a:t>
            </a:r>
            <a:r>
              <a:rPr lang="de-DE" sz="1600" dirty="0">
                <a:solidFill>
                  <a:schemeClr val="bg1">
                    <a:lumMod val="10000"/>
                  </a:schemeClr>
                </a:solidFill>
              </a:rPr>
              <a:t>, </a:t>
            </a:r>
            <a:r>
              <a:rPr lang="de-DE" sz="1600" dirty="0" err="1">
                <a:solidFill>
                  <a:schemeClr val="bg1">
                    <a:lumMod val="10000"/>
                  </a:schemeClr>
                </a:solidFill>
              </a:rPr>
              <a:t>there</a:t>
            </a:r>
            <a:r>
              <a:rPr lang="de-DE" sz="1600" dirty="0">
                <a:solidFill>
                  <a:schemeClr val="bg1">
                    <a:lumMod val="10000"/>
                  </a:schemeClr>
                </a:solidFill>
              </a:rPr>
              <a:t> </a:t>
            </a:r>
            <a:r>
              <a:rPr lang="de-DE" sz="1600" dirty="0" err="1">
                <a:solidFill>
                  <a:schemeClr val="bg1">
                    <a:lumMod val="10000"/>
                  </a:schemeClr>
                </a:solidFill>
              </a:rPr>
              <a:t>are</a:t>
            </a:r>
            <a:r>
              <a:rPr lang="de-DE" sz="1600" dirty="0">
                <a:solidFill>
                  <a:schemeClr val="bg1">
                    <a:lumMod val="10000"/>
                  </a:schemeClr>
                </a:solidFill>
              </a:rPr>
              <a:t> a </a:t>
            </a:r>
            <a:r>
              <a:rPr lang="de-DE" sz="1600" dirty="0" err="1">
                <a:solidFill>
                  <a:schemeClr val="bg1">
                    <a:lumMod val="10000"/>
                  </a:schemeClr>
                </a:solidFill>
              </a:rPr>
              <a:t>few</a:t>
            </a:r>
            <a:r>
              <a:rPr lang="de-DE" sz="1600" dirty="0">
                <a:solidFill>
                  <a:schemeClr val="bg1">
                    <a:lumMod val="10000"/>
                  </a:schemeClr>
                </a:solidFill>
              </a:rPr>
              <a:t> </a:t>
            </a:r>
            <a:r>
              <a:rPr lang="de-DE" sz="1600" dirty="0" err="1">
                <a:solidFill>
                  <a:schemeClr val="bg1">
                    <a:lumMod val="10000"/>
                  </a:schemeClr>
                </a:solidFill>
              </a:rPr>
              <a:t>things</a:t>
            </a:r>
            <a:r>
              <a:rPr lang="de-DE" sz="1600" dirty="0">
                <a:solidFill>
                  <a:schemeClr val="bg1">
                    <a:lumMod val="10000"/>
                  </a:schemeClr>
                </a:solidFill>
              </a:rPr>
              <a:t> </a:t>
            </a:r>
            <a:r>
              <a:rPr lang="de-DE" sz="1600" dirty="0" err="1">
                <a:solidFill>
                  <a:schemeClr val="bg1">
                    <a:lumMod val="10000"/>
                  </a:schemeClr>
                </a:solidFill>
              </a:rPr>
              <a:t>to</a:t>
            </a:r>
            <a:r>
              <a:rPr lang="de-DE" sz="1600" dirty="0">
                <a:solidFill>
                  <a:schemeClr val="bg1">
                    <a:lumMod val="10000"/>
                  </a:schemeClr>
                </a:solidFill>
              </a:rPr>
              <a:t> </a:t>
            </a:r>
            <a:r>
              <a:rPr lang="de-DE" sz="1600" dirty="0" err="1">
                <a:solidFill>
                  <a:schemeClr val="bg1">
                    <a:lumMod val="10000"/>
                  </a:schemeClr>
                </a:solidFill>
              </a:rPr>
              <a:t>bear</a:t>
            </a:r>
            <a:r>
              <a:rPr lang="de-DE" sz="1600" dirty="0">
                <a:solidFill>
                  <a:schemeClr val="bg1">
                    <a:lumMod val="10000"/>
                  </a:schemeClr>
                </a:solidFill>
              </a:rPr>
              <a:t> in </a:t>
            </a:r>
            <a:r>
              <a:rPr lang="de-DE" sz="1600" dirty="0" err="1">
                <a:solidFill>
                  <a:schemeClr val="bg1">
                    <a:lumMod val="10000"/>
                  </a:schemeClr>
                </a:solidFill>
              </a:rPr>
              <a:t>mind</a:t>
            </a:r>
            <a:r>
              <a:rPr lang="de-DE" sz="1600" dirty="0">
                <a:solidFill>
                  <a:schemeClr val="bg1">
                    <a:lumMod val="10000"/>
                  </a:schemeClr>
                </a:solidFill>
              </a:rPr>
              <a:t> </a:t>
            </a:r>
            <a:r>
              <a:rPr lang="de-DE" sz="1600" dirty="0" err="1">
                <a:solidFill>
                  <a:schemeClr val="bg1">
                    <a:lumMod val="10000"/>
                  </a:schemeClr>
                </a:solidFill>
              </a:rPr>
              <a:t>when</a:t>
            </a:r>
            <a:r>
              <a:rPr lang="de-DE" sz="1600" dirty="0">
                <a:solidFill>
                  <a:schemeClr val="bg1">
                    <a:lumMod val="10000"/>
                  </a:schemeClr>
                </a:solidFill>
              </a:rPr>
              <a:t> </a:t>
            </a:r>
            <a:r>
              <a:rPr lang="de-DE" sz="1600" dirty="0" err="1">
                <a:solidFill>
                  <a:schemeClr val="bg1">
                    <a:lumMod val="10000"/>
                  </a:schemeClr>
                </a:solidFill>
              </a:rPr>
              <a:t>looking</a:t>
            </a:r>
            <a:r>
              <a:rPr lang="de-DE" sz="1600" dirty="0">
                <a:solidFill>
                  <a:schemeClr val="bg1">
                    <a:lumMod val="10000"/>
                  </a:schemeClr>
                </a:solidFill>
              </a:rPr>
              <a:t>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figures</a:t>
            </a:r>
            <a:r>
              <a:rPr lang="de-DE" sz="1600" dirty="0">
                <a:solidFill>
                  <a:schemeClr val="bg1">
                    <a:lumMod val="10000"/>
                  </a:schemeClr>
                </a:solidFill>
              </a:rPr>
              <a:t> </a:t>
            </a:r>
            <a:r>
              <a:rPr lang="de-DE" sz="1600" dirty="0" err="1">
                <a:solidFill>
                  <a:schemeClr val="bg1">
                    <a:lumMod val="10000"/>
                  </a:schemeClr>
                </a:solidFill>
              </a:rPr>
              <a:t>from</a:t>
            </a:r>
            <a:r>
              <a:rPr lang="de-DE" sz="1600" dirty="0">
                <a:solidFill>
                  <a:schemeClr val="bg1">
                    <a:lumMod val="10000"/>
                  </a:schemeClr>
                </a:solidFill>
              </a:rPr>
              <a:t> Berlin and Brandenburg.</a:t>
            </a:r>
          </a:p>
        </p:txBody>
      </p:sp>
      <p:sp>
        <p:nvSpPr>
          <p:cNvPr id="4" name="Rechteck 3">
            <a:extLst>
              <a:ext uri="{FF2B5EF4-FFF2-40B4-BE49-F238E27FC236}">
                <a16:creationId xmlns:a16="http://schemas.microsoft.com/office/drawing/2014/main" id="{C82E178D-19D7-CF18-8BF4-C2254BCD58CA}"/>
              </a:ext>
            </a:extLst>
          </p:cNvPr>
          <p:cNvSpPr/>
          <p:nvPr/>
        </p:nvSpPr>
        <p:spPr>
          <a:xfrm>
            <a:off x="6626135" y="3687089"/>
            <a:ext cx="5316187" cy="1815882"/>
          </a:xfrm>
          <a:prstGeom prst="rect">
            <a:avLst/>
          </a:prstGeom>
        </p:spPr>
        <p:txBody>
          <a:bodyPr wrap="square">
            <a:spAutoFit/>
          </a:bodyPr>
          <a:lstStyle/>
          <a:p>
            <a:r>
              <a:rPr lang="de-DE" sz="1600" dirty="0">
                <a:solidFill>
                  <a:schemeClr val="bg1">
                    <a:lumMod val="10000"/>
                  </a:schemeClr>
                </a:solidFill>
              </a:rPr>
              <a:t>In </a:t>
            </a:r>
            <a:r>
              <a:rPr lang="de-DE" sz="1600" dirty="0" err="1">
                <a:solidFill>
                  <a:schemeClr val="bg1">
                    <a:lumMod val="10000"/>
                  </a:schemeClr>
                </a:solidFill>
              </a:rPr>
              <a:t>the</a:t>
            </a:r>
            <a:r>
              <a:rPr lang="de-DE" sz="1600" dirty="0">
                <a:solidFill>
                  <a:schemeClr val="bg1">
                    <a:lumMod val="10000"/>
                  </a:schemeClr>
                </a:solidFill>
              </a:rPr>
              <a:t> Berlin </a:t>
            </a:r>
            <a:r>
              <a:rPr lang="de-DE" sz="1600" dirty="0" err="1">
                <a:solidFill>
                  <a:schemeClr val="bg1">
                    <a:lumMod val="10000"/>
                  </a:schemeClr>
                </a:solidFill>
              </a:rPr>
              <a:t>figures</a:t>
            </a:r>
            <a:r>
              <a:rPr lang="de-DE" sz="1600" dirty="0">
                <a:solidFill>
                  <a:schemeClr val="bg1">
                    <a:lumMod val="10000"/>
                  </a:schemeClr>
                </a:solidFill>
              </a:rPr>
              <a:t>, </a:t>
            </a:r>
            <a:r>
              <a:rPr lang="de-DE" sz="1600" dirty="0" err="1">
                <a:solidFill>
                  <a:schemeClr val="bg1">
                    <a:lumMod val="10000"/>
                  </a:schemeClr>
                </a:solidFill>
              </a:rPr>
              <a:t>only</a:t>
            </a:r>
            <a:r>
              <a:rPr lang="de-DE" sz="1600" dirty="0">
                <a:solidFill>
                  <a:schemeClr val="bg1">
                    <a:lumMod val="10000"/>
                  </a:schemeClr>
                </a:solidFill>
              </a:rPr>
              <a:t> </a:t>
            </a:r>
            <a:r>
              <a:rPr lang="de-DE" sz="1600" dirty="0" err="1">
                <a:solidFill>
                  <a:schemeClr val="bg1">
                    <a:lumMod val="10000"/>
                  </a:schemeClr>
                </a:solidFill>
              </a:rPr>
              <a:t>symptomatic</a:t>
            </a:r>
            <a:r>
              <a:rPr lang="de-DE" sz="1600" dirty="0">
                <a:solidFill>
                  <a:schemeClr val="bg1">
                    <a:lumMod val="10000"/>
                  </a:schemeClr>
                </a:solidFill>
              </a:rPr>
              <a:t> </a:t>
            </a:r>
            <a:r>
              <a:rPr lang="de-DE" sz="1600" dirty="0" err="1">
                <a:solidFill>
                  <a:schemeClr val="bg1">
                    <a:lumMod val="10000"/>
                  </a:schemeClr>
                </a:solidFill>
              </a:rPr>
              <a:t>cases</a:t>
            </a:r>
            <a:r>
              <a:rPr lang="de-DE" sz="1600" dirty="0">
                <a:solidFill>
                  <a:schemeClr val="bg1">
                    <a:lumMod val="10000"/>
                  </a:schemeClr>
                </a:solidFill>
              </a:rPr>
              <a:t> </a:t>
            </a:r>
            <a:r>
              <a:rPr lang="de-DE" sz="1600" dirty="0" err="1">
                <a:solidFill>
                  <a:schemeClr val="bg1">
                    <a:lumMod val="10000"/>
                  </a:schemeClr>
                </a:solidFill>
              </a:rPr>
              <a:t>are</a:t>
            </a:r>
            <a:r>
              <a:rPr lang="de-DE" sz="1600" dirty="0">
                <a:solidFill>
                  <a:schemeClr val="bg1">
                    <a:lumMod val="10000"/>
                  </a:schemeClr>
                </a:solidFill>
              </a:rPr>
              <a:t> </a:t>
            </a:r>
            <a:r>
              <a:rPr lang="de-DE" sz="1600" dirty="0" err="1">
                <a:solidFill>
                  <a:schemeClr val="bg1">
                    <a:lumMod val="10000"/>
                  </a:schemeClr>
                </a:solidFill>
              </a:rPr>
              <a:t>included</a:t>
            </a:r>
            <a:r>
              <a:rPr lang="de-DE" sz="1600" dirty="0">
                <a:solidFill>
                  <a:schemeClr val="bg1">
                    <a:lumMod val="10000"/>
                  </a:schemeClr>
                </a:solidFill>
              </a:rPr>
              <a:t>, i.e. PCR-positive </a:t>
            </a:r>
            <a:r>
              <a:rPr lang="de-DE" sz="1600" dirty="0" err="1">
                <a:solidFill>
                  <a:schemeClr val="bg1">
                    <a:lumMod val="10000"/>
                  </a:schemeClr>
                </a:solidFill>
              </a:rPr>
              <a:t>cases</a:t>
            </a:r>
            <a:r>
              <a:rPr lang="de-DE" sz="1600" dirty="0">
                <a:solidFill>
                  <a:schemeClr val="bg1">
                    <a:lumMod val="10000"/>
                  </a:schemeClr>
                </a:solidFill>
              </a:rPr>
              <a:t> </a:t>
            </a:r>
            <a:r>
              <a:rPr lang="de-DE" sz="1600" dirty="0" err="1">
                <a:solidFill>
                  <a:schemeClr val="bg1">
                    <a:lumMod val="10000"/>
                  </a:schemeClr>
                </a:solidFill>
              </a:rPr>
              <a:t>that</a:t>
            </a:r>
            <a:r>
              <a:rPr lang="de-DE" sz="1600" dirty="0">
                <a:solidFill>
                  <a:schemeClr val="bg1">
                    <a:lumMod val="10000"/>
                  </a:schemeClr>
                </a:solidFill>
              </a:rPr>
              <a:t> </a:t>
            </a:r>
            <a:r>
              <a:rPr lang="de-DE" sz="1600" dirty="0" err="1">
                <a:solidFill>
                  <a:schemeClr val="bg1">
                    <a:lumMod val="10000"/>
                  </a:schemeClr>
                </a:solidFill>
              </a:rPr>
              <a:t>actually</a:t>
            </a:r>
            <a:r>
              <a:rPr lang="de-DE" sz="1600" dirty="0">
                <a:solidFill>
                  <a:schemeClr val="bg1">
                    <a:lumMod val="10000"/>
                  </a:schemeClr>
                </a:solidFill>
              </a:rPr>
              <a:t> fall </a:t>
            </a:r>
            <a:r>
              <a:rPr lang="de-DE" sz="1600" dirty="0" err="1">
                <a:solidFill>
                  <a:schemeClr val="bg1">
                    <a:lumMod val="10000"/>
                  </a:schemeClr>
                </a:solidFill>
              </a:rPr>
              <a:t>ill</a:t>
            </a:r>
            <a:r>
              <a:rPr lang="de-DE" sz="1600" dirty="0">
                <a:solidFill>
                  <a:schemeClr val="bg1">
                    <a:lumMod val="10000"/>
                  </a:schemeClr>
                </a:solidFill>
              </a:rPr>
              <a:t>. This </a:t>
            </a:r>
            <a:r>
              <a:rPr lang="de-DE" sz="1600" dirty="0" err="1">
                <a:solidFill>
                  <a:schemeClr val="bg1">
                    <a:lumMod val="10000"/>
                  </a:schemeClr>
                </a:solidFill>
              </a:rPr>
              <a:t>means</a:t>
            </a:r>
            <a:r>
              <a:rPr lang="de-DE" sz="1600" dirty="0">
                <a:solidFill>
                  <a:schemeClr val="bg1">
                    <a:lumMod val="10000"/>
                  </a:schemeClr>
                </a:solidFill>
              </a:rPr>
              <a:t> </a:t>
            </a:r>
            <a:r>
              <a:rPr lang="de-DE" sz="1600" dirty="0" err="1">
                <a:solidFill>
                  <a:schemeClr val="bg1">
                    <a:lumMod val="10000"/>
                  </a:schemeClr>
                </a:solidFill>
              </a:rPr>
              <a:t>that</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incidence</a:t>
            </a:r>
            <a:r>
              <a:rPr lang="de-DE" sz="1600" dirty="0">
                <a:solidFill>
                  <a:schemeClr val="bg1">
                    <a:lumMod val="10000"/>
                  </a:schemeClr>
                </a:solidFill>
              </a:rPr>
              <a:t> </a:t>
            </a:r>
            <a:r>
              <a:rPr lang="de-DE" sz="1600" dirty="0" err="1">
                <a:solidFill>
                  <a:schemeClr val="bg1">
                    <a:lumMod val="10000"/>
                  </a:schemeClr>
                </a:solidFill>
              </a:rPr>
              <a:t>is</a:t>
            </a:r>
            <a:r>
              <a:rPr lang="de-DE" sz="1600" dirty="0">
                <a:solidFill>
                  <a:schemeClr val="bg1">
                    <a:lumMod val="10000"/>
                  </a:schemeClr>
                </a:solidFill>
              </a:rPr>
              <a:t> </a:t>
            </a:r>
            <a:r>
              <a:rPr lang="de-DE" sz="1600" dirty="0" err="1">
                <a:solidFill>
                  <a:schemeClr val="bg1">
                    <a:lumMod val="10000"/>
                  </a:schemeClr>
                </a:solidFill>
              </a:rPr>
              <a:t>significantly</a:t>
            </a:r>
            <a:r>
              <a:rPr lang="de-DE" sz="1600" dirty="0">
                <a:solidFill>
                  <a:schemeClr val="bg1">
                    <a:lumMod val="10000"/>
                  </a:schemeClr>
                </a:solidFill>
              </a:rPr>
              <a:t> </a:t>
            </a:r>
            <a:r>
              <a:rPr lang="de-DE" sz="1600" dirty="0" err="1">
                <a:solidFill>
                  <a:schemeClr val="bg1">
                    <a:lumMod val="10000"/>
                  </a:schemeClr>
                </a:solidFill>
              </a:rPr>
              <a:t>lower</a:t>
            </a:r>
            <a:r>
              <a:rPr lang="de-DE" sz="1600" dirty="0">
                <a:solidFill>
                  <a:schemeClr val="bg1">
                    <a:lumMod val="10000"/>
                  </a:schemeClr>
                </a:solidFill>
              </a:rPr>
              <a:t> </a:t>
            </a:r>
            <a:r>
              <a:rPr lang="de-DE" sz="1600" dirty="0" err="1">
                <a:solidFill>
                  <a:schemeClr val="bg1">
                    <a:lumMod val="10000"/>
                  </a:schemeClr>
                </a:solidFill>
              </a:rPr>
              <a:t>than</a:t>
            </a:r>
            <a:r>
              <a:rPr lang="de-DE" sz="1600" dirty="0">
                <a:solidFill>
                  <a:schemeClr val="bg1">
                    <a:lumMod val="10000"/>
                  </a:schemeClr>
                </a:solidFill>
              </a:rPr>
              <a:t> in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official</a:t>
            </a:r>
            <a:r>
              <a:rPr lang="de-DE" sz="1600" dirty="0">
                <a:solidFill>
                  <a:schemeClr val="bg1">
                    <a:lumMod val="10000"/>
                  </a:schemeClr>
                </a:solidFill>
              </a:rPr>
              <a:t> </a:t>
            </a:r>
            <a:r>
              <a:rPr lang="de-DE" sz="1600" dirty="0" err="1">
                <a:solidFill>
                  <a:schemeClr val="bg1">
                    <a:lumMod val="10000"/>
                  </a:schemeClr>
                </a:solidFill>
              </a:rPr>
              <a:t>statistics</a:t>
            </a:r>
            <a:r>
              <a:rPr lang="de-DE" sz="1600" dirty="0">
                <a:solidFill>
                  <a:schemeClr val="bg1">
                    <a:lumMod val="10000"/>
                  </a:schemeClr>
                </a:solidFill>
              </a:rPr>
              <a:t>. At </a:t>
            </a:r>
            <a:r>
              <a:rPr lang="de-DE" sz="1600" dirty="0" err="1">
                <a:solidFill>
                  <a:schemeClr val="bg1">
                    <a:lumMod val="10000"/>
                  </a:schemeClr>
                </a:solidFill>
              </a:rPr>
              <a:t>the</a:t>
            </a:r>
            <a:r>
              <a:rPr lang="de-DE" sz="1600" dirty="0">
                <a:solidFill>
                  <a:schemeClr val="bg1">
                    <a:lumMod val="10000"/>
                  </a:schemeClr>
                </a:solidFill>
              </a:rPr>
              <a:t> same time, </a:t>
            </a:r>
            <a:r>
              <a:rPr lang="de-DE" sz="1600" dirty="0" err="1">
                <a:solidFill>
                  <a:schemeClr val="bg1">
                    <a:lumMod val="10000"/>
                  </a:schemeClr>
                </a:solidFill>
              </a:rPr>
              <a:t>however</a:t>
            </a:r>
            <a:r>
              <a:rPr lang="de-DE" sz="1600" dirty="0">
                <a:solidFill>
                  <a:schemeClr val="bg1">
                    <a:lumMod val="10000"/>
                  </a:schemeClr>
                </a:solidFill>
              </a:rPr>
              <a:t>, </a:t>
            </a:r>
            <a:r>
              <a:rPr lang="de-DE" sz="1600" dirty="0" err="1">
                <a:solidFill>
                  <a:schemeClr val="bg1">
                    <a:lumMod val="10000"/>
                  </a:schemeClr>
                </a:solidFill>
              </a:rPr>
              <a:t>this</a:t>
            </a:r>
            <a:r>
              <a:rPr lang="de-DE" sz="1600" dirty="0">
                <a:solidFill>
                  <a:schemeClr val="bg1">
                    <a:lumMod val="10000"/>
                  </a:schemeClr>
                </a:solidFill>
              </a:rPr>
              <a:t> </a:t>
            </a:r>
            <a:r>
              <a:rPr lang="de-DE" sz="1600" dirty="0" err="1">
                <a:solidFill>
                  <a:schemeClr val="bg1">
                    <a:lumMod val="10000"/>
                  </a:schemeClr>
                </a:solidFill>
              </a:rPr>
              <a:t>recording</a:t>
            </a:r>
            <a:r>
              <a:rPr lang="de-DE" sz="1600" dirty="0">
                <a:solidFill>
                  <a:schemeClr val="bg1">
                    <a:lumMod val="10000"/>
                  </a:schemeClr>
                </a:solidFill>
              </a:rPr>
              <a:t> </a:t>
            </a:r>
            <a:r>
              <a:rPr lang="de-DE" sz="1600" dirty="0" err="1">
                <a:solidFill>
                  <a:schemeClr val="bg1">
                    <a:lumMod val="10000"/>
                  </a:schemeClr>
                </a:solidFill>
              </a:rPr>
              <a:t>balances</a:t>
            </a:r>
            <a:r>
              <a:rPr lang="de-DE" sz="1600" dirty="0">
                <a:solidFill>
                  <a:schemeClr val="bg1">
                    <a:lumMod val="10000"/>
                  </a:schemeClr>
                </a:solidFill>
              </a:rPr>
              <a:t> out a possible </a:t>
            </a:r>
            <a:r>
              <a:rPr lang="de-DE" sz="1600" dirty="0" err="1">
                <a:solidFill>
                  <a:schemeClr val="bg1">
                    <a:lumMod val="10000"/>
                  </a:schemeClr>
                </a:solidFill>
              </a:rPr>
              <a:t>distortion</a:t>
            </a:r>
            <a:r>
              <a:rPr lang="de-DE" sz="1600" dirty="0">
                <a:solidFill>
                  <a:schemeClr val="bg1">
                    <a:lumMod val="10000"/>
                  </a:schemeClr>
                </a:solidFill>
              </a:rPr>
              <a:t>. </a:t>
            </a:r>
            <a:r>
              <a:rPr lang="de-DE" sz="1600" dirty="0" err="1">
                <a:solidFill>
                  <a:schemeClr val="bg1">
                    <a:lumMod val="10000"/>
                  </a:schemeClr>
                </a:solidFill>
              </a:rPr>
              <a:t>Namely</a:t>
            </a:r>
            <a:r>
              <a:rPr lang="de-DE" sz="1600" dirty="0">
                <a:solidFill>
                  <a:schemeClr val="bg1">
                    <a:lumMod val="10000"/>
                  </a:schemeClr>
                </a:solidFill>
              </a:rPr>
              <a:t>, </a:t>
            </a:r>
            <a:r>
              <a:rPr lang="de-DE" sz="1600" dirty="0" err="1">
                <a:solidFill>
                  <a:schemeClr val="bg1">
                    <a:lumMod val="10000"/>
                  </a:schemeClr>
                </a:solidFill>
              </a:rPr>
              <a:t>vaccinated</a:t>
            </a:r>
            <a:r>
              <a:rPr lang="de-DE" sz="1600" dirty="0">
                <a:solidFill>
                  <a:schemeClr val="bg1">
                    <a:lumMod val="10000"/>
                  </a:schemeClr>
                </a:solidFill>
              </a:rPr>
              <a:t> </a:t>
            </a:r>
            <a:r>
              <a:rPr lang="de-DE" sz="1600" dirty="0" err="1">
                <a:solidFill>
                  <a:schemeClr val="bg1">
                    <a:lumMod val="10000"/>
                  </a:schemeClr>
                </a:solidFill>
              </a:rPr>
              <a:t>people</a:t>
            </a:r>
            <a:r>
              <a:rPr lang="de-DE" sz="1600" dirty="0">
                <a:solidFill>
                  <a:schemeClr val="bg1">
                    <a:lumMod val="10000"/>
                  </a:schemeClr>
                </a:solidFill>
              </a:rPr>
              <a:t> </a:t>
            </a:r>
            <a:r>
              <a:rPr lang="de-DE" sz="1600" dirty="0" err="1">
                <a:solidFill>
                  <a:schemeClr val="bg1">
                    <a:lumMod val="10000"/>
                  </a:schemeClr>
                </a:solidFill>
              </a:rPr>
              <a:t>only</a:t>
            </a:r>
            <a:r>
              <a:rPr lang="de-DE" sz="1600" dirty="0">
                <a:solidFill>
                  <a:schemeClr val="bg1">
                    <a:lumMod val="10000"/>
                  </a:schemeClr>
                </a:solidFill>
              </a:rPr>
              <a:t> </a:t>
            </a:r>
            <a:r>
              <a:rPr lang="de-DE" sz="1600" dirty="0" err="1">
                <a:solidFill>
                  <a:schemeClr val="bg1">
                    <a:lumMod val="10000"/>
                  </a:schemeClr>
                </a:solidFill>
              </a:rPr>
              <a:t>have</a:t>
            </a:r>
            <a:r>
              <a:rPr lang="de-DE" sz="1600" dirty="0">
                <a:solidFill>
                  <a:schemeClr val="bg1">
                    <a:lumMod val="10000"/>
                  </a:schemeClr>
                </a:solidFill>
              </a:rPr>
              <a:t> </a:t>
            </a:r>
            <a:r>
              <a:rPr lang="de-DE" sz="1600" dirty="0" err="1">
                <a:solidFill>
                  <a:schemeClr val="bg1">
                    <a:lumMod val="10000"/>
                  </a:schemeClr>
                </a:solidFill>
              </a:rPr>
              <a:t>to</a:t>
            </a:r>
            <a:r>
              <a:rPr lang="de-DE" sz="1600" dirty="0">
                <a:solidFill>
                  <a:schemeClr val="bg1">
                    <a:lumMod val="10000"/>
                  </a:schemeClr>
                </a:solidFill>
              </a:rPr>
              <a:t> </a:t>
            </a:r>
            <a:r>
              <a:rPr lang="de-DE" sz="1600" dirty="0" err="1">
                <a:solidFill>
                  <a:schemeClr val="bg1">
                    <a:lumMod val="10000"/>
                  </a:schemeClr>
                </a:solidFill>
              </a:rPr>
              <a:t>be</a:t>
            </a:r>
            <a:r>
              <a:rPr lang="de-DE" sz="1600" dirty="0">
                <a:solidFill>
                  <a:schemeClr val="bg1">
                    <a:lumMod val="10000"/>
                  </a:schemeClr>
                </a:solidFill>
              </a:rPr>
              <a:t> </a:t>
            </a:r>
            <a:r>
              <a:rPr lang="de-DE" sz="1600" dirty="0" err="1">
                <a:solidFill>
                  <a:schemeClr val="bg1">
                    <a:lumMod val="10000"/>
                  </a:schemeClr>
                </a:solidFill>
              </a:rPr>
              <a:t>tested</a:t>
            </a:r>
            <a:r>
              <a:rPr lang="de-DE" sz="1600" dirty="0">
                <a:solidFill>
                  <a:schemeClr val="bg1">
                    <a:lumMod val="10000"/>
                  </a:schemeClr>
                </a:solidFill>
              </a:rPr>
              <a:t> </a:t>
            </a:r>
            <a:r>
              <a:rPr lang="de-DE" sz="1600" dirty="0" err="1">
                <a:solidFill>
                  <a:schemeClr val="bg1">
                    <a:lumMod val="10000"/>
                  </a:schemeClr>
                </a:solidFill>
              </a:rPr>
              <a:t>if</a:t>
            </a:r>
            <a:r>
              <a:rPr lang="de-DE" sz="1600" dirty="0">
                <a:solidFill>
                  <a:schemeClr val="bg1">
                    <a:lumMod val="10000"/>
                  </a:schemeClr>
                </a:solidFill>
              </a:rPr>
              <a:t> </a:t>
            </a:r>
            <a:r>
              <a:rPr lang="de-DE" sz="1600" dirty="0" err="1">
                <a:solidFill>
                  <a:schemeClr val="bg1">
                    <a:lumMod val="10000"/>
                  </a:schemeClr>
                </a:solidFill>
              </a:rPr>
              <a:t>they</a:t>
            </a:r>
            <a:r>
              <a:rPr lang="de-DE" sz="1600" dirty="0">
                <a:solidFill>
                  <a:schemeClr val="bg1">
                    <a:lumMod val="10000"/>
                  </a:schemeClr>
                </a:solidFill>
              </a:rPr>
              <a:t> </a:t>
            </a:r>
            <a:r>
              <a:rPr lang="de-DE" sz="1600" dirty="0" err="1">
                <a:solidFill>
                  <a:schemeClr val="bg1">
                    <a:lumMod val="10000"/>
                  </a:schemeClr>
                </a:solidFill>
              </a:rPr>
              <a:t>have</a:t>
            </a:r>
            <a:r>
              <a:rPr lang="de-DE" sz="1600" dirty="0">
                <a:solidFill>
                  <a:schemeClr val="bg1">
                    <a:lumMod val="10000"/>
                  </a:schemeClr>
                </a:solidFill>
              </a:rPr>
              <a:t> </a:t>
            </a:r>
            <a:r>
              <a:rPr lang="de-DE" sz="1600" dirty="0" err="1">
                <a:solidFill>
                  <a:schemeClr val="bg1">
                    <a:lumMod val="10000"/>
                  </a:schemeClr>
                </a:solidFill>
              </a:rPr>
              <a:t>symptoms</a:t>
            </a:r>
            <a:r>
              <a:rPr lang="de-DE" sz="1600" dirty="0">
                <a:solidFill>
                  <a:schemeClr val="bg1">
                    <a:lumMod val="10000"/>
                  </a:schemeClr>
                </a:solidFill>
              </a:rPr>
              <a:t>, </a:t>
            </a:r>
            <a:r>
              <a:rPr lang="de-DE" sz="1600" dirty="0" err="1">
                <a:solidFill>
                  <a:schemeClr val="bg1">
                    <a:lumMod val="10000"/>
                  </a:schemeClr>
                </a:solidFill>
              </a:rPr>
              <a:t>while</a:t>
            </a:r>
            <a:r>
              <a:rPr lang="de-DE" sz="1600" dirty="0">
                <a:solidFill>
                  <a:schemeClr val="bg1">
                    <a:lumMod val="10000"/>
                  </a:schemeClr>
                </a:solidFill>
              </a:rPr>
              <a:t> </a:t>
            </a:r>
            <a:r>
              <a:rPr lang="de-DE" sz="1600" dirty="0" err="1">
                <a:solidFill>
                  <a:schemeClr val="bg1">
                    <a:lumMod val="10000"/>
                  </a:schemeClr>
                </a:solidFill>
              </a:rPr>
              <a:t>unvaccinated</a:t>
            </a:r>
            <a:r>
              <a:rPr lang="de-DE" sz="1600" dirty="0">
                <a:solidFill>
                  <a:schemeClr val="bg1">
                    <a:lumMod val="10000"/>
                  </a:schemeClr>
                </a:solidFill>
              </a:rPr>
              <a:t> </a:t>
            </a:r>
            <a:r>
              <a:rPr lang="de-DE" sz="1600" dirty="0" err="1">
                <a:solidFill>
                  <a:schemeClr val="bg1">
                    <a:lumMod val="10000"/>
                  </a:schemeClr>
                </a:solidFill>
              </a:rPr>
              <a:t>people</a:t>
            </a:r>
            <a:r>
              <a:rPr lang="de-DE" sz="1600" dirty="0">
                <a:solidFill>
                  <a:schemeClr val="bg1">
                    <a:lumMod val="10000"/>
                  </a:schemeClr>
                </a:solidFill>
              </a:rPr>
              <a:t> </a:t>
            </a:r>
            <a:r>
              <a:rPr lang="de-DE" sz="1600" dirty="0" err="1">
                <a:solidFill>
                  <a:schemeClr val="bg1">
                    <a:lumMod val="10000"/>
                  </a:schemeClr>
                </a:solidFill>
              </a:rPr>
              <a:t>who</a:t>
            </a:r>
            <a:r>
              <a:rPr lang="de-DE" sz="1600" dirty="0">
                <a:solidFill>
                  <a:schemeClr val="bg1">
                    <a:lumMod val="10000"/>
                  </a:schemeClr>
                </a:solidFill>
              </a:rPr>
              <a:t> </a:t>
            </a:r>
            <a:r>
              <a:rPr lang="de-DE" sz="1600" dirty="0" err="1">
                <a:solidFill>
                  <a:schemeClr val="bg1">
                    <a:lumMod val="10000"/>
                  </a:schemeClr>
                </a:solidFill>
              </a:rPr>
              <a:t>are</a:t>
            </a:r>
            <a:r>
              <a:rPr lang="de-DE" sz="1600" dirty="0">
                <a:solidFill>
                  <a:schemeClr val="bg1">
                    <a:lumMod val="10000"/>
                  </a:schemeClr>
                </a:solidFill>
              </a:rPr>
              <a:t> in </a:t>
            </a:r>
            <a:r>
              <a:rPr lang="de-DE" sz="1600" dirty="0" err="1">
                <a:solidFill>
                  <a:schemeClr val="bg1">
                    <a:lumMod val="10000"/>
                  </a:schemeClr>
                </a:solidFill>
              </a:rPr>
              <a:t>contact</a:t>
            </a:r>
            <a:r>
              <a:rPr lang="de-DE" sz="1600" dirty="0">
                <a:solidFill>
                  <a:schemeClr val="bg1">
                    <a:lumMod val="10000"/>
                  </a:schemeClr>
                </a:solidFill>
              </a:rPr>
              <a:t> </a:t>
            </a:r>
            <a:r>
              <a:rPr lang="de-DE" sz="1600" dirty="0" err="1">
                <a:solidFill>
                  <a:schemeClr val="bg1">
                    <a:lumMod val="10000"/>
                  </a:schemeClr>
                </a:solidFill>
              </a:rPr>
              <a:t>with</a:t>
            </a:r>
            <a:r>
              <a:rPr lang="de-DE" sz="1600" dirty="0">
                <a:solidFill>
                  <a:schemeClr val="bg1">
                    <a:lumMod val="10000"/>
                  </a:schemeClr>
                </a:solidFill>
              </a:rPr>
              <a:t> a positive </a:t>
            </a:r>
            <a:r>
              <a:rPr lang="de-DE" sz="1600" dirty="0" err="1">
                <a:solidFill>
                  <a:schemeClr val="bg1">
                    <a:lumMod val="10000"/>
                  </a:schemeClr>
                </a:solidFill>
              </a:rPr>
              <a:t>case</a:t>
            </a:r>
            <a:r>
              <a:rPr lang="de-DE" sz="1600" dirty="0">
                <a:solidFill>
                  <a:schemeClr val="bg1">
                    <a:lumMod val="10000"/>
                  </a:schemeClr>
                </a:solidFill>
              </a:rPr>
              <a:t> </a:t>
            </a:r>
            <a:r>
              <a:rPr lang="de-DE" sz="1600" dirty="0" err="1">
                <a:solidFill>
                  <a:schemeClr val="bg1">
                    <a:lumMod val="10000"/>
                  </a:schemeClr>
                </a:solidFill>
              </a:rPr>
              <a:t>are</a:t>
            </a:r>
            <a:r>
              <a:rPr lang="de-DE" sz="1600" dirty="0">
                <a:solidFill>
                  <a:schemeClr val="bg1">
                    <a:lumMod val="10000"/>
                  </a:schemeClr>
                </a:solidFill>
              </a:rPr>
              <a:t> </a:t>
            </a:r>
            <a:r>
              <a:rPr lang="de-DE" sz="1600" dirty="0" err="1">
                <a:solidFill>
                  <a:schemeClr val="bg1">
                    <a:lumMod val="10000"/>
                  </a:schemeClr>
                </a:solidFill>
              </a:rPr>
              <a:t>always</a:t>
            </a:r>
            <a:r>
              <a:rPr lang="de-DE" sz="1600" dirty="0">
                <a:solidFill>
                  <a:schemeClr val="bg1">
                    <a:lumMod val="10000"/>
                  </a:schemeClr>
                </a:solidFill>
              </a:rPr>
              <a:t> </a:t>
            </a:r>
            <a:r>
              <a:rPr lang="de-DE" sz="1600" dirty="0" err="1">
                <a:solidFill>
                  <a:schemeClr val="bg1">
                    <a:lumMod val="10000"/>
                  </a:schemeClr>
                </a:solidFill>
              </a:rPr>
              <a:t>tested</a:t>
            </a:r>
            <a:r>
              <a:rPr lang="de-DE" sz="1600" dirty="0">
                <a:solidFill>
                  <a:schemeClr val="bg1">
                    <a:lumMod val="10000"/>
                  </a:schemeClr>
                </a:solidFill>
              </a:rPr>
              <a:t>.</a:t>
            </a:r>
          </a:p>
        </p:txBody>
      </p:sp>
      <p:pic>
        <p:nvPicPr>
          <p:cNvPr id="5" name="Grafik 4">
            <a:extLst>
              <a:ext uri="{FF2B5EF4-FFF2-40B4-BE49-F238E27FC236}">
                <a16:creationId xmlns:a16="http://schemas.microsoft.com/office/drawing/2014/main" id="{1D6417F8-2236-0663-3EE3-1C0CC176B2C2}"/>
              </a:ext>
            </a:extLst>
          </p:cNvPr>
          <p:cNvPicPr>
            <a:picLocks noChangeAspect="1"/>
          </p:cNvPicPr>
          <p:nvPr/>
        </p:nvPicPr>
        <p:blipFill>
          <a:blip r:embed="rId6"/>
          <a:stretch>
            <a:fillRect/>
          </a:stretch>
        </p:blipFill>
        <p:spPr>
          <a:xfrm>
            <a:off x="342456" y="1401464"/>
            <a:ext cx="6591300" cy="1181100"/>
          </a:xfrm>
          <a:prstGeom prst="rect">
            <a:avLst/>
          </a:prstGeom>
        </p:spPr>
      </p:pic>
      <p:pic>
        <p:nvPicPr>
          <p:cNvPr id="16" name="Grafik 15">
            <a:extLst>
              <a:ext uri="{FF2B5EF4-FFF2-40B4-BE49-F238E27FC236}">
                <a16:creationId xmlns:a16="http://schemas.microsoft.com/office/drawing/2014/main" id="{06CC7FE8-4C90-4A22-95C1-73062834DF9B}"/>
              </a:ext>
            </a:extLst>
          </p:cNvPr>
          <p:cNvPicPr>
            <a:picLocks noChangeAspect="1"/>
          </p:cNvPicPr>
          <p:nvPr/>
        </p:nvPicPr>
        <p:blipFill>
          <a:blip r:embed="rId7"/>
          <a:stretch>
            <a:fillRect/>
          </a:stretch>
        </p:blipFill>
        <p:spPr>
          <a:xfrm>
            <a:off x="342456" y="2513110"/>
            <a:ext cx="9940392" cy="1233345"/>
          </a:xfrm>
          <a:prstGeom prst="rect">
            <a:avLst/>
          </a:prstGeom>
        </p:spPr>
      </p:pic>
      <p:sp>
        <p:nvSpPr>
          <p:cNvPr id="18" name="Rechteck 17">
            <a:extLst>
              <a:ext uri="{FF2B5EF4-FFF2-40B4-BE49-F238E27FC236}">
                <a16:creationId xmlns:a16="http://schemas.microsoft.com/office/drawing/2014/main" id="{59268AD7-25A6-FB70-809C-6785E3DAFE05}"/>
              </a:ext>
            </a:extLst>
          </p:cNvPr>
          <p:cNvSpPr/>
          <p:nvPr/>
        </p:nvSpPr>
        <p:spPr>
          <a:xfrm>
            <a:off x="6933756" y="1408585"/>
            <a:ext cx="4769675" cy="707886"/>
          </a:xfrm>
          <a:prstGeom prst="rect">
            <a:avLst/>
          </a:prstGeom>
        </p:spPr>
        <p:txBody>
          <a:bodyPr wrap="square">
            <a:spAutoFit/>
          </a:bodyPr>
          <a:lstStyle/>
          <a:p>
            <a:r>
              <a:rPr lang="de-DE" sz="1000" dirty="0">
                <a:solidFill>
                  <a:schemeClr val="tx1">
                    <a:lumMod val="50000"/>
                  </a:schemeClr>
                </a:solidFill>
                <a:hlinkClick r:id="rId8">
                  <a:extLst>
                    <a:ext uri="{A12FA001-AC4F-418D-AE19-62706E023703}">
                      <ahyp:hlinkClr xmlns:ahyp="http://schemas.microsoft.com/office/drawing/2018/hyperlinkcolor" val="tx"/>
                    </a:ext>
                  </a:extLst>
                </a:hlinkClick>
              </a:rPr>
              <a:t>https://www.rbb24.de/panorama/thema/corona/beitraege/2021/11/unterschied-geimpft-ungeimpft-inzidenzen-krankenhaus.html</a:t>
            </a:r>
            <a:endParaRPr lang="de-DE" sz="1000" dirty="0">
              <a:solidFill>
                <a:schemeClr val="tx1">
                  <a:lumMod val="50000"/>
                </a:schemeClr>
              </a:solidFill>
            </a:endParaRPr>
          </a:p>
          <a:p>
            <a:r>
              <a:rPr lang="en-US" sz="1000" kern="100" dirty="0">
                <a:solidFill>
                  <a:schemeClr val="tx1">
                    <a:lumMod val="50000"/>
                  </a:schemeClr>
                </a:solidFill>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000" kern="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de-DE" sz="1000" dirty="0">
              <a:solidFill>
                <a:schemeClr val="tx1">
                  <a:lumMod val="50000"/>
                </a:schemeClr>
              </a:solidFill>
            </a:endParaRPr>
          </a:p>
        </p:txBody>
      </p:sp>
    </p:spTree>
    <p:extLst>
      <p:ext uri="{BB962C8B-B14F-4D97-AF65-F5344CB8AC3E}">
        <p14:creationId xmlns:p14="http://schemas.microsoft.com/office/powerpoint/2010/main" val="393911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40824"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5" name="Titel 1">
            <a:extLst>
              <a:ext uri="{FF2B5EF4-FFF2-40B4-BE49-F238E27FC236}">
                <a16:creationId xmlns:a16="http://schemas.microsoft.com/office/drawing/2014/main" id="{851E8D24-47D5-43B2-B499-1B0E3E445E47}"/>
              </a:ext>
            </a:extLst>
          </p:cNvPr>
          <p:cNvSpPr>
            <a:spLocks noGrp="1"/>
          </p:cNvSpPr>
          <p:nvPr>
            <p:ph type="title"/>
          </p:nvPr>
        </p:nvSpPr>
        <p:spPr>
          <a:xfrm>
            <a:off x="839977" y="113208"/>
            <a:ext cx="10991849" cy="1044000"/>
          </a:xfrm>
        </p:spPr>
        <p:txBody>
          <a:bodyPr>
            <a:normAutofit/>
          </a:bodyPr>
          <a:lstStyle/>
          <a:p>
            <a:r>
              <a:rPr lang="de-DE" sz="2800" b="1" dirty="0" err="1"/>
              <a:t>Example</a:t>
            </a:r>
            <a:r>
              <a:rPr lang="de-DE" sz="2800" b="1" dirty="0"/>
              <a:t> 1: Corona </a:t>
            </a:r>
            <a:r>
              <a:rPr lang="de-DE" sz="2800" b="1" dirty="0" err="1"/>
              <a:t>pandemic</a:t>
            </a:r>
            <a:endParaRPr lang="de-DE" sz="2800" b="1" dirty="0"/>
          </a:p>
        </p:txBody>
      </p:sp>
      <p:sp>
        <p:nvSpPr>
          <p:cNvPr id="18" name="Textfeld 17">
            <a:extLst>
              <a:ext uri="{FF2B5EF4-FFF2-40B4-BE49-F238E27FC236}">
                <a16:creationId xmlns:a16="http://schemas.microsoft.com/office/drawing/2014/main" id="{EDF6FAB6-C915-166A-D7CE-8828A204E5B8}"/>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11</a:t>
            </a:r>
          </a:p>
        </p:txBody>
      </p:sp>
      <p:sp>
        <p:nvSpPr>
          <p:cNvPr id="2" name="Rechteck 1">
            <a:extLst>
              <a:ext uri="{FF2B5EF4-FFF2-40B4-BE49-F238E27FC236}">
                <a16:creationId xmlns:a16="http://schemas.microsoft.com/office/drawing/2014/main" id="{880AB64C-E2D9-C9A5-48F0-18F8260CEF8F}"/>
              </a:ext>
            </a:extLst>
          </p:cNvPr>
          <p:cNvSpPr/>
          <p:nvPr/>
        </p:nvSpPr>
        <p:spPr>
          <a:xfrm>
            <a:off x="493875" y="3701682"/>
            <a:ext cx="6096000" cy="1815882"/>
          </a:xfrm>
          <a:prstGeom prst="rect">
            <a:avLst/>
          </a:prstGeom>
        </p:spPr>
        <p:txBody>
          <a:bodyPr>
            <a:spAutoFit/>
          </a:bodyPr>
          <a:lstStyle/>
          <a:p>
            <a:r>
              <a:rPr lang="de-DE" sz="1600" dirty="0">
                <a:solidFill>
                  <a:schemeClr val="bg1">
                    <a:lumMod val="10000"/>
                  </a:schemeClr>
                </a:solidFill>
              </a:rPr>
              <a:t>In </a:t>
            </a:r>
            <a:r>
              <a:rPr lang="de-DE" sz="1600" dirty="0" err="1">
                <a:solidFill>
                  <a:schemeClr val="bg1">
                    <a:lumMod val="10000"/>
                  </a:schemeClr>
                </a:solidFill>
              </a:rPr>
              <a:t>the</a:t>
            </a:r>
            <a:r>
              <a:rPr lang="de-DE" sz="1600" dirty="0">
                <a:solidFill>
                  <a:schemeClr val="bg1">
                    <a:lumMod val="10000"/>
                  </a:schemeClr>
                </a:solidFill>
              </a:rPr>
              <a:t> Brandenburg </a:t>
            </a:r>
            <a:r>
              <a:rPr lang="de-DE" sz="1600" dirty="0" err="1">
                <a:solidFill>
                  <a:schemeClr val="bg1">
                    <a:lumMod val="10000"/>
                  </a:schemeClr>
                </a:solidFill>
              </a:rPr>
              <a:t>figures</a:t>
            </a:r>
            <a:r>
              <a:rPr lang="de-DE" sz="1600" dirty="0">
                <a:solidFill>
                  <a:schemeClr val="bg1">
                    <a:lumMod val="10000"/>
                  </a:schemeClr>
                </a:solidFill>
              </a:rPr>
              <a:t> [...],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example</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latest</a:t>
            </a:r>
            <a:r>
              <a:rPr lang="de-DE" sz="1600" dirty="0">
                <a:solidFill>
                  <a:schemeClr val="bg1">
                    <a:lumMod val="10000"/>
                  </a:schemeClr>
                </a:solidFill>
              </a:rPr>
              <a:t> </a:t>
            </a:r>
            <a:r>
              <a:rPr lang="de-DE" sz="1600" dirty="0" err="1">
                <a:solidFill>
                  <a:schemeClr val="bg1">
                    <a:lumMod val="10000"/>
                  </a:schemeClr>
                </a:solidFill>
              </a:rPr>
              <a:t>incidence</a:t>
            </a:r>
            <a:r>
              <a:rPr lang="de-DE" sz="1600" dirty="0">
                <a:solidFill>
                  <a:schemeClr val="bg1">
                    <a:lumMod val="10000"/>
                  </a:schemeClr>
                </a:solidFill>
              </a:rPr>
              <a:t>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past</a:t>
            </a:r>
            <a:r>
              <a:rPr lang="de-DE" sz="1600" dirty="0">
                <a:solidFill>
                  <a:schemeClr val="bg1">
                    <a:lumMod val="10000"/>
                  </a:schemeClr>
                </a:solidFill>
              </a:rPr>
              <a:t> </a:t>
            </a:r>
            <a:r>
              <a:rPr lang="de-DE" sz="1600" dirty="0" err="1">
                <a:solidFill>
                  <a:schemeClr val="bg1">
                    <a:lumMod val="10000"/>
                  </a:schemeClr>
                </a:solidFill>
              </a:rPr>
              <a:t>seven</a:t>
            </a:r>
            <a:r>
              <a:rPr lang="de-DE" sz="1600" dirty="0">
                <a:solidFill>
                  <a:schemeClr val="bg1">
                    <a:lumMod val="10000"/>
                  </a:schemeClr>
                </a:solidFill>
              </a:rPr>
              <a:t> </a:t>
            </a:r>
            <a:r>
              <a:rPr lang="de-DE" sz="1600" dirty="0" err="1">
                <a:solidFill>
                  <a:schemeClr val="bg1">
                    <a:lumMod val="10000"/>
                  </a:schemeClr>
                </a:solidFill>
              </a:rPr>
              <a:t>days</a:t>
            </a:r>
            <a:r>
              <a:rPr lang="de-DE" sz="1600" dirty="0">
                <a:solidFill>
                  <a:schemeClr val="bg1">
                    <a:lumMod val="10000"/>
                  </a:schemeClr>
                </a:solidFill>
              </a:rPr>
              <a:t> was </a:t>
            </a:r>
            <a:r>
              <a:rPr lang="de-DE" sz="1600" dirty="0" err="1">
                <a:solidFill>
                  <a:schemeClr val="bg1">
                    <a:lumMod val="10000"/>
                  </a:schemeClr>
                </a:solidFill>
              </a:rPr>
              <a:t>reported</a:t>
            </a:r>
            <a:r>
              <a:rPr lang="de-DE" sz="1600" dirty="0">
                <a:solidFill>
                  <a:schemeClr val="bg1">
                    <a:lumMod val="10000"/>
                  </a:schemeClr>
                </a:solidFill>
              </a:rPr>
              <a:t> on Friday, </a:t>
            </a:r>
            <a:r>
              <a:rPr lang="de-DE" sz="1600" dirty="0" err="1">
                <a:solidFill>
                  <a:schemeClr val="bg1">
                    <a:lumMod val="10000"/>
                  </a:schemeClr>
                </a:solidFill>
              </a:rPr>
              <a:t>broken</a:t>
            </a:r>
            <a:r>
              <a:rPr lang="de-DE" sz="1600" dirty="0">
                <a:solidFill>
                  <a:schemeClr val="bg1">
                    <a:lumMod val="10000"/>
                  </a:schemeClr>
                </a:solidFill>
              </a:rPr>
              <a:t> down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vaccinated</a:t>
            </a:r>
            <a:r>
              <a:rPr lang="de-DE" sz="1600" dirty="0">
                <a:solidFill>
                  <a:schemeClr val="bg1">
                    <a:lumMod val="10000"/>
                  </a:schemeClr>
                </a:solidFill>
              </a:rPr>
              <a:t> and </a:t>
            </a:r>
            <a:r>
              <a:rPr lang="de-DE" sz="1600" dirty="0" err="1">
                <a:solidFill>
                  <a:schemeClr val="bg1">
                    <a:lumMod val="10000"/>
                  </a:schemeClr>
                </a:solidFill>
              </a:rPr>
              <a:t>unvaccinated</a:t>
            </a:r>
            <a:r>
              <a:rPr lang="de-DE" sz="1600" dirty="0">
                <a:solidFill>
                  <a:schemeClr val="bg1">
                    <a:lumMod val="10000"/>
                  </a:schemeClr>
                </a:solidFill>
              </a:rPr>
              <a:t> </a:t>
            </a:r>
            <a:r>
              <a:rPr lang="de-DE" sz="1600" dirty="0" err="1">
                <a:solidFill>
                  <a:schemeClr val="bg1">
                    <a:lumMod val="10000"/>
                  </a:schemeClr>
                </a:solidFill>
              </a:rPr>
              <a:t>persons</a:t>
            </a:r>
            <a:r>
              <a:rPr lang="de-DE" sz="1600" dirty="0">
                <a:solidFill>
                  <a:schemeClr val="bg1">
                    <a:lumMod val="10000"/>
                  </a:schemeClr>
                </a:solidFill>
              </a:rPr>
              <a:t>. </a:t>
            </a:r>
            <a:r>
              <a:rPr lang="de-DE" sz="1600" dirty="0" err="1">
                <a:solidFill>
                  <a:schemeClr val="bg1">
                    <a:lumMod val="10000"/>
                  </a:schemeClr>
                </a:solidFill>
              </a:rPr>
              <a:t>However</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data</a:t>
            </a:r>
            <a:r>
              <a:rPr lang="de-DE" sz="1600" dirty="0">
                <a:solidFill>
                  <a:schemeClr val="bg1">
                    <a:lumMod val="10000"/>
                  </a:schemeClr>
                </a:solidFill>
              </a:rPr>
              <a:t> </a:t>
            </a:r>
            <a:r>
              <a:rPr lang="de-DE" sz="1600" dirty="0" err="1">
                <a:solidFill>
                  <a:schemeClr val="bg1">
                    <a:lumMod val="10000"/>
                  </a:schemeClr>
                </a:solidFill>
              </a:rPr>
              <a:t>situation</a:t>
            </a:r>
            <a:r>
              <a:rPr lang="de-DE" sz="1600" dirty="0">
                <a:solidFill>
                  <a:schemeClr val="bg1">
                    <a:lumMod val="10000"/>
                  </a:schemeClr>
                </a:solidFill>
              </a:rPr>
              <a:t> was not optimal, </a:t>
            </a:r>
            <a:r>
              <a:rPr lang="de-DE" sz="1600" dirty="0" err="1">
                <a:solidFill>
                  <a:schemeClr val="bg1">
                    <a:lumMod val="10000"/>
                  </a:schemeClr>
                </a:solidFill>
              </a:rPr>
              <a:t>as</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vaccination</a:t>
            </a:r>
            <a:r>
              <a:rPr lang="de-DE" sz="1600" dirty="0">
                <a:solidFill>
                  <a:schemeClr val="bg1">
                    <a:lumMod val="10000"/>
                  </a:schemeClr>
                </a:solidFill>
              </a:rPr>
              <a:t> </a:t>
            </a:r>
            <a:r>
              <a:rPr lang="de-DE" sz="1600" dirty="0" err="1">
                <a:solidFill>
                  <a:schemeClr val="bg1">
                    <a:lumMod val="10000"/>
                  </a:schemeClr>
                </a:solidFill>
              </a:rPr>
              <a:t>status</a:t>
            </a:r>
            <a:r>
              <a:rPr lang="de-DE" sz="1600" dirty="0">
                <a:solidFill>
                  <a:schemeClr val="bg1">
                    <a:lumMod val="10000"/>
                  </a:schemeClr>
                </a:solidFill>
              </a:rPr>
              <a:t> was </a:t>
            </a:r>
            <a:r>
              <a:rPr lang="de-DE" sz="1600" dirty="0" err="1">
                <a:solidFill>
                  <a:schemeClr val="bg1">
                    <a:lumMod val="10000"/>
                  </a:schemeClr>
                </a:solidFill>
              </a:rPr>
              <a:t>unclear</a:t>
            </a:r>
            <a:r>
              <a:rPr lang="de-DE" sz="1600" dirty="0">
                <a:solidFill>
                  <a:schemeClr val="bg1">
                    <a:lumMod val="10000"/>
                  </a:schemeClr>
                </a:solidFill>
              </a:rPr>
              <a:t> </a:t>
            </a:r>
            <a:r>
              <a:rPr lang="de-DE" sz="1600" dirty="0" err="1">
                <a:solidFill>
                  <a:schemeClr val="bg1">
                    <a:lumMod val="10000"/>
                  </a:schemeClr>
                </a:solidFill>
              </a:rPr>
              <a:t>for</a:t>
            </a:r>
            <a:r>
              <a:rPr lang="de-DE" sz="1600" dirty="0">
                <a:solidFill>
                  <a:schemeClr val="bg1">
                    <a:lumMod val="10000"/>
                  </a:schemeClr>
                </a:solidFill>
              </a:rPr>
              <a:t> 5,606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8,196 </a:t>
            </a:r>
            <a:r>
              <a:rPr lang="de-DE" sz="1600" dirty="0" err="1">
                <a:solidFill>
                  <a:schemeClr val="bg1">
                    <a:lumMod val="10000"/>
                  </a:schemeClr>
                </a:solidFill>
              </a:rPr>
              <a:t>cases</a:t>
            </a:r>
            <a:r>
              <a:rPr lang="de-DE" sz="1600" dirty="0">
                <a:solidFill>
                  <a:schemeClr val="bg1">
                    <a:lumMod val="10000"/>
                  </a:schemeClr>
                </a:solidFill>
              </a:rPr>
              <a:t> at </a:t>
            </a:r>
            <a:r>
              <a:rPr lang="de-DE" sz="1600" dirty="0" err="1">
                <a:solidFill>
                  <a:schemeClr val="bg1">
                    <a:lumMod val="10000"/>
                  </a:schemeClr>
                </a:solidFill>
              </a:rPr>
              <a:t>that</a:t>
            </a:r>
            <a:r>
              <a:rPr lang="de-DE" sz="1600" dirty="0">
                <a:solidFill>
                  <a:schemeClr val="bg1">
                    <a:lumMod val="10000"/>
                  </a:schemeClr>
                </a:solidFill>
              </a:rPr>
              <a:t> time. </a:t>
            </a:r>
            <a:r>
              <a:rPr lang="de-DE" sz="1600" dirty="0" err="1">
                <a:solidFill>
                  <a:schemeClr val="bg1">
                    <a:lumMod val="10000"/>
                  </a:schemeClr>
                </a:solidFill>
              </a:rPr>
              <a:t>That</a:t>
            </a:r>
            <a:r>
              <a:rPr lang="de-DE" sz="1600" dirty="0">
                <a:solidFill>
                  <a:schemeClr val="bg1">
                    <a:lumMod val="10000"/>
                  </a:schemeClr>
                </a:solidFill>
              </a:rPr>
              <a:t> </a:t>
            </a:r>
            <a:r>
              <a:rPr lang="de-DE" sz="1600" dirty="0" err="1">
                <a:solidFill>
                  <a:schemeClr val="bg1">
                    <a:lumMod val="10000"/>
                  </a:schemeClr>
                </a:solidFill>
              </a:rPr>
              <a:t>is</a:t>
            </a:r>
            <a:r>
              <a:rPr lang="de-DE" sz="1600" dirty="0">
                <a:solidFill>
                  <a:schemeClr val="bg1">
                    <a:lumMod val="10000"/>
                  </a:schemeClr>
                </a:solidFill>
              </a:rPr>
              <a:t> </a:t>
            </a:r>
            <a:r>
              <a:rPr lang="de-DE" sz="1600" dirty="0" err="1">
                <a:solidFill>
                  <a:schemeClr val="bg1">
                    <a:lumMod val="10000"/>
                  </a:schemeClr>
                </a:solidFill>
              </a:rPr>
              <a:t>why</a:t>
            </a:r>
            <a:r>
              <a:rPr lang="de-DE" sz="1600" dirty="0">
                <a:solidFill>
                  <a:schemeClr val="bg1">
                    <a:lumMod val="10000"/>
                  </a:schemeClr>
                </a:solidFill>
              </a:rPr>
              <a:t> rbb|24 </a:t>
            </a:r>
            <a:r>
              <a:rPr lang="de-DE" sz="1600" dirty="0" err="1">
                <a:solidFill>
                  <a:schemeClr val="bg1">
                    <a:lumMod val="10000"/>
                  </a:schemeClr>
                </a:solidFill>
              </a:rPr>
              <a:t>only</a:t>
            </a:r>
            <a:r>
              <a:rPr lang="de-DE" sz="1600" dirty="0">
                <a:solidFill>
                  <a:schemeClr val="bg1">
                    <a:lumMod val="10000"/>
                  </a:schemeClr>
                </a:solidFill>
              </a:rPr>
              <a:t> </a:t>
            </a:r>
            <a:r>
              <a:rPr lang="de-DE" sz="1600" dirty="0" err="1">
                <a:solidFill>
                  <a:schemeClr val="bg1">
                    <a:lumMod val="10000"/>
                  </a:schemeClr>
                </a:solidFill>
              </a:rPr>
              <a:t>writes</a:t>
            </a:r>
            <a:r>
              <a:rPr lang="de-DE" sz="1600" dirty="0">
                <a:solidFill>
                  <a:schemeClr val="bg1">
                    <a:lumMod val="10000"/>
                  </a:schemeClr>
                </a:solidFill>
              </a:rPr>
              <a:t> </a:t>
            </a:r>
            <a:r>
              <a:rPr lang="de-DE" sz="1600" dirty="0" err="1">
                <a:solidFill>
                  <a:schemeClr val="bg1">
                    <a:lumMod val="10000"/>
                  </a:schemeClr>
                </a:solidFill>
              </a:rPr>
              <a:t>here</a:t>
            </a:r>
            <a:r>
              <a:rPr lang="de-DE" sz="1600" dirty="0">
                <a:solidFill>
                  <a:schemeClr val="bg1">
                    <a:lumMod val="10000"/>
                  </a:schemeClr>
                </a:solidFill>
              </a:rPr>
              <a:t> </a:t>
            </a:r>
            <a:r>
              <a:rPr lang="de-DE" sz="1600" dirty="0" err="1">
                <a:solidFill>
                  <a:schemeClr val="bg1">
                    <a:lumMod val="10000"/>
                  </a:schemeClr>
                </a:solidFill>
              </a:rPr>
              <a:t>about</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incidence</a:t>
            </a:r>
            <a:r>
              <a:rPr lang="de-DE" sz="1600" dirty="0">
                <a:solidFill>
                  <a:schemeClr val="bg1">
                    <a:lumMod val="10000"/>
                  </a:schemeClr>
                </a:solidFill>
              </a:rPr>
              <a:t>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previous</a:t>
            </a:r>
            <a:r>
              <a:rPr lang="de-DE" sz="1600" dirty="0">
                <a:solidFill>
                  <a:schemeClr val="bg1">
                    <a:lumMod val="10000"/>
                  </a:schemeClr>
                </a:solidFill>
              </a:rPr>
              <a:t> </a:t>
            </a:r>
            <a:r>
              <a:rPr lang="de-DE" sz="1600" dirty="0" err="1">
                <a:solidFill>
                  <a:schemeClr val="bg1">
                    <a:lumMod val="10000"/>
                  </a:schemeClr>
                </a:solidFill>
              </a:rPr>
              <a:t>week</a:t>
            </a:r>
            <a:r>
              <a:rPr lang="de-DE" sz="1600" dirty="0">
                <a:solidFill>
                  <a:schemeClr val="bg1">
                    <a:lumMod val="10000"/>
                  </a:schemeClr>
                </a:solidFill>
              </a:rPr>
              <a:t>. </a:t>
            </a:r>
            <a:r>
              <a:rPr lang="de-DE" sz="1600" dirty="0" err="1">
                <a:solidFill>
                  <a:schemeClr val="bg1">
                    <a:lumMod val="10000"/>
                  </a:schemeClr>
                </a:solidFill>
              </a:rPr>
              <a:t>Furthermore</a:t>
            </a:r>
            <a:r>
              <a:rPr lang="de-DE" sz="1600" dirty="0">
                <a:solidFill>
                  <a:schemeClr val="bg1">
                    <a:lumMod val="10000"/>
                  </a:schemeClr>
                </a:solidFill>
              </a:rPr>
              <a:t>, </a:t>
            </a:r>
            <a:r>
              <a:rPr lang="de-DE" sz="1600" dirty="0" err="1">
                <a:solidFill>
                  <a:schemeClr val="bg1">
                    <a:lumMod val="10000"/>
                  </a:schemeClr>
                </a:solidFill>
              </a:rPr>
              <a:t>it</a:t>
            </a:r>
            <a:r>
              <a:rPr lang="de-DE" sz="1600" dirty="0">
                <a:solidFill>
                  <a:schemeClr val="bg1">
                    <a:lumMod val="10000"/>
                  </a:schemeClr>
                </a:solidFill>
              </a:rPr>
              <a:t> </a:t>
            </a:r>
            <a:r>
              <a:rPr lang="de-DE" sz="1600" dirty="0" err="1">
                <a:solidFill>
                  <a:schemeClr val="bg1">
                    <a:lumMod val="10000"/>
                  </a:schemeClr>
                </a:solidFill>
              </a:rPr>
              <a:t>is</a:t>
            </a:r>
            <a:r>
              <a:rPr lang="de-DE" sz="1600" dirty="0">
                <a:solidFill>
                  <a:schemeClr val="bg1">
                    <a:lumMod val="10000"/>
                  </a:schemeClr>
                </a:solidFill>
              </a:rPr>
              <a:t> not </a:t>
            </a:r>
            <a:r>
              <a:rPr lang="de-DE" sz="1600" dirty="0" err="1">
                <a:solidFill>
                  <a:schemeClr val="bg1">
                    <a:lumMod val="10000"/>
                  </a:schemeClr>
                </a:solidFill>
              </a:rPr>
              <a:t>specified</a:t>
            </a:r>
            <a:r>
              <a:rPr lang="de-DE" sz="1600" dirty="0">
                <a:solidFill>
                  <a:schemeClr val="bg1">
                    <a:lumMod val="10000"/>
                  </a:schemeClr>
                </a:solidFill>
              </a:rPr>
              <a:t> </a:t>
            </a:r>
            <a:r>
              <a:rPr lang="de-DE" sz="1600" dirty="0" err="1">
                <a:solidFill>
                  <a:schemeClr val="bg1">
                    <a:lumMod val="10000"/>
                  </a:schemeClr>
                </a:solidFill>
              </a:rPr>
              <a:t>whether</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cases</a:t>
            </a:r>
            <a:r>
              <a:rPr lang="de-DE" sz="1600" dirty="0">
                <a:solidFill>
                  <a:schemeClr val="bg1">
                    <a:lumMod val="10000"/>
                  </a:schemeClr>
                </a:solidFill>
              </a:rPr>
              <a:t> </a:t>
            </a:r>
            <a:r>
              <a:rPr lang="de-DE" sz="1600" dirty="0" err="1">
                <a:solidFill>
                  <a:schemeClr val="bg1">
                    <a:lumMod val="10000"/>
                  </a:schemeClr>
                </a:solidFill>
              </a:rPr>
              <a:t>included</a:t>
            </a:r>
            <a:r>
              <a:rPr lang="de-DE" sz="1600" dirty="0">
                <a:solidFill>
                  <a:schemeClr val="bg1">
                    <a:lumMod val="10000"/>
                  </a:schemeClr>
                </a:solidFill>
              </a:rPr>
              <a:t> in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statistics</a:t>
            </a:r>
            <a:r>
              <a:rPr lang="de-DE" sz="1600" dirty="0">
                <a:solidFill>
                  <a:schemeClr val="bg1">
                    <a:lumMod val="10000"/>
                  </a:schemeClr>
                </a:solidFill>
              </a:rPr>
              <a:t> </a:t>
            </a:r>
            <a:r>
              <a:rPr lang="de-DE" sz="1600" dirty="0" err="1">
                <a:solidFill>
                  <a:schemeClr val="bg1">
                    <a:lumMod val="10000"/>
                  </a:schemeClr>
                </a:solidFill>
              </a:rPr>
              <a:t>are</a:t>
            </a:r>
            <a:r>
              <a:rPr lang="de-DE" sz="1600" dirty="0">
                <a:solidFill>
                  <a:schemeClr val="bg1">
                    <a:lumMod val="10000"/>
                  </a:schemeClr>
                </a:solidFill>
              </a:rPr>
              <a:t> also </a:t>
            </a:r>
            <a:r>
              <a:rPr lang="de-DE" sz="1600" dirty="0" err="1">
                <a:solidFill>
                  <a:schemeClr val="bg1">
                    <a:lumMod val="10000"/>
                  </a:schemeClr>
                </a:solidFill>
              </a:rPr>
              <a:t>asymptomatic</a:t>
            </a:r>
            <a:r>
              <a:rPr lang="de-DE" sz="1600" dirty="0">
                <a:solidFill>
                  <a:schemeClr val="bg1">
                    <a:lumMod val="10000"/>
                  </a:schemeClr>
                </a:solidFill>
              </a:rPr>
              <a:t> </a:t>
            </a:r>
            <a:r>
              <a:rPr lang="de-DE" sz="1600" dirty="0" err="1">
                <a:solidFill>
                  <a:schemeClr val="bg1">
                    <a:lumMod val="10000"/>
                  </a:schemeClr>
                </a:solidFill>
              </a:rPr>
              <a:t>cases</a:t>
            </a:r>
            <a:r>
              <a:rPr lang="de-DE" sz="1600" dirty="0">
                <a:solidFill>
                  <a:schemeClr val="bg1">
                    <a:lumMod val="10000"/>
                  </a:schemeClr>
                </a:solidFill>
              </a:rPr>
              <a:t>.</a:t>
            </a:r>
          </a:p>
        </p:txBody>
      </p:sp>
      <p:sp>
        <p:nvSpPr>
          <p:cNvPr id="4" name="Rechteck 3">
            <a:extLst>
              <a:ext uri="{FF2B5EF4-FFF2-40B4-BE49-F238E27FC236}">
                <a16:creationId xmlns:a16="http://schemas.microsoft.com/office/drawing/2014/main" id="{1CC1AACD-CE4C-2CBB-AD17-C60B0FC6C7BC}"/>
              </a:ext>
            </a:extLst>
          </p:cNvPr>
          <p:cNvSpPr/>
          <p:nvPr/>
        </p:nvSpPr>
        <p:spPr>
          <a:xfrm>
            <a:off x="6589875" y="3718975"/>
            <a:ext cx="5064827" cy="1077218"/>
          </a:xfrm>
          <a:prstGeom prst="rect">
            <a:avLst/>
          </a:prstGeom>
        </p:spPr>
        <p:txBody>
          <a:bodyPr wrap="square">
            <a:spAutoFit/>
          </a:bodyPr>
          <a:lstStyle/>
          <a:p>
            <a:r>
              <a:rPr lang="de-DE" sz="1600" dirty="0">
                <a:solidFill>
                  <a:schemeClr val="bg1">
                    <a:lumMod val="10000"/>
                  </a:schemeClr>
                </a:solidFill>
              </a:rPr>
              <a:t>But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fact</a:t>
            </a:r>
            <a:r>
              <a:rPr lang="de-DE" sz="1600" dirty="0">
                <a:solidFill>
                  <a:schemeClr val="bg1">
                    <a:lumMod val="10000"/>
                  </a:schemeClr>
                </a:solidFill>
              </a:rPr>
              <a:t> </a:t>
            </a:r>
            <a:r>
              <a:rPr lang="de-DE" sz="1600" dirty="0" err="1">
                <a:solidFill>
                  <a:schemeClr val="bg1">
                    <a:lumMod val="10000"/>
                  </a:schemeClr>
                </a:solidFill>
              </a:rPr>
              <a:t>that</a:t>
            </a:r>
            <a:r>
              <a:rPr lang="de-DE" sz="1600" dirty="0">
                <a:solidFill>
                  <a:schemeClr val="bg1">
                    <a:lumMod val="10000"/>
                  </a:schemeClr>
                </a:solidFill>
              </a:rPr>
              <a:t> </a:t>
            </a:r>
            <a:r>
              <a:rPr lang="de-DE" sz="1600" dirty="0" err="1">
                <a:solidFill>
                  <a:schemeClr val="bg1">
                    <a:lumMod val="10000"/>
                  </a:schemeClr>
                </a:solidFill>
              </a:rPr>
              <a:t>two</a:t>
            </a:r>
            <a:r>
              <a:rPr lang="de-DE" sz="1600" dirty="0">
                <a:solidFill>
                  <a:schemeClr val="bg1">
                    <a:lumMod val="10000"/>
                  </a:schemeClr>
                </a:solidFill>
              </a:rPr>
              <a:t> such different </a:t>
            </a:r>
            <a:r>
              <a:rPr lang="de-DE" sz="1600" dirty="0" err="1">
                <a:solidFill>
                  <a:schemeClr val="bg1">
                    <a:lumMod val="10000"/>
                  </a:schemeClr>
                </a:solidFill>
              </a:rPr>
              <a:t>statistics</a:t>
            </a:r>
            <a:r>
              <a:rPr lang="de-DE" sz="1600" dirty="0">
                <a:solidFill>
                  <a:schemeClr val="bg1">
                    <a:lumMod val="10000"/>
                  </a:schemeClr>
                </a:solidFill>
              </a:rPr>
              <a:t> </a:t>
            </a:r>
            <a:r>
              <a:rPr lang="de-DE" sz="1600" dirty="0" err="1">
                <a:solidFill>
                  <a:schemeClr val="bg1">
                    <a:lumMod val="10000"/>
                  </a:schemeClr>
                </a:solidFill>
              </a:rPr>
              <a:t>with</a:t>
            </a:r>
            <a:r>
              <a:rPr lang="de-DE" sz="1600" dirty="0">
                <a:solidFill>
                  <a:schemeClr val="bg1">
                    <a:lumMod val="10000"/>
                  </a:schemeClr>
                </a:solidFill>
              </a:rPr>
              <a:t> different </a:t>
            </a:r>
            <a:r>
              <a:rPr lang="de-DE" sz="1600" dirty="0" err="1">
                <a:solidFill>
                  <a:schemeClr val="bg1">
                    <a:lumMod val="10000"/>
                  </a:schemeClr>
                </a:solidFill>
              </a:rPr>
              <a:t>difficulties</a:t>
            </a:r>
            <a:r>
              <a:rPr lang="de-DE" sz="1600" dirty="0">
                <a:solidFill>
                  <a:schemeClr val="bg1">
                    <a:lumMod val="10000"/>
                  </a:schemeClr>
                </a:solidFill>
              </a:rPr>
              <a:t> </a:t>
            </a:r>
            <a:r>
              <a:rPr lang="de-DE" sz="1600" dirty="0" err="1">
                <a:solidFill>
                  <a:schemeClr val="bg1">
                    <a:lumMod val="10000"/>
                  </a:schemeClr>
                </a:solidFill>
              </a:rPr>
              <a:t>show</a:t>
            </a:r>
            <a:r>
              <a:rPr lang="de-DE" sz="1600" dirty="0">
                <a:solidFill>
                  <a:schemeClr val="bg1">
                    <a:lumMod val="10000"/>
                  </a:schemeClr>
                </a:solidFill>
              </a:rPr>
              <a:t> a </a:t>
            </a:r>
            <a:r>
              <a:rPr lang="de-DE" sz="1600" dirty="0" err="1">
                <a:solidFill>
                  <a:schemeClr val="bg1">
                    <a:lumMod val="10000"/>
                  </a:schemeClr>
                </a:solidFill>
              </a:rPr>
              <a:t>similar</a:t>
            </a:r>
            <a:r>
              <a:rPr lang="de-DE" sz="1600" dirty="0">
                <a:solidFill>
                  <a:schemeClr val="bg1">
                    <a:lumMod val="10000"/>
                  </a:schemeClr>
                </a:solidFill>
              </a:rPr>
              <a:t> </a:t>
            </a:r>
            <a:r>
              <a:rPr lang="de-DE" sz="1600" dirty="0" err="1">
                <a:solidFill>
                  <a:schemeClr val="bg1">
                    <a:lumMod val="10000"/>
                  </a:schemeClr>
                </a:solidFill>
              </a:rPr>
              <a:t>magnitude</a:t>
            </a:r>
            <a:r>
              <a:rPr lang="de-DE" sz="1600" dirty="0">
                <a:solidFill>
                  <a:schemeClr val="bg1">
                    <a:lumMod val="10000"/>
                  </a:schemeClr>
                </a:solidFill>
              </a:rPr>
              <a:t>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vaccination</a:t>
            </a:r>
            <a:r>
              <a:rPr lang="de-DE" sz="1600" dirty="0">
                <a:solidFill>
                  <a:schemeClr val="bg1">
                    <a:lumMod val="10000"/>
                  </a:schemeClr>
                </a:solidFill>
              </a:rPr>
              <a:t> </a:t>
            </a:r>
            <a:r>
              <a:rPr lang="de-DE" sz="1600" dirty="0" err="1">
                <a:solidFill>
                  <a:schemeClr val="bg1">
                    <a:lumMod val="10000"/>
                  </a:schemeClr>
                </a:solidFill>
              </a:rPr>
              <a:t>effect</a:t>
            </a:r>
            <a:r>
              <a:rPr lang="de-DE" sz="1600" dirty="0">
                <a:solidFill>
                  <a:schemeClr val="bg1">
                    <a:lumMod val="10000"/>
                  </a:schemeClr>
                </a:solidFill>
              </a:rPr>
              <a:t> </a:t>
            </a:r>
            <a:r>
              <a:rPr lang="de-DE" sz="1600" dirty="0" err="1">
                <a:solidFill>
                  <a:schemeClr val="bg1">
                    <a:lumMod val="10000"/>
                  </a:schemeClr>
                </a:solidFill>
              </a:rPr>
              <a:t>shows</a:t>
            </a:r>
            <a:r>
              <a:rPr lang="de-DE" sz="1600" dirty="0">
                <a:solidFill>
                  <a:schemeClr val="bg1">
                    <a:lumMod val="10000"/>
                  </a:schemeClr>
                </a:solidFill>
              </a:rPr>
              <a:t>: The </a:t>
            </a:r>
            <a:r>
              <a:rPr lang="de-DE" sz="1600" dirty="0" err="1">
                <a:solidFill>
                  <a:schemeClr val="bg1">
                    <a:lumMod val="10000"/>
                  </a:schemeClr>
                </a:solidFill>
              </a:rPr>
              <a:t>estimate</a:t>
            </a:r>
            <a:r>
              <a:rPr lang="de-DE" sz="1600" dirty="0">
                <a:solidFill>
                  <a:schemeClr val="bg1">
                    <a:lumMod val="10000"/>
                  </a:schemeClr>
                </a:solidFill>
              </a:rPr>
              <a:t> </a:t>
            </a:r>
            <a:r>
              <a:rPr lang="de-DE" sz="1600" dirty="0" err="1">
                <a:solidFill>
                  <a:schemeClr val="bg1">
                    <a:lumMod val="10000"/>
                  </a:schemeClr>
                </a:solidFill>
              </a:rPr>
              <a:t>of</a:t>
            </a:r>
            <a:r>
              <a:rPr lang="de-DE" sz="1600" dirty="0">
                <a:solidFill>
                  <a:schemeClr val="bg1">
                    <a:lumMod val="10000"/>
                  </a:schemeClr>
                </a:solidFill>
              </a:rPr>
              <a:t> at least </a:t>
            </a:r>
            <a:r>
              <a:rPr lang="de-DE" sz="1600" dirty="0" err="1">
                <a:solidFill>
                  <a:schemeClr val="bg1">
                    <a:lumMod val="10000"/>
                  </a:schemeClr>
                </a:solidFill>
              </a:rPr>
              <a:t>three</a:t>
            </a:r>
            <a:r>
              <a:rPr lang="de-DE" sz="1600" dirty="0">
                <a:solidFill>
                  <a:schemeClr val="bg1">
                    <a:lumMod val="10000"/>
                  </a:schemeClr>
                </a:solidFill>
              </a:rPr>
              <a:t> </a:t>
            </a:r>
            <a:r>
              <a:rPr lang="de-DE" sz="1600" dirty="0" err="1">
                <a:solidFill>
                  <a:schemeClr val="bg1">
                    <a:lumMod val="10000"/>
                  </a:schemeClr>
                </a:solidFill>
              </a:rPr>
              <a:t>times</a:t>
            </a:r>
            <a:r>
              <a:rPr lang="de-DE" sz="1600" dirty="0">
                <a:solidFill>
                  <a:schemeClr val="bg1">
                    <a:lumMod val="10000"/>
                  </a:schemeClr>
                </a:solidFill>
              </a:rPr>
              <a:t> </a:t>
            </a:r>
            <a:r>
              <a:rPr lang="de-DE" sz="1600" dirty="0" err="1">
                <a:solidFill>
                  <a:schemeClr val="bg1">
                    <a:lumMod val="10000"/>
                  </a:schemeClr>
                </a:solidFill>
              </a:rPr>
              <a:t>fewer</a:t>
            </a:r>
            <a:r>
              <a:rPr lang="de-DE" sz="1600" dirty="0">
                <a:solidFill>
                  <a:schemeClr val="bg1">
                    <a:lumMod val="10000"/>
                  </a:schemeClr>
                </a:solidFill>
              </a:rPr>
              <a:t> </a:t>
            </a:r>
            <a:r>
              <a:rPr lang="de-DE" sz="1600" dirty="0" err="1">
                <a:solidFill>
                  <a:schemeClr val="bg1">
                    <a:lumMod val="10000"/>
                  </a:schemeClr>
                </a:solidFill>
              </a:rPr>
              <a:t>infections</a:t>
            </a:r>
            <a:r>
              <a:rPr lang="de-DE" sz="1600" dirty="0">
                <a:solidFill>
                  <a:schemeClr val="bg1">
                    <a:lumMod val="10000"/>
                  </a:schemeClr>
                </a:solidFill>
              </a:rPr>
              <a:t> in </a:t>
            </a:r>
            <a:r>
              <a:rPr lang="de-DE" sz="1600" dirty="0" err="1">
                <a:solidFill>
                  <a:schemeClr val="bg1">
                    <a:lumMod val="10000"/>
                  </a:schemeClr>
                </a:solidFill>
              </a:rPr>
              <a:t>vaccinated</a:t>
            </a:r>
            <a:r>
              <a:rPr lang="de-DE" sz="1600" dirty="0">
                <a:solidFill>
                  <a:schemeClr val="bg1">
                    <a:lumMod val="10000"/>
                  </a:schemeClr>
                </a:solidFill>
              </a:rPr>
              <a:t> </a:t>
            </a:r>
            <a:r>
              <a:rPr lang="de-DE" sz="1600" dirty="0" err="1">
                <a:solidFill>
                  <a:schemeClr val="bg1">
                    <a:lumMod val="10000"/>
                  </a:schemeClr>
                </a:solidFill>
              </a:rPr>
              <a:t>people</a:t>
            </a:r>
            <a:r>
              <a:rPr lang="de-DE" sz="1600" dirty="0">
                <a:solidFill>
                  <a:schemeClr val="bg1">
                    <a:lumMod val="10000"/>
                  </a:schemeClr>
                </a:solidFill>
              </a:rPr>
              <a:t> </a:t>
            </a:r>
            <a:r>
              <a:rPr lang="de-DE" sz="1600" dirty="0" err="1">
                <a:solidFill>
                  <a:schemeClr val="bg1">
                    <a:lumMod val="10000"/>
                  </a:schemeClr>
                </a:solidFill>
              </a:rPr>
              <a:t>works</a:t>
            </a:r>
            <a:r>
              <a:rPr lang="de-DE" sz="1600" dirty="0">
                <a:solidFill>
                  <a:schemeClr val="bg1">
                    <a:lumMod val="10000"/>
                  </a:schemeClr>
                </a:solidFill>
              </a:rPr>
              <a:t> </a:t>
            </a:r>
            <a:r>
              <a:rPr lang="de-DE" sz="1600" dirty="0" err="1">
                <a:solidFill>
                  <a:schemeClr val="bg1">
                    <a:lumMod val="10000"/>
                  </a:schemeClr>
                </a:solidFill>
              </a:rPr>
              <a:t>quite</a:t>
            </a:r>
            <a:r>
              <a:rPr lang="de-DE" sz="1600" dirty="0">
                <a:solidFill>
                  <a:schemeClr val="bg1">
                    <a:lumMod val="10000"/>
                  </a:schemeClr>
                </a:solidFill>
              </a:rPr>
              <a:t> </a:t>
            </a:r>
            <a:r>
              <a:rPr lang="de-DE" sz="1600" dirty="0" err="1">
                <a:solidFill>
                  <a:schemeClr val="bg1">
                    <a:lumMod val="10000"/>
                  </a:schemeClr>
                </a:solidFill>
              </a:rPr>
              <a:t>well</a:t>
            </a:r>
            <a:r>
              <a:rPr lang="de-DE" sz="1600" dirty="0">
                <a:solidFill>
                  <a:schemeClr val="bg1">
                    <a:lumMod val="10000"/>
                  </a:schemeClr>
                </a:solidFill>
              </a:rPr>
              <a:t>.</a:t>
            </a:r>
          </a:p>
        </p:txBody>
      </p:sp>
      <p:pic>
        <p:nvPicPr>
          <p:cNvPr id="6" name="Grafik 5">
            <a:extLst>
              <a:ext uri="{FF2B5EF4-FFF2-40B4-BE49-F238E27FC236}">
                <a16:creationId xmlns:a16="http://schemas.microsoft.com/office/drawing/2014/main" id="{AE9877E5-6887-F926-FB67-D87A007C56F3}"/>
              </a:ext>
            </a:extLst>
          </p:cNvPr>
          <p:cNvPicPr>
            <a:picLocks noChangeAspect="1"/>
          </p:cNvPicPr>
          <p:nvPr/>
        </p:nvPicPr>
        <p:blipFill>
          <a:blip r:embed="rId6"/>
          <a:stretch>
            <a:fillRect/>
          </a:stretch>
        </p:blipFill>
        <p:spPr>
          <a:xfrm>
            <a:off x="413708" y="1327846"/>
            <a:ext cx="6591300" cy="1181100"/>
          </a:xfrm>
          <a:prstGeom prst="rect">
            <a:avLst/>
          </a:prstGeom>
        </p:spPr>
      </p:pic>
      <p:pic>
        <p:nvPicPr>
          <p:cNvPr id="7" name="Grafik 6">
            <a:extLst>
              <a:ext uri="{FF2B5EF4-FFF2-40B4-BE49-F238E27FC236}">
                <a16:creationId xmlns:a16="http://schemas.microsoft.com/office/drawing/2014/main" id="{4952BF09-37D1-05F5-5D4E-2469C3F08E0F}"/>
              </a:ext>
            </a:extLst>
          </p:cNvPr>
          <p:cNvPicPr>
            <a:picLocks noChangeAspect="1"/>
          </p:cNvPicPr>
          <p:nvPr/>
        </p:nvPicPr>
        <p:blipFill>
          <a:blip r:embed="rId7"/>
          <a:stretch>
            <a:fillRect/>
          </a:stretch>
        </p:blipFill>
        <p:spPr>
          <a:xfrm>
            <a:off x="413708" y="2505935"/>
            <a:ext cx="9940392" cy="1233345"/>
          </a:xfrm>
          <a:prstGeom prst="rect">
            <a:avLst/>
          </a:prstGeom>
        </p:spPr>
      </p:pic>
      <p:sp>
        <p:nvSpPr>
          <p:cNvPr id="19" name="Rechteck 18">
            <a:extLst>
              <a:ext uri="{FF2B5EF4-FFF2-40B4-BE49-F238E27FC236}">
                <a16:creationId xmlns:a16="http://schemas.microsoft.com/office/drawing/2014/main" id="{E3EAA152-1D19-E5FF-EEF4-952ED07E8ACB}"/>
              </a:ext>
            </a:extLst>
          </p:cNvPr>
          <p:cNvSpPr/>
          <p:nvPr/>
        </p:nvSpPr>
        <p:spPr>
          <a:xfrm>
            <a:off x="7154883" y="1318308"/>
            <a:ext cx="4769675" cy="707886"/>
          </a:xfrm>
          <a:prstGeom prst="rect">
            <a:avLst/>
          </a:prstGeom>
        </p:spPr>
        <p:txBody>
          <a:bodyPr wrap="square">
            <a:spAutoFit/>
          </a:bodyPr>
          <a:lstStyle/>
          <a:p>
            <a:r>
              <a:rPr lang="de-DE" sz="1000" dirty="0">
                <a:solidFill>
                  <a:schemeClr val="bg1">
                    <a:lumMod val="10000"/>
                  </a:schemeClr>
                </a:solidFill>
                <a:hlinkClick r:id="rId8">
                  <a:extLst>
                    <a:ext uri="{A12FA001-AC4F-418D-AE19-62706E023703}">
                      <ahyp:hlinkClr xmlns:ahyp="http://schemas.microsoft.com/office/drawing/2018/hyperlinkcolor" val="tx"/>
                    </a:ext>
                  </a:extLst>
                </a:hlinkClick>
              </a:rPr>
              <a:t>https://www.rbb24.de/panorama/thema/corona/beitraege/2021/11/unterschied-geimpft-ungeimpft-inzidenzen-krankenhaus.html</a:t>
            </a:r>
            <a:endParaRPr lang="de-DE" sz="1000" dirty="0">
              <a:solidFill>
                <a:schemeClr val="bg1">
                  <a:lumMod val="10000"/>
                </a:schemeClr>
              </a:solidFill>
            </a:endParaRPr>
          </a:p>
          <a:p>
            <a:r>
              <a:rPr lang="en-US" sz="1000" kern="100" dirty="0">
                <a:solidFill>
                  <a:schemeClr val="bg1">
                    <a:lumMod val="10000"/>
                  </a:schemeClr>
                </a:solidFill>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000" kern="100" dirty="0">
              <a:solidFill>
                <a:schemeClr val="bg1">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de-DE" sz="1000" dirty="0">
              <a:solidFill>
                <a:schemeClr val="bg1">
                  <a:lumMod val="10000"/>
                </a:schemeClr>
              </a:solidFill>
            </a:endParaRPr>
          </a:p>
        </p:txBody>
      </p:sp>
    </p:spTree>
    <p:extLst>
      <p:ext uri="{BB962C8B-B14F-4D97-AF65-F5344CB8AC3E}">
        <p14:creationId xmlns:p14="http://schemas.microsoft.com/office/powerpoint/2010/main" val="180631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a:t>Components </a:t>
            </a:r>
            <a:r>
              <a:rPr lang="de-DE" sz="2900" b="1" dirty="0" err="1"/>
              <a:t>of</a:t>
            </a:r>
            <a:r>
              <a:rPr lang="de-DE" sz="2900" b="1" dirty="0"/>
              <a:t> </a:t>
            </a:r>
            <a:r>
              <a:rPr lang="de-DE" sz="2900" b="1" dirty="0" err="1"/>
              <a:t>statistical</a:t>
            </a:r>
            <a:r>
              <a:rPr lang="de-DE" sz="2900" b="1" dirty="0"/>
              <a:t> </a:t>
            </a:r>
            <a:r>
              <a:rPr lang="de-DE" sz="2900" b="1" dirty="0" err="1"/>
              <a:t>literacy</a:t>
            </a:r>
            <a:r>
              <a:rPr lang="de-DE" sz="2900" b="1" dirty="0"/>
              <a:t> </a:t>
            </a:r>
            <a:r>
              <a:rPr lang="de-DE" sz="2900" b="1" dirty="0" err="1"/>
              <a:t>and</a:t>
            </a:r>
            <a:r>
              <a:rPr lang="de-DE" sz="2900" b="1" dirty="0"/>
              <a:t> </a:t>
            </a:r>
            <a:r>
              <a:rPr lang="de-DE" sz="2900" b="1" dirty="0" err="1"/>
              <a:t>Covid</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7" name="Pfeil nach rechts 3">
            <a:extLst>
              <a:ext uri="{FF2B5EF4-FFF2-40B4-BE49-F238E27FC236}">
                <a16:creationId xmlns:a16="http://schemas.microsoft.com/office/drawing/2014/main" id="{F5E1B202-029D-CA72-0172-B0D33C24951F}"/>
              </a:ext>
            </a:extLst>
          </p:cNvPr>
          <p:cNvSpPr/>
          <p:nvPr/>
        </p:nvSpPr>
        <p:spPr>
          <a:xfrm rot="10800000">
            <a:off x="5584770" y="1820612"/>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Pfeil nach rechts 7">
            <a:extLst>
              <a:ext uri="{FF2B5EF4-FFF2-40B4-BE49-F238E27FC236}">
                <a16:creationId xmlns:a16="http://schemas.microsoft.com/office/drawing/2014/main" id="{EA1F3988-6E06-0170-CCC6-B2146C1F4E7D}"/>
              </a:ext>
            </a:extLst>
          </p:cNvPr>
          <p:cNvSpPr/>
          <p:nvPr/>
        </p:nvSpPr>
        <p:spPr>
          <a:xfrm rot="10800000">
            <a:off x="5591944" y="2643478"/>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feil nach rechts 8">
            <a:extLst>
              <a:ext uri="{FF2B5EF4-FFF2-40B4-BE49-F238E27FC236}">
                <a16:creationId xmlns:a16="http://schemas.microsoft.com/office/drawing/2014/main" id="{3627F5C4-C201-B05C-EEC4-EC1193923289}"/>
              </a:ext>
            </a:extLst>
          </p:cNvPr>
          <p:cNvSpPr/>
          <p:nvPr/>
        </p:nvSpPr>
        <p:spPr>
          <a:xfrm rot="10800000">
            <a:off x="5591944" y="3505486"/>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feil nach rechts 9">
            <a:extLst>
              <a:ext uri="{FF2B5EF4-FFF2-40B4-BE49-F238E27FC236}">
                <a16:creationId xmlns:a16="http://schemas.microsoft.com/office/drawing/2014/main" id="{1CBC2DF6-4370-AC50-7E44-11690763F79E}"/>
              </a:ext>
            </a:extLst>
          </p:cNvPr>
          <p:cNvSpPr/>
          <p:nvPr/>
        </p:nvSpPr>
        <p:spPr>
          <a:xfrm rot="10800000">
            <a:off x="5591943" y="4333459"/>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feil nach rechts 10">
            <a:extLst>
              <a:ext uri="{FF2B5EF4-FFF2-40B4-BE49-F238E27FC236}">
                <a16:creationId xmlns:a16="http://schemas.microsoft.com/office/drawing/2014/main" id="{32386EDE-6057-FBF4-CE05-982E4EB59105}"/>
              </a:ext>
            </a:extLst>
          </p:cNvPr>
          <p:cNvSpPr/>
          <p:nvPr/>
        </p:nvSpPr>
        <p:spPr>
          <a:xfrm rot="10800000">
            <a:off x="5591943" y="5159760"/>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feld 16">
            <a:extLst>
              <a:ext uri="{FF2B5EF4-FFF2-40B4-BE49-F238E27FC236}">
                <a16:creationId xmlns:a16="http://schemas.microsoft.com/office/drawing/2014/main" id="{C1068A41-4222-51A2-1370-95359B982E22}"/>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12</a:t>
            </a:r>
          </a:p>
        </p:txBody>
      </p:sp>
      <p:pic>
        <p:nvPicPr>
          <p:cNvPr id="5" name="Grafik 4">
            <a:extLst>
              <a:ext uri="{FF2B5EF4-FFF2-40B4-BE49-F238E27FC236}">
                <a16:creationId xmlns:a16="http://schemas.microsoft.com/office/drawing/2014/main" id="{CB008CC0-56D7-D8D7-DECD-66654DF9A977}"/>
              </a:ext>
            </a:extLst>
          </p:cNvPr>
          <p:cNvPicPr>
            <a:picLocks noChangeAspect="1"/>
          </p:cNvPicPr>
          <p:nvPr/>
        </p:nvPicPr>
        <p:blipFill>
          <a:blip r:embed="rId6"/>
          <a:stretch>
            <a:fillRect/>
          </a:stretch>
        </p:blipFill>
        <p:spPr>
          <a:xfrm>
            <a:off x="419988" y="1525638"/>
            <a:ext cx="5039554" cy="4268536"/>
          </a:xfrm>
          <a:prstGeom prst="rect">
            <a:avLst/>
          </a:prstGeom>
        </p:spPr>
      </p:pic>
    </p:spTree>
    <p:extLst>
      <p:ext uri="{BB962C8B-B14F-4D97-AF65-F5344CB8AC3E}">
        <p14:creationId xmlns:p14="http://schemas.microsoft.com/office/powerpoint/2010/main" val="504749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400" b="1" dirty="0" err="1"/>
              <a:t>Example</a:t>
            </a:r>
            <a:r>
              <a:rPr lang="de-DE" sz="2400" b="1" dirty="0"/>
              <a:t> 2: Data and </a:t>
            </a:r>
            <a:r>
              <a:rPr lang="de-DE" sz="2400" b="1" dirty="0" err="1"/>
              <a:t>forecasts</a:t>
            </a:r>
            <a:r>
              <a:rPr lang="de-DE" sz="2400" b="1" dirty="0"/>
              <a:t> on </a:t>
            </a:r>
            <a:r>
              <a:rPr lang="de-DE" sz="2400" b="1" dirty="0" err="1"/>
              <a:t>population</a:t>
            </a:r>
            <a:r>
              <a:rPr lang="de-DE" sz="2400" b="1" dirty="0"/>
              <a:t> </a:t>
            </a:r>
            <a:r>
              <a:rPr lang="de-DE" sz="2400" b="1" dirty="0" err="1"/>
              <a:t>statistics</a:t>
            </a:r>
            <a:r>
              <a:rPr lang="de-DE" sz="2400" b="1" dirty="0"/>
              <a:t> </a:t>
            </a:r>
          </a:p>
          <a:p>
            <a:pPr>
              <a:defRPr/>
            </a:pPr>
            <a:r>
              <a:rPr lang="de-DE" sz="2400" b="1" dirty="0"/>
              <a:t>	</a:t>
            </a:r>
            <a:r>
              <a:rPr lang="de-DE" sz="2400" dirty="0" err="1"/>
              <a:t>How</a:t>
            </a:r>
            <a:r>
              <a:rPr lang="de-DE" sz="2400" dirty="0"/>
              <a:t> </a:t>
            </a:r>
            <a:r>
              <a:rPr lang="de-DE" sz="2400" dirty="0" err="1"/>
              <a:t>is</a:t>
            </a:r>
            <a:r>
              <a:rPr lang="de-DE" sz="2400" dirty="0"/>
              <a:t> </a:t>
            </a:r>
            <a:r>
              <a:rPr lang="de-DE" sz="2400" dirty="0" err="1"/>
              <a:t>demographic</a:t>
            </a:r>
            <a:r>
              <a:rPr lang="de-DE" sz="2400" dirty="0"/>
              <a:t> </a:t>
            </a:r>
            <a:r>
              <a:rPr lang="de-DE" sz="2400" dirty="0" err="1"/>
              <a:t>change</a:t>
            </a:r>
            <a:r>
              <a:rPr lang="de-DE" sz="2400" dirty="0"/>
              <a:t> </a:t>
            </a:r>
            <a:r>
              <a:rPr lang="de-DE" sz="2400" dirty="0" err="1"/>
              <a:t>making</a:t>
            </a:r>
            <a:r>
              <a:rPr lang="de-DE" sz="2400" dirty="0"/>
              <a:t> </a:t>
            </a:r>
            <a:r>
              <a:rPr lang="de-DE" sz="2400" dirty="0" err="1"/>
              <a:t>itself</a:t>
            </a:r>
            <a:r>
              <a:rPr lang="de-DE" sz="2400" dirty="0"/>
              <a:t> </a:t>
            </a:r>
            <a:r>
              <a:rPr lang="de-DE" sz="2400" dirty="0" err="1"/>
              <a:t>felt</a:t>
            </a:r>
            <a:r>
              <a:rPr lang="de-DE" sz="2400" dirty="0"/>
              <a:t>?</a:t>
            </a:r>
            <a:endParaRPr kumimoji="0" lang="de-DE" sz="210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7" name="Textfeld 6">
            <a:extLst>
              <a:ext uri="{FF2B5EF4-FFF2-40B4-BE49-F238E27FC236}">
                <a16:creationId xmlns:a16="http://schemas.microsoft.com/office/drawing/2014/main" id="{684DAB8D-0309-3DE7-46B5-36D7B537CD81}"/>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13</a:t>
            </a:r>
          </a:p>
        </p:txBody>
      </p:sp>
      <p:pic>
        <p:nvPicPr>
          <p:cNvPr id="5" name="Grafik 4">
            <a:extLst>
              <a:ext uri="{FF2B5EF4-FFF2-40B4-BE49-F238E27FC236}">
                <a16:creationId xmlns:a16="http://schemas.microsoft.com/office/drawing/2014/main" id="{E684CD68-7E7C-1B32-C6F7-5E04D21AFEE8}"/>
              </a:ext>
            </a:extLst>
          </p:cNvPr>
          <p:cNvPicPr>
            <a:picLocks noChangeAspect="1"/>
          </p:cNvPicPr>
          <p:nvPr/>
        </p:nvPicPr>
        <p:blipFill>
          <a:blip r:embed="rId6"/>
          <a:stretch>
            <a:fillRect/>
          </a:stretch>
        </p:blipFill>
        <p:spPr>
          <a:xfrm>
            <a:off x="2502338" y="1476829"/>
            <a:ext cx="6599139" cy="4597400"/>
          </a:xfrm>
          <a:prstGeom prst="rect">
            <a:avLst/>
          </a:prstGeom>
        </p:spPr>
      </p:pic>
      <p:sp>
        <p:nvSpPr>
          <p:cNvPr id="9" name="Textfeld 8">
            <a:extLst>
              <a:ext uri="{FF2B5EF4-FFF2-40B4-BE49-F238E27FC236}">
                <a16:creationId xmlns:a16="http://schemas.microsoft.com/office/drawing/2014/main" id="{06DE9739-BB12-BA22-7DBF-E0E35E91CE26}"/>
              </a:ext>
            </a:extLst>
          </p:cNvPr>
          <p:cNvSpPr txBox="1"/>
          <p:nvPr/>
        </p:nvSpPr>
        <p:spPr>
          <a:xfrm>
            <a:off x="9225592" y="5674119"/>
            <a:ext cx="2434772" cy="400110"/>
          </a:xfrm>
          <a:prstGeom prst="rect">
            <a:avLst/>
          </a:prstGeom>
          <a:noFill/>
        </p:spPr>
        <p:txBody>
          <a:bodyPr wrap="square" rtlCol="0">
            <a:spAutoFit/>
          </a:bodyPr>
          <a:lstStyle/>
          <a:p>
            <a:r>
              <a:rPr lang="en-US" sz="1000" kern="100" dirty="0">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6960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a:t>Age </a:t>
            </a:r>
            <a:r>
              <a:rPr lang="de-DE" sz="2900" b="1" dirty="0" err="1"/>
              <a:t>structure</a:t>
            </a:r>
            <a:r>
              <a:rPr lang="de-DE" sz="2900" b="1" dirty="0"/>
              <a:t> </a:t>
            </a:r>
            <a:r>
              <a:rPr lang="de-DE" sz="2900" b="1" dirty="0" err="1"/>
              <a:t>of</a:t>
            </a:r>
            <a:r>
              <a:rPr lang="de-DE" sz="2900" b="1" dirty="0"/>
              <a:t> </a:t>
            </a:r>
            <a:r>
              <a:rPr lang="de-DE" sz="2900" b="1" dirty="0" err="1"/>
              <a:t>the</a:t>
            </a:r>
            <a:r>
              <a:rPr lang="de-DE" sz="2900" b="1" dirty="0"/>
              <a:t> German </a:t>
            </a:r>
            <a:r>
              <a:rPr lang="de-DE" sz="2900" b="1" dirty="0" err="1"/>
              <a:t>population</a:t>
            </a:r>
            <a:r>
              <a:rPr lang="de-DE" sz="2900" b="1" dirty="0"/>
              <a:t> - Reading and </a:t>
            </a:r>
            <a:r>
              <a:rPr lang="de-DE" sz="2900" b="1" dirty="0" err="1"/>
              <a:t>understanding</a:t>
            </a:r>
            <a:r>
              <a:rPr lang="de-DE" sz="2900" b="1" dirty="0"/>
              <a:t> </a:t>
            </a:r>
            <a:r>
              <a:rPr lang="de-DE" sz="2900" b="1" dirty="0" err="1"/>
              <a:t>diagrams</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19566"/>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6" name="Rechteck 5">
            <a:extLst>
              <a:ext uri="{FF2B5EF4-FFF2-40B4-BE49-F238E27FC236}">
                <a16:creationId xmlns:a16="http://schemas.microsoft.com/office/drawing/2014/main" id="{00EB757E-827F-F992-C29C-8A4FBA307F7D}"/>
              </a:ext>
            </a:extLst>
          </p:cNvPr>
          <p:cNvSpPr/>
          <p:nvPr/>
        </p:nvSpPr>
        <p:spPr>
          <a:xfrm>
            <a:off x="2931163" y="5287415"/>
            <a:ext cx="6357966" cy="369332"/>
          </a:xfrm>
          <a:prstGeom prst="rect">
            <a:avLst/>
          </a:prstGeom>
        </p:spPr>
        <p:txBody>
          <a:bodyPr wrap="square">
            <a:spAutoFit/>
          </a:bodyPr>
          <a:lstStyle/>
          <a:p>
            <a:r>
              <a:rPr lang="de-DE" dirty="0">
                <a:latin typeface="Calibri" pitchFamily="34" charset="0"/>
              </a:rPr>
              <a:t>https://service.destatis.de/bevoelkerungspyramide/index.html</a:t>
            </a:r>
          </a:p>
        </p:txBody>
      </p:sp>
      <p:sp>
        <p:nvSpPr>
          <p:cNvPr id="9" name="Textfeld 8">
            <a:extLst>
              <a:ext uri="{FF2B5EF4-FFF2-40B4-BE49-F238E27FC236}">
                <a16:creationId xmlns:a16="http://schemas.microsoft.com/office/drawing/2014/main" id="{7374CF0C-A3EA-664F-29C5-2909D7136639}"/>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14</a:t>
            </a:r>
          </a:p>
        </p:txBody>
      </p:sp>
      <p:pic>
        <p:nvPicPr>
          <p:cNvPr id="2" name="Grafik 1">
            <a:extLst>
              <a:ext uri="{FF2B5EF4-FFF2-40B4-BE49-F238E27FC236}">
                <a16:creationId xmlns:a16="http://schemas.microsoft.com/office/drawing/2014/main" id="{E9941C59-ED2F-8E6B-E926-48EF9268C20D}"/>
              </a:ext>
            </a:extLst>
          </p:cNvPr>
          <p:cNvPicPr>
            <a:picLocks noChangeAspect="1"/>
          </p:cNvPicPr>
          <p:nvPr/>
        </p:nvPicPr>
        <p:blipFill rotWithShape="1">
          <a:blip r:embed="rId6"/>
          <a:srcRect t="5023"/>
          <a:stretch/>
        </p:blipFill>
        <p:spPr>
          <a:xfrm>
            <a:off x="3481500" y="1054663"/>
            <a:ext cx="4635169" cy="4091229"/>
          </a:xfrm>
          <a:prstGeom prst="rect">
            <a:avLst/>
          </a:prstGeom>
        </p:spPr>
      </p:pic>
    </p:spTree>
    <p:extLst>
      <p:ext uri="{BB962C8B-B14F-4D97-AF65-F5344CB8AC3E}">
        <p14:creationId xmlns:p14="http://schemas.microsoft.com/office/powerpoint/2010/main" val="1052243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700" b="1" dirty="0"/>
              <a:t>Age </a:t>
            </a:r>
            <a:r>
              <a:rPr lang="de-DE" sz="2700" b="1" dirty="0" err="1"/>
              <a:t>structure</a:t>
            </a:r>
            <a:r>
              <a:rPr lang="de-DE" sz="2700" b="1" dirty="0"/>
              <a:t> </a:t>
            </a:r>
            <a:r>
              <a:rPr lang="de-DE" sz="2700" b="1" dirty="0" err="1"/>
              <a:t>of</a:t>
            </a:r>
            <a:r>
              <a:rPr lang="de-DE" sz="2700" b="1" dirty="0"/>
              <a:t> </a:t>
            </a:r>
            <a:r>
              <a:rPr lang="de-DE" sz="2700" b="1" dirty="0" err="1"/>
              <a:t>the</a:t>
            </a:r>
            <a:r>
              <a:rPr lang="de-DE" sz="2700" b="1" dirty="0"/>
              <a:t> German </a:t>
            </a:r>
            <a:r>
              <a:rPr lang="de-DE" sz="2700" b="1" dirty="0" err="1"/>
              <a:t>population</a:t>
            </a:r>
            <a:r>
              <a:rPr lang="de-DE" sz="2700" b="1" dirty="0"/>
              <a:t> – </a:t>
            </a:r>
            <a:br>
              <a:rPr lang="de-DE" sz="2700" b="1" dirty="0"/>
            </a:br>
            <a:r>
              <a:rPr lang="de-DE" sz="2700" b="1" dirty="0" err="1"/>
              <a:t>What</a:t>
            </a:r>
            <a:r>
              <a:rPr lang="de-DE" sz="2700" b="1" dirty="0"/>
              <a:t> </a:t>
            </a:r>
            <a:r>
              <a:rPr lang="de-DE" sz="2700" b="1" dirty="0" err="1"/>
              <a:t>does</a:t>
            </a:r>
            <a:r>
              <a:rPr lang="de-DE" sz="2700" b="1" dirty="0"/>
              <a:t> </a:t>
            </a:r>
            <a:r>
              <a:rPr lang="de-DE" sz="2700" b="1" dirty="0" err="1"/>
              <a:t>the</a:t>
            </a:r>
            <a:r>
              <a:rPr lang="de-DE" sz="2700" b="1" dirty="0"/>
              <a:t> </a:t>
            </a:r>
            <a:r>
              <a:rPr lang="de-DE" sz="2700" b="1" dirty="0" err="1"/>
              <a:t>old-age</a:t>
            </a:r>
            <a:r>
              <a:rPr lang="de-DE" sz="2700" b="1" dirty="0"/>
              <a:t> </a:t>
            </a:r>
            <a:r>
              <a:rPr lang="de-DE" sz="2700" b="1" dirty="0" err="1"/>
              <a:t>dependency</a:t>
            </a:r>
            <a:r>
              <a:rPr lang="de-DE" sz="2700" b="1" dirty="0"/>
              <a:t> </a:t>
            </a:r>
            <a:r>
              <a:rPr lang="de-DE" sz="2700" b="1" dirty="0" err="1"/>
              <a:t>ratio</a:t>
            </a:r>
            <a:r>
              <a:rPr lang="de-DE" sz="2700" b="1" dirty="0"/>
              <a:t> </a:t>
            </a:r>
            <a:r>
              <a:rPr lang="de-DE" sz="2700" b="1" dirty="0" err="1"/>
              <a:t>indicate</a:t>
            </a:r>
            <a:r>
              <a:rPr lang="de-DE" sz="2700" b="1" dirty="0"/>
              <a:t>?</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9" name="Textfeld 8">
            <a:extLst>
              <a:ext uri="{FF2B5EF4-FFF2-40B4-BE49-F238E27FC236}">
                <a16:creationId xmlns:a16="http://schemas.microsoft.com/office/drawing/2014/main" id="{81D0D011-26CB-8C7A-3712-F2C2A774CF44}"/>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15</a:t>
            </a:r>
          </a:p>
        </p:txBody>
      </p:sp>
      <p:pic>
        <p:nvPicPr>
          <p:cNvPr id="2" name="Grafik 1">
            <a:extLst>
              <a:ext uri="{FF2B5EF4-FFF2-40B4-BE49-F238E27FC236}">
                <a16:creationId xmlns:a16="http://schemas.microsoft.com/office/drawing/2014/main" id="{E23317DD-F748-6027-50FE-DCC00215A7F6}"/>
              </a:ext>
            </a:extLst>
          </p:cNvPr>
          <p:cNvPicPr>
            <a:picLocks noChangeAspect="1"/>
          </p:cNvPicPr>
          <p:nvPr/>
        </p:nvPicPr>
        <p:blipFill>
          <a:blip r:embed="rId6"/>
          <a:stretch>
            <a:fillRect/>
          </a:stretch>
        </p:blipFill>
        <p:spPr>
          <a:xfrm>
            <a:off x="984763" y="1621757"/>
            <a:ext cx="4186469" cy="4069976"/>
          </a:xfrm>
          <a:prstGeom prst="rect">
            <a:avLst/>
          </a:prstGeom>
        </p:spPr>
      </p:pic>
      <p:pic>
        <p:nvPicPr>
          <p:cNvPr id="4" name="Grafik 3">
            <a:extLst>
              <a:ext uri="{FF2B5EF4-FFF2-40B4-BE49-F238E27FC236}">
                <a16:creationId xmlns:a16="http://schemas.microsoft.com/office/drawing/2014/main" id="{ACAA0726-67B2-6EC0-06C2-C9197377FE37}"/>
              </a:ext>
            </a:extLst>
          </p:cNvPr>
          <p:cNvPicPr>
            <a:picLocks noChangeAspect="1"/>
          </p:cNvPicPr>
          <p:nvPr/>
        </p:nvPicPr>
        <p:blipFill>
          <a:blip r:embed="rId7"/>
          <a:stretch>
            <a:fillRect/>
          </a:stretch>
        </p:blipFill>
        <p:spPr>
          <a:xfrm>
            <a:off x="6735911" y="1578729"/>
            <a:ext cx="4731132" cy="4069976"/>
          </a:xfrm>
          <a:prstGeom prst="rect">
            <a:avLst/>
          </a:prstGeom>
        </p:spPr>
      </p:pic>
    </p:spTree>
    <p:extLst>
      <p:ext uri="{BB962C8B-B14F-4D97-AF65-F5344CB8AC3E}">
        <p14:creationId xmlns:p14="http://schemas.microsoft.com/office/powerpoint/2010/main" val="3960636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err="1"/>
              <a:t>What</a:t>
            </a:r>
            <a:r>
              <a:rPr lang="de-DE" sz="2900" b="1" dirty="0"/>
              <a:t> </a:t>
            </a:r>
            <a:r>
              <a:rPr lang="de-DE" sz="2900" b="1" dirty="0" err="1"/>
              <a:t>does</a:t>
            </a:r>
            <a:r>
              <a:rPr lang="de-DE" sz="2900" b="1" dirty="0"/>
              <a:t> </a:t>
            </a:r>
            <a:r>
              <a:rPr lang="de-DE" sz="2900" b="1" dirty="0" err="1"/>
              <a:t>the</a:t>
            </a:r>
            <a:r>
              <a:rPr lang="de-DE" sz="2900" b="1" dirty="0"/>
              <a:t> </a:t>
            </a:r>
            <a:r>
              <a:rPr lang="de-DE" sz="2900" b="1" dirty="0" err="1"/>
              <a:t>old-age</a:t>
            </a:r>
            <a:r>
              <a:rPr lang="de-DE" sz="2900" b="1" dirty="0"/>
              <a:t> </a:t>
            </a:r>
            <a:r>
              <a:rPr lang="de-DE" sz="2900" b="1" dirty="0" err="1"/>
              <a:t>dependency</a:t>
            </a:r>
            <a:r>
              <a:rPr lang="de-DE" sz="2900" b="1" dirty="0"/>
              <a:t> </a:t>
            </a:r>
            <a:r>
              <a:rPr lang="de-DE" sz="2900" b="1" dirty="0" err="1"/>
              <a:t>ratio</a:t>
            </a:r>
            <a:r>
              <a:rPr lang="de-DE" sz="2900" b="1" dirty="0"/>
              <a:t> </a:t>
            </a:r>
            <a:r>
              <a:rPr lang="de-DE" sz="2900" b="1" dirty="0" err="1"/>
              <a:t>indicate</a:t>
            </a:r>
            <a:r>
              <a:rPr lang="de-DE" sz="2900" b="1" dirty="0"/>
              <a:t>?</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6" name="Rechteck 5">
            <a:extLst>
              <a:ext uri="{FF2B5EF4-FFF2-40B4-BE49-F238E27FC236}">
                <a16:creationId xmlns:a16="http://schemas.microsoft.com/office/drawing/2014/main" id="{4753462A-3312-B9AF-E7BF-973B4F59F8A1}"/>
              </a:ext>
            </a:extLst>
          </p:cNvPr>
          <p:cNvSpPr/>
          <p:nvPr/>
        </p:nvSpPr>
        <p:spPr>
          <a:xfrm>
            <a:off x="533399" y="2986032"/>
            <a:ext cx="8285458" cy="2308324"/>
          </a:xfrm>
          <a:prstGeom prst="rect">
            <a:avLst/>
          </a:prstGeom>
        </p:spPr>
        <p:txBody>
          <a:bodyPr wrap="square">
            <a:spAutoFit/>
          </a:bodyPr>
          <a:lstStyle/>
          <a:p>
            <a:r>
              <a:rPr lang="de-DE" b="1" dirty="0" err="1">
                <a:solidFill>
                  <a:schemeClr val="bg1">
                    <a:lumMod val="10000"/>
                  </a:schemeClr>
                </a:solidFill>
              </a:rPr>
              <a:t>Where</a:t>
            </a:r>
            <a:r>
              <a:rPr lang="de-DE" b="1" dirty="0">
                <a:solidFill>
                  <a:schemeClr val="bg1">
                    <a:lumMod val="10000"/>
                  </a:schemeClr>
                </a:solidFill>
              </a:rPr>
              <a:t> </a:t>
            </a:r>
            <a:r>
              <a:rPr lang="de-DE" b="1" dirty="0" err="1">
                <a:solidFill>
                  <a:schemeClr val="bg1">
                    <a:lumMod val="10000"/>
                  </a:schemeClr>
                </a:solidFill>
              </a:rPr>
              <a:t>is</a:t>
            </a:r>
            <a:r>
              <a:rPr lang="de-DE" b="1" dirty="0">
                <a:solidFill>
                  <a:schemeClr val="bg1">
                    <a:lumMod val="10000"/>
                  </a:schemeClr>
                </a:solidFill>
              </a:rPr>
              <a:t> </a:t>
            </a:r>
            <a:r>
              <a:rPr lang="de-DE" b="1" dirty="0" err="1">
                <a:solidFill>
                  <a:schemeClr val="bg1">
                    <a:lumMod val="10000"/>
                  </a:schemeClr>
                </a:solidFill>
              </a:rPr>
              <a:t>the</a:t>
            </a:r>
            <a:r>
              <a:rPr lang="de-DE" b="1" dirty="0">
                <a:solidFill>
                  <a:schemeClr val="bg1">
                    <a:lumMod val="10000"/>
                  </a:schemeClr>
                </a:solidFill>
              </a:rPr>
              <a:t> </a:t>
            </a:r>
            <a:r>
              <a:rPr lang="de-DE" b="1" dirty="0" err="1">
                <a:solidFill>
                  <a:schemeClr val="bg1">
                    <a:lumMod val="10000"/>
                  </a:schemeClr>
                </a:solidFill>
              </a:rPr>
              <a:t>flaw</a:t>
            </a:r>
            <a:r>
              <a:rPr lang="de-DE" b="1" dirty="0">
                <a:solidFill>
                  <a:schemeClr val="bg1">
                    <a:lumMod val="10000"/>
                  </a:schemeClr>
                </a:solidFill>
              </a:rPr>
              <a:t> in </a:t>
            </a:r>
            <a:r>
              <a:rPr lang="de-DE" b="1" dirty="0" err="1">
                <a:solidFill>
                  <a:schemeClr val="bg1">
                    <a:lumMod val="10000"/>
                  </a:schemeClr>
                </a:solidFill>
              </a:rPr>
              <a:t>this</a:t>
            </a:r>
            <a:r>
              <a:rPr lang="de-DE" b="1" dirty="0">
                <a:solidFill>
                  <a:schemeClr val="bg1">
                    <a:lumMod val="10000"/>
                  </a:schemeClr>
                </a:solidFill>
              </a:rPr>
              <a:t> </a:t>
            </a:r>
            <a:r>
              <a:rPr lang="de-DE" b="1" dirty="0" err="1">
                <a:solidFill>
                  <a:schemeClr val="bg1">
                    <a:lumMod val="10000"/>
                  </a:schemeClr>
                </a:solidFill>
              </a:rPr>
              <a:t>data-based</a:t>
            </a:r>
            <a:r>
              <a:rPr lang="de-DE" b="1" dirty="0">
                <a:solidFill>
                  <a:schemeClr val="bg1">
                    <a:lumMod val="10000"/>
                  </a:schemeClr>
                </a:solidFill>
              </a:rPr>
              <a:t> </a:t>
            </a:r>
            <a:r>
              <a:rPr lang="de-DE" b="1" dirty="0" err="1">
                <a:solidFill>
                  <a:schemeClr val="bg1">
                    <a:lumMod val="10000"/>
                  </a:schemeClr>
                </a:solidFill>
              </a:rPr>
              <a:t>argument</a:t>
            </a:r>
            <a:r>
              <a:rPr lang="de-DE" b="1" dirty="0">
                <a:solidFill>
                  <a:schemeClr val="bg1">
                    <a:lumMod val="10000"/>
                  </a:schemeClr>
                </a:solidFill>
              </a:rPr>
              <a:t>?</a:t>
            </a:r>
          </a:p>
          <a:p>
            <a:endParaRPr lang="de-DE" b="1" dirty="0">
              <a:solidFill>
                <a:schemeClr val="bg1">
                  <a:lumMod val="10000"/>
                </a:schemeClr>
              </a:solidFill>
            </a:endParaRPr>
          </a:p>
          <a:p>
            <a:r>
              <a:rPr lang="de-DE" dirty="0">
                <a:solidFill>
                  <a:schemeClr val="bg1">
                    <a:lumMod val="10000"/>
                  </a:schemeClr>
                </a:solidFill>
              </a:rPr>
              <a:t>Bertelsmann </a:t>
            </a:r>
            <a:r>
              <a:rPr lang="de-DE" dirty="0" err="1">
                <a:solidFill>
                  <a:schemeClr val="bg1">
                    <a:lumMod val="10000"/>
                  </a:schemeClr>
                </a:solidFill>
              </a:rPr>
              <a:t>Foundation</a:t>
            </a:r>
            <a:r>
              <a:rPr lang="de-DE" dirty="0">
                <a:solidFill>
                  <a:schemeClr val="bg1">
                    <a:lumMod val="10000"/>
                  </a:schemeClr>
                </a:solidFill>
              </a:rPr>
              <a:t> press release, 11 March 2013: </a:t>
            </a:r>
          </a:p>
          <a:p>
            <a:r>
              <a:rPr lang="de-DE" dirty="0">
                <a:solidFill>
                  <a:schemeClr val="bg1">
                    <a:lumMod val="10000"/>
                  </a:schemeClr>
                </a:solidFill>
              </a:rPr>
              <a:t>"The </a:t>
            </a:r>
            <a:r>
              <a:rPr lang="de-DE" dirty="0" err="1">
                <a:solidFill>
                  <a:schemeClr val="bg1">
                    <a:lumMod val="10000"/>
                  </a:schemeClr>
                </a:solidFill>
              </a:rPr>
              <a:t>retirement</a:t>
            </a:r>
            <a:r>
              <a:rPr lang="de-DE" dirty="0">
                <a:solidFill>
                  <a:schemeClr val="bg1">
                    <a:lumMod val="10000"/>
                  </a:schemeClr>
                </a:solidFill>
              </a:rPr>
              <a:t> </a:t>
            </a:r>
            <a:r>
              <a:rPr lang="de-DE" dirty="0" err="1">
                <a:solidFill>
                  <a:schemeClr val="bg1">
                    <a:lumMod val="10000"/>
                  </a:schemeClr>
                </a:solidFill>
              </a:rPr>
              <a:t>of</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baby</a:t>
            </a:r>
            <a:r>
              <a:rPr lang="de-DE" dirty="0">
                <a:solidFill>
                  <a:schemeClr val="bg1">
                    <a:lumMod val="10000"/>
                  </a:schemeClr>
                </a:solidFill>
              </a:rPr>
              <a:t> </a:t>
            </a:r>
            <a:r>
              <a:rPr lang="de-DE" dirty="0" err="1">
                <a:solidFill>
                  <a:schemeClr val="bg1">
                    <a:lumMod val="10000"/>
                  </a:schemeClr>
                </a:solidFill>
              </a:rPr>
              <a:t>boomers</a:t>
            </a:r>
            <a:r>
              <a:rPr lang="de-DE" dirty="0">
                <a:solidFill>
                  <a:schemeClr val="bg1">
                    <a:lumMod val="10000"/>
                  </a:schemeClr>
                </a:solidFill>
              </a:rPr>
              <a:t> will </a:t>
            </a:r>
            <a:r>
              <a:rPr lang="de-DE" dirty="0" err="1">
                <a:solidFill>
                  <a:schemeClr val="bg1">
                    <a:lumMod val="10000"/>
                  </a:schemeClr>
                </a:solidFill>
              </a:rPr>
              <a:t>soon</a:t>
            </a:r>
            <a:r>
              <a:rPr lang="de-DE" dirty="0">
                <a:solidFill>
                  <a:schemeClr val="bg1">
                    <a:lumMod val="10000"/>
                  </a:schemeClr>
                </a:solidFill>
              </a:rPr>
              <a:t> </a:t>
            </a:r>
            <a:r>
              <a:rPr lang="de-DE" dirty="0" err="1">
                <a:solidFill>
                  <a:schemeClr val="bg1">
                    <a:lumMod val="10000"/>
                  </a:schemeClr>
                </a:solidFill>
              </a:rPr>
              <a:t>put</a:t>
            </a:r>
            <a:r>
              <a:rPr lang="de-DE" dirty="0">
                <a:solidFill>
                  <a:schemeClr val="bg1">
                    <a:lumMod val="10000"/>
                  </a:schemeClr>
                </a:solidFill>
              </a:rPr>
              <a:t> </a:t>
            </a:r>
            <a:r>
              <a:rPr lang="de-DE" dirty="0" err="1">
                <a:solidFill>
                  <a:schemeClr val="bg1">
                    <a:lumMod val="10000"/>
                  </a:schemeClr>
                </a:solidFill>
              </a:rPr>
              <a:t>pressure</a:t>
            </a:r>
            <a:r>
              <a:rPr lang="de-DE" dirty="0">
                <a:solidFill>
                  <a:schemeClr val="bg1">
                    <a:lumMod val="10000"/>
                  </a:schemeClr>
                </a:solidFill>
              </a:rPr>
              <a:t> on </a:t>
            </a:r>
            <a:r>
              <a:rPr lang="de-DE" dirty="0" err="1">
                <a:solidFill>
                  <a:schemeClr val="bg1">
                    <a:lumMod val="10000"/>
                  </a:schemeClr>
                </a:solidFill>
              </a:rPr>
              <a:t>pension</a:t>
            </a:r>
            <a:r>
              <a:rPr lang="de-DE" dirty="0">
                <a:solidFill>
                  <a:schemeClr val="bg1">
                    <a:lumMod val="10000"/>
                  </a:schemeClr>
                </a:solidFill>
              </a:rPr>
              <a:t> </a:t>
            </a:r>
            <a:r>
              <a:rPr lang="de-DE" dirty="0" err="1">
                <a:solidFill>
                  <a:schemeClr val="bg1">
                    <a:lumMod val="10000"/>
                  </a:schemeClr>
                </a:solidFill>
              </a:rPr>
              <a:t>insurance</a:t>
            </a:r>
            <a:r>
              <a:rPr lang="de-DE" dirty="0">
                <a:solidFill>
                  <a:schemeClr val="bg1">
                    <a:lumMod val="10000"/>
                  </a:schemeClr>
                </a:solidFill>
              </a:rPr>
              <a:t>. ... </a:t>
            </a:r>
          </a:p>
          <a:p>
            <a:r>
              <a:rPr lang="de-DE" dirty="0" err="1">
                <a:solidFill>
                  <a:schemeClr val="bg1">
                    <a:lumMod val="10000"/>
                  </a:schemeClr>
                </a:solidFill>
              </a:rPr>
              <a:t>According</a:t>
            </a:r>
            <a:r>
              <a:rPr lang="de-DE" dirty="0">
                <a:solidFill>
                  <a:schemeClr val="bg1">
                    <a:lumMod val="10000"/>
                  </a:schemeClr>
                </a:solidFill>
              </a:rPr>
              <a:t> </a:t>
            </a:r>
            <a:r>
              <a:rPr lang="de-DE" dirty="0" err="1">
                <a:solidFill>
                  <a:schemeClr val="bg1">
                    <a:lumMod val="10000"/>
                  </a:schemeClr>
                </a:solidFill>
              </a:rPr>
              <a:t>to</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calculations</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additional </a:t>
            </a:r>
            <a:r>
              <a:rPr lang="de-DE" dirty="0" err="1">
                <a:solidFill>
                  <a:schemeClr val="bg1">
                    <a:lumMod val="10000"/>
                  </a:schemeClr>
                </a:solidFill>
              </a:rPr>
              <a:t>pressure</a:t>
            </a:r>
            <a:r>
              <a:rPr lang="de-DE" dirty="0">
                <a:solidFill>
                  <a:schemeClr val="bg1">
                    <a:lumMod val="10000"/>
                  </a:schemeClr>
                </a:solidFill>
              </a:rPr>
              <a:t> on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pension</a:t>
            </a:r>
            <a:r>
              <a:rPr lang="de-DE" dirty="0">
                <a:solidFill>
                  <a:schemeClr val="bg1">
                    <a:lumMod val="10000"/>
                  </a:schemeClr>
                </a:solidFill>
              </a:rPr>
              <a:t> </a:t>
            </a:r>
            <a:r>
              <a:rPr lang="de-DE" dirty="0" err="1">
                <a:solidFill>
                  <a:schemeClr val="bg1">
                    <a:lumMod val="10000"/>
                  </a:schemeClr>
                </a:solidFill>
              </a:rPr>
              <a:t>system</a:t>
            </a:r>
            <a:r>
              <a:rPr lang="de-DE" dirty="0">
                <a:solidFill>
                  <a:schemeClr val="bg1">
                    <a:lumMod val="10000"/>
                  </a:schemeClr>
                </a:solidFill>
              </a:rPr>
              <a:t> </a:t>
            </a:r>
            <a:r>
              <a:rPr lang="de-DE" dirty="0" err="1">
                <a:solidFill>
                  <a:schemeClr val="bg1">
                    <a:lumMod val="10000"/>
                  </a:schemeClr>
                </a:solidFill>
              </a:rPr>
              <a:t>results</a:t>
            </a:r>
            <a:r>
              <a:rPr lang="de-DE" dirty="0">
                <a:solidFill>
                  <a:schemeClr val="bg1">
                    <a:lumMod val="10000"/>
                  </a:schemeClr>
                </a:solidFill>
              </a:rPr>
              <a:t> </a:t>
            </a:r>
            <a:r>
              <a:rPr lang="de-DE" dirty="0" err="1">
                <a:solidFill>
                  <a:schemeClr val="bg1">
                    <a:lumMod val="10000"/>
                  </a:schemeClr>
                </a:solidFill>
              </a:rPr>
              <a:t>from</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ongoing</a:t>
            </a:r>
            <a:r>
              <a:rPr lang="de-DE" dirty="0">
                <a:solidFill>
                  <a:schemeClr val="bg1">
                    <a:lumMod val="10000"/>
                  </a:schemeClr>
                </a:solidFill>
              </a:rPr>
              <a:t> </a:t>
            </a:r>
            <a:r>
              <a:rPr lang="de-DE" dirty="0" err="1">
                <a:solidFill>
                  <a:schemeClr val="bg1">
                    <a:lumMod val="10000"/>
                  </a:schemeClr>
                </a:solidFill>
              </a:rPr>
              <a:t>demographic</a:t>
            </a:r>
            <a:r>
              <a:rPr lang="de-DE" dirty="0">
                <a:solidFill>
                  <a:schemeClr val="bg1">
                    <a:lumMod val="10000"/>
                  </a:schemeClr>
                </a:solidFill>
              </a:rPr>
              <a:t> </a:t>
            </a:r>
            <a:r>
              <a:rPr lang="de-DE" dirty="0" err="1">
                <a:solidFill>
                  <a:schemeClr val="bg1">
                    <a:lumMod val="10000"/>
                  </a:schemeClr>
                </a:solidFill>
              </a:rPr>
              <a:t>change</a:t>
            </a:r>
            <a:r>
              <a:rPr lang="de-DE" dirty="0">
                <a:solidFill>
                  <a:schemeClr val="bg1">
                    <a:lumMod val="10000"/>
                  </a:schemeClr>
                </a:solidFill>
              </a:rPr>
              <a:t> in </a:t>
            </a:r>
            <a:r>
              <a:rPr lang="de-DE" dirty="0" err="1">
                <a:solidFill>
                  <a:schemeClr val="bg1">
                    <a:lumMod val="10000"/>
                  </a:schemeClr>
                </a:solidFill>
              </a:rPr>
              <a:t>the</a:t>
            </a:r>
            <a:r>
              <a:rPr lang="de-DE" dirty="0">
                <a:solidFill>
                  <a:schemeClr val="bg1">
                    <a:lumMod val="10000"/>
                  </a:schemeClr>
                </a:solidFill>
              </a:rPr>
              <a:t> German </a:t>
            </a:r>
            <a:r>
              <a:rPr lang="de-DE" dirty="0" err="1">
                <a:solidFill>
                  <a:schemeClr val="bg1">
                    <a:lumMod val="10000"/>
                  </a:schemeClr>
                </a:solidFill>
              </a:rPr>
              <a:t>population</a:t>
            </a:r>
            <a:r>
              <a:rPr lang="de-DE" dirty="0">
                <a:solidFill>
                  <a:schemeClr val="bg1">
                    <a:lumMod val="10000"/>
                  </a:schemeClr>
                </a:solidFill>
              </a:rPr>
              <a:t>. </a:t>
            </a:r>
            <a:r>
              <a:rPr lang="de-DE" dirty="0" err="1">
                <a:solidFill>
                  <a:schemeClr val="bg1">
                    <a:lumMod val="10000"/>
                  </a:schemeClr>
                </a:solidFill>
              </a:rPr>
              <a:t>While</a:t>
            </a:r>
            <a:r>
              <a:rPr lang="de-DE" dirty="0">
                <a:solidFill>
                  <a:schemeClr val="bg1">
                    <a:lumMod val="10000"/>
                  </a:schemeClr>
                </a:solidFill>
              </a:rPr>
              <a:t> </a:t>
            </a:r>
            <a:r>
              <a:rPr lang="de-DE" dirty="0" err="1">
                <a:solidFill>
                  <a:schemeClr val="bg1">
                    <a:lumMod val="10000"/>
                  </a:schemeClr>
                </a:solidFill>
              </a:rPr>
              <a:t>today</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share</a:t>
            </a:r>
            <a:r>
              <a:rPr lang="de-DE" dirty="0">
                <a:solidFill>
                  <a:schemeClr val="bg1">
                    <a:lumMod val="10000"/>
                  </a:schemeClr>
                </a:solidFill>
              </a:rPr>
              <a:t> </a:t>
            </a:r>
            <a:r>
              <a:rPr lang="de-DE" dirty="0" err="1">
                <a:solidFill>
                  <a:schemeClr val="bg1">
                    <a:lumMod val="10000"/>
                  </a:schemeClr>
                </a:solidFill>
              </a:rPr>
              <a:t>of</a:t>
            </a:r>
            <a:r>
              <a:rPr lang="de-DE" dirty="0">
                <a:solidFill>
                  <a:schemeClr val="bg1">
                    <a:lumMod val="10000"/>
                  </a:schemeClr>
                </a:solidFill>
              </a:rPr>
              <a:t> over-65s </a:t>
            </a:r>
            <a:r>
              <a:rPr lang="de-DE" dirty="0" err="1">
                <a:solidFill>
                  <a:schemeClr val="bg1">
                    <a:lumMod val="10000"/>
                  </a:schemeClr>
                </a:solidFill>
              </a:rPr>
              <a:t>is</a:t>
            </a:r>
            <a:r>
              <a:rPr lang="de-DE" dirty="0">
                <a:solidFill>
                  <a:schemeClr val="bg1">
                    <a:lumMod val="10000"/>
                  </a:schemeClr>
                </a:solidFill>
              </a:rPr>
              <a:t> 30 </a:t>
            </a:r>
            <a:r>
              <a:rPr lang="de-DE" dirty="0" err="1">
                <a:solidFill>
                  <a:schemeClr val="bg1">
                    <a:lumMod val="10000"/>
                  </a:schemeClr>
                </a:solidFill>
              </a:rPr>
              <a:t>percent</a:t>
            </a:r>
            <a:r>
              <a:rPr lang="de-DE" dirty="0">
                <a:solidFill>
                  <a:schemeClr val="bg1">
                    <a:lumMod val="10000"/>
                  </a:schemeClr>
                </a:solidFill>
              </a:rPr>
              <a:t>, </a:t>
            </a:r>
            <a:r>
              <a:rPr lang="de-DE" dirty="0" err="1">
                <a:solidFill>
                  <a:schemeClr val="bg1">
                    <a:lumMod val="10000"/>
                  </a:schemeClr>
                </a:solidFill>
              </a:rPr>
              <a:t>the</a:t>
            </a:r>
            <a:r>
              <a:rPr lang="de-DE" dirty="0">
                <a:solidFill>
                  <a:schemeClr val="bg1">
                    <a:lumMod val="10000"/>
                  </a:schemeClr>
                </a:solidFill>
              </a:rPr>
              <a:t> </a:t>
            </a:r>
            <a:r>
              <a:rPr lang="de-DE" dirty="0" err="1">
                <a:solidFill>
                  <a:schemeClr val="bg1">
                    <a:lumMod val="10000"/>
                  </a:schemeClr>
                </a:solidFill>
              </a:rPr>
              <a:t>forecast</a:t>
            </a:r>
            <a:r>
              <a:rPr lang="de-DE" dirty="0">
                <a:solidFill>
                  <a:schemeClr val="bg1">
                    <a:lumMod val="10000"/>
                  </a:schemeClr>
                </a:solidFill>
              </a:rPr>
              <a:t> </a:t>
            </a:r>
            <a:r>
              <a:rPr lang="de-DE" dirty="0" err="1">
                <a:solidFill>
                  <a:schemeClr val="bg1">
                    <a:lumMod val="10000"/>
                  </a:schemeClr>
                </a:solidFill>
              </a:rPr>
              <a:t>sees</a:t>
            </a:r>
            <a:r>
              <a:rPr lang="de-DE" dirty="0">
                <a:solidFill>
                  <a:schemeClr val="bg1">
                    <a:lumMod val="10000"/>
                  </a:schemeClr>
                </a:solidFill>
              </a:rPr>
              <a:t> a </a:t>
            </a:r>
            <a:r>
              <a:rPr lang="de-DE" dirty="0" err="1">
                <a:solidFill>
                  <a:schemeClr val="bg1">
                    <a:lumMod val="10000"/>
                  </a:schemeClr>
                </a:solidFill>
              </a:rPr>
              <a:t>share</a:t>
            </a:r>
            <a:r>
              <a:rPr lang="de-DE" dirty="0">
                <a:solidFill>
                  <a:schemeClr val="bg1">
                    <a:lumMod val="10000"/>
                  </a:schemeClr>
                </a:solidFill>
              </a:rPr>
              <a:t> </a:t>
            </a:r>
            <a:r>
              <a:rPr lang="de-DE" dirty="0" err="1">
                <a:solidFill>
                  <a:schemeClr val="bg1">
                    <a:lumMod val="10000"/>
                  </a:schemeClr>
                </a:solidFill>
              </a:rPr>
              <a:t>of</a:t>
            </a:r>
            <a:r>
              <a:rPr lang="de-DE" dirty="0">
                <a:solidFill>
                  <a:schemeClr val="bg1">
                    <a:lumMod val="10000"/>
                  </a:schemeClr>
                </a:solidFill>
              </a:rPr>
              <a:t> 49 </a:t>
            </a:r>
            <a:r>
              <a:rPr lang="de-DE" dirty="0" err="1">
                <a:solidFill>
                  <a:schemeClr val="bg1">
                    <a:lumMod val="10000"/>
                  </a:schemeClr>
                </a:solidFill>
              </a:rPr>
              <a:t>percent</a:t>
            </a:r>
            <a:r>
              <a:rPr lang="de-DE" dirty="0">
                <a:solidFill>
                  <a:schemeClr val="bg1">
                    <a:lumMod val="10000"/>
                  </a:schemeClr>
                </a:solidFill>
              </a:rPr>
              <a:t> </a:t>
            </a:r>
            <a:r>
              <a:rPr lang="de-DE" dirty="0" err="1">
                <a:solidFill>
                  <a:schemeClr val="bg1">
                    <a:lumMod val="10000"/>
                  </a:schemeClr>
                </a:solidFill>
              </a:rPr>
              <a:t>for</a:t>
            </a:r>
            <a:r>
              <a:rPr lang="de-DE" dirty="0">
                <a:solidFill>
                  <a:schemeClr val="bg1">
                    <a:lumMod val="10000"/>
                  </a:schemeClr>
                </a:solidFill>
              </a:rPr>
              <a:t> 2030 and 63 </a:t>
            </a:r>
            <a:r>
              <a:rPr lang="de-DE" dirty="0" err="1">
                <a:solidFill>
                  <a:schemeClr val="bg1">
                    <a:lumMod val="10000"/>
                  </a:schemeClr>
                </a:solidFill>
              </a:rPr>
              <a:t>percent</a:t>
            </a:r>
            <a:r>
              <a:rPr lang="de-DE" dirty="0">
                <a:solidFill>
                  <a:schemeClr val="bg1">
                    <a:lumMod val="10000"/>
                  </a:schemeClr>
                </a:solidFill>
              </a:rPr>
              <a:t> </a:t>
            </a:r>
            <a:r>
              <a:rPr lang="de-DE" dirty="0" err="1">
                <a:solidFill>
                  <a:schemeClr val="bg1">
                    <a:lumMod val="10000"/>
                  </a:schemeClr>
                </a:solidFill>
              </a:rPr>
              <a:t>for</a:t>
            </a:r>
            <a:r>
              <a:rPr lang="de-DE" dirty="0">
                <a:solidFill>
                  <a:schemeClr val="bg1">
                    <a:lumMod val="10000"/>
                  </a:schemeClr>
                </a:solidFill>
              </a:rPr>
              <a:t> 2060."</a:t>
            </a:r>
          </a:p>
        </p:txBody>
      </p:sp>
      <p:sp>
        <p:nvSpPr>
          <p:cNvPr id="7" name="Rectangle 3">
            <a:extLst>
              <a:ext uri="{FF2B5EF4-FFF2-40B4-BE49-F238E27FC236}">
                <a16:creationId xmlns:a16="http://schemas.microsoft.com/office/drawing/2014/main" id="{5B1DC5A6-9C78-020A-68AA-50176FCCADDC}"/>
              </a:ext>
            </a:extLst>
          </p:cNvPr>
          <p:cNvSpPr>
            <a:spLocks noChangeArrowheads="1"/>
          </p:cNvSpPr>
          <p:nvPr/>
        </p:nvSpPr>
        <p:spPr bwMode="auto">
          <a:xfrm>
            <a:off x="533399" y="1347877"/>
            <a:ext cx="11125201" cy="1477328"/>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dirty="0">
                <a:solidFill>
                  <a:schemeClr val="bg1">
                    <a:lumMod val="10000"/>
                  </a:schemeClr>
                </a:solidFill>
              </a:rPr>
              <a:t>In the old-age dependency ratio, the older (no longer able to work) population is related to the working-age population. ...</a:t>
            </a:r>
          </a:p>
          <a:p>
            <a:pPr eaLnBrk="0" fontAlgn="base" hangingPunct="0">
              <a:spcBef>
                <a:spcPct val="0"/>
              </a:spcBef>
              <a:spcAft>
                <a:spcPct val="0"/>
              </a:spcAft>
            </a:pPr>
            <a:r>
              <a:rPr lang="en-US" dirty="0">
                <a:solidFill>
                  <a:schemeClr val="bg1">
                    <a:lumMod val="10000"/>
                  </a:schemeClr>
                </a:solidFill>
              </a:rPr>
              <a:t>The population aged 65 and over is divided by the population aged between 20 and 65 ... and then multiplied by 100 to make the value easier to interpret.</a:t>
            </a:r>
          </a:p>
          <a:p>
            <a:pPr eaLnBrk="0" fontAlgn="base" hangingPunct="0">
              <a:spcBef>
                <a:spcPct val="0"/>
              </a:spcBef>
              <a:spcAft>
                <a:spcPct val="0"/>
              </a:spcAft>
            </a:pPr>
            <a:r>
              <a:rPr lang="en-US" dirty="0">
                <a:solidFill>
                  <a:schemeClr val="bg1">
                    <a:lumMod val="10000"/>
                  </a:schemeClr>
                </a:solidFill>
              </a:rPr>
              <a:t>Glossary at http://</a:t>
            </a:r>
            <a:r>
              <a:rPr lang="en-US" dirty="0" err="1">
                <a:solidFill>
                  <a:schemeClr val="bg1">
                    <a:lumMod val="10000"/>
                  </a:schemeClr>
                </a:solidFill>
              </a:rPr>
              <a:t>www.bib-demografie.de</a:t>
            </a:r>
            <a:endParaRPr lang="en-US" dirty="0">
              <a:solidFill>
                <a:schemeClr val="bg1">
                  <a:lumMod val="10000"/>
                </a:schemeClr>
              </a:solidFill>
            </a:endParaRPr>
          </a:p>
        </p:txBody>
      </p:sp>
      <p:pic>
        <p:nvPicPr>
          <p:cNvPr id="9" name="Grafik 8">
            <a:extLst>
              <a:ext uri="{FF2B5EF4-FFF2-40B4-BE49-F238E27FC236}">
                <a16:creationId xmlns:a16="http://schemas.microsoft.com/office/drawing/2014/main" id="{AB2B0353-54F1-116C-E039-23B3E5631F2C}"/>
              </a:ext>
            </a:extLst>
          </p:cNvPr>
          <p:cNvPicPr>
            <a:picLocks noChangeAspect="1"/>
          </p:cNvPicPr>
          <p:nvPr/>
        </p:nvPicPr>
        <p:blipFill>
          <a:blip r:embed="rId6"/>
          <a:stretch>
            <a:fillRect/>
          </a:stretch>
        </p:blipFill>
        <p:spPr>
          <a:xfrm>
            <a:off x="8818857" y="2561799"/>
            <a:ext cx="2949389" cy="2334995"/>
          </a:xfrm>
          <a:prstGeom prst="rect">
            <a:avLst/>
          </a:prstGeom>
        </p:spPr>
      </p:pic>
      <p:sp>
        <p:nvSpPr>
          <p:cNvPr id="15" name="Textfeld 14">
            <a:extLst>
              <a:ext uri="{FF2B5EF4-FFF2-40B4-BE49-F238E27FC236}">
                <a16:creationId xmlns:a16="http://schemas.microsoft.com/office/drawing/2014/main" id="{7D890C33-F64D-82F9-DD3F-F065C3883B6A}"/>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16</a:t>
            </a:r>
          </a:p>
        </p:txBody>
      </p:sp>
      <p:sp>
        <p:nvSpPr>
          <p:cNvPr id="2" name="Rechteck 1">
            <a:extLst>
              <a:ext uri="{FF2B5EF4-FFF2-40B4-BE49-F238E27FC236}">
                <a16:creationId xmlns:a16="http://schemas.microsoft.com/office/drawing/2014/main" id="{A79FF0D9-0690-04C6-6E56-A1C6CFBEC6A2}"/>
              </a:ext>
            </a:extLst>
          </p:cNvPr>
          <p:cNvSpPr/>
          <p:nvPr/>
        </p:nvSpPr>
        <p:spPr>
          <a:xfrm>
            <a:off x="6509696" y="5269762"/>
            <a:ext cx="5400600" cy="553998"/>
          </a:xfrm>
          <a:prstGeom prst="rect">
            <a:avLst/>
          </a:prstGeom>
        </p:spPr>
        <p:txBody>
          <a:bodyPr wrap="square">
            <a:spAutoFit/>
          </a:bodyPr>
          <a:lstStyle/>
          <a:p>
            <a:r>
              <a:rPr lang="en-GB" sz="1000" dirty="0">
                <a:solidFill>
                  <a:schemeClr val="bg1">
                    <a:lumMod val="10000"/>
                  </a:schemeClr>
                </a:solidFill>
                <a:hlinkClick r:id="rId7">
                  <a:extLst>
                    <a:ext uri="{A12FA001-AC4F-418D-AE19-62706E023703}">
                      <ahyp:hlinkClr xmlns:ahyp="http://schemas.microsoft.com/office/drawing/2018/hyperlinkcolor" val="tx"/>
                    </a:ext>
                  </a:extLst>
                </a:hlinkClick>
              </a:rPr>
              <a:t>http://www.luegen-mit-zahlen.de/blog/bertelsmann-agitiert-mit-falschen-zahlen-fuer-die-rente-ab-69</a:t>
            </a:r>
            <a:endParaRPr lang="en-GB" sz="1000" dirty="0">
              <a:solidFill>
                <a:schemeClr val="bg1">
                  <a:lumMod val="10000"/>
                </a:schemeClr>
              </a:solidFill>
            </a:endParaRPr>
          </a:p>
          <a:p>
            <a:r>
              <a:rPr lang="en-US" sz="1000" dirty="0">
                <a:solidFill>
                  <a:schemeClr val="bg1">
                    <a:lumMod val="10000"/>
                  </a:schemeClr>
                </a:solidFill>
              </a:rPr>
              <a:t>translated by Project Partner 2, University of Paderborn</a:t>
            </a:r>
            <a:endParaRPr lang="de-DE" sz="1000" dirty="0">
              <a:solidFill>
                <a:schemeClr val="bg1">
                  <a:lumMod val="10000"/>
                </a:schemeClr>
              </a:solidFill>
            </a:endParaRPr>
          </a:p>
          <a:p>
            <a:endParaRPr lang="en-GB" sz="1000" dirty="0">
              <a:solidFill>
                <a:schemeClr val="bg1">
                  <a:lumMod val="10000"/>
                </a:schemeClr>
              </a:solidFill>
            </a:endParaRPr>
          </a:p>
        </p:txBody>
      </p:sp>
    </p:spTree>
    <p:extLst>
      <p:ext uri="{BB962C8B-B14F-4D97-AF65-F5344CB8AC3E}">
        <p14:creationId xmlns:p14="http://schemas.microsoft.com/office/powerpoint/2010/main" val="273878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500" b="1" dirty="0" err="1"/>
              <a:t>Why</a:t>
            </a:r>
            <a:r>
              <a:rPr lang="de-DE" sz="2500" b="1" dirty="0"/>
              <a:t> </a:t>
            </a:r>
            <a:r>
              <a:rPr lang="de-DE" sz="2500" b="1" dirty="0" err="1"/>
              <a:t>is</a:t>
            </a:r>
            <a:r>
              <a:rPr lang="de-DE" sz="2500" b="1" dirty="0"/>
              <a:t> </a:t>
            </a:r>
            <a:r>
              <a:rPr lang="de-DE" sz="2500" b="1" dirty="0" err="1"/>
              <a:t>the</a:t>
            </a:r>
            <a:r>
              <a:rPr lang="de-DE" sz="2500" b="1" dirty="0"/>
              <a:t> </a:t>
            </a:r>
            <a:r>
              <a:rPr lang="de-DE" sz="2500" b="1" dirty="0" err="1"/>
              <a:t>old-age</a:t>
            </a:r>
            <a:r>
              <a:rPr lang="de-DE" sz="2500" b="1" dirty="0"/>
              <a:t> </a:t>
            </a:r>
            <a:r>
              <a:rPr lang="de-DE" sz="2500" b="1" dirty="0" err="1"/>
              <a:t>dependency</a:t>
            </a:r>
            <a:r>
              <a:rPr lang="de-DE" sz="2500" b="1" dirty="0"/>
              <a:t> </a:t>
            </a:r>
            <a:r>
              <a:rPr lang="de-DE" sz="2500" b="1" dirty="0" err="1"/>
              <a:t>ratio</a:t>
            </a:r>
            <a:r>
              <a:rPr lang="de-DE" sz="2500" b="1" dirty="0"/>
              <a:t> not </a:t>
            </a:r>
            <a:r>
              <a:rPr lang="de-DE" sz="2500" b="1" dirty="0" err="1"/>
              <a:t>sufficient</a:t>
            </a:r>
            <a:r>
              <a:rPr lang="de-DE" sz="2500" b="1" dirty="0"/>
              <a:t> </a:t>
            </a:r>
            <a:r>
              <a:rPr lang="de-DE" sz="2500" b="1" dirty="0" err="1"/>
              <a:t>to</a:t>
            </a:r>
            <a:r>
              <a:rPr lang="de-DE" sz="2500" b="1" dirty="0"/>
              <a:t> </a:t>
            </a:r>
            <a:r>
              <a:rPr lang="de-DE" sz="2500" b="1" dirty="0" err="1"/>
              <a:t>describe</a:t>
            </a:r>
            <a:r>
              <a:rPr lang="de-DE" sz="2500" b="1" dirty="0"/>
              <a:t> </a:t>
            </a:r>
            <a:r>
              <a:rPr lang="de-DE" sz="2500" b="1" dirty="0" err="1"/>
              <a:t>the</a:t>
            </a:r>
            <a:r>
              <a:rPr lang="de-DE" sz="2500" b="1" dirty="0"/>
              <a:t> "</a:t>
            </a:r>
            <a:r>
              <a:rPr lang="de-DE" sz="2500" b="1" dirty="0" err="1"/>
              <a:t>pension</a:t>
            </a:r>
            <a:r>
              <a:rPr lang="de-DE" sz="2500" b="1" dirty="0"/>
              <a:t> problem"?</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6" name="Inhaltsplatzhalter 2">
            <a:extLst>
              <a:ext uri="{FF2B5EF4-FFF2-40B4-BE49-F238E27FC236}">
                <a16:creationId xmlns:a16="http://schemas.microsoft.com/office/drawing/2014/main" id="{98E92FA7-C834-46F7-4C5A-0F35398834A1}"/>
              </a:ext>
            </a:extLst>
          </p:cNvPr>
          <p:cNvSpPr>
            <a:spLocks noGrp="1"/>
          </p:cNvSpPr>
          <p:nvPr>
            <p:ph idx="1"/>
          </p:nvPr>
        </p:nvSpPr>
        <p:spPr>
          <a:xfrm>
            <a:off x="776179" y="1475287"/>
            <a:ext cx="10991851" cy="3621087"/>
          </a:xfrm>
        </p:spPr>
        <p:txBody>
          <a:bodyPr>
            <a:normAutofit/>
          </a:bodyPr>
          <a:lstStyle/>
          <a:p>
            <a:pPr marL="0" indent="0">
              <a:buNone/>
            </a:pPr>
            <a:r>
              <a:rPr lang="de-DE" sz="1800" b="1" dirty="0">
                <a:solidFill>
                  <a:schemeClr val="bg1">
                    <a:lumMod val="10000"/>
                  </a:schemeClr>
                </a:solidFill>
              </a:rPr>
              <a:t>The </a:t>
            </a:r>
            <a:r>
              <a:rPr lang="de-DE" sz="1800" b="1" dirty="0" err="1">
                <a:solidFill>
                  <a:schemeClr val="bg1">
                    <a:lumMod val="10000"/>
                  </a:schemeClr>
                </a:solidFill>
              </a:rPr>
              <a:t>population</a:t>
            </a:r>
            <a:r>
              <a:rPr lang="de-DE" sz="1800" b="1" dirty="0">
                <a:solidFill>
                  <a:schemeClr val="bg1">
                    <a:lumMod val="10000"/>
                  </a:schemeClr>
                </a:solidFill>
              </a:rPr>
              <a:t> </a:t>
            </a:r>
            <a:r>
              <a:rPr lang="de-DE" sz="1800" b="1" dirty="0" err="1">
                <a:solidFill>
                  <a:schemeClr val="bg1">
                    <a:lumMod val="10000"/>
                  </a:schemeClr>
                </a:solidFill>
              </a:rPr>
              <a:t>data</a:t>
            </a:r>
            <a:r>
              <a:rPr lang="de-DE" sz="1800" b="1" dirty="0">
                <a:solidFill>
                  <a:schemeClr val="bg1">
                    <a:lumMod val="10000"/>
                  </a:schemeClr>
                </a:solidFill>
              </a:rPr>
              <a:t> </a:t>
            </a:r>
            <a:r>
              <a:rPr lang="de-DE" sz="1800" b="1" dirty="0" err="1">
                <a:solidFill>
                  <a:schemeClr val="bg1">
                    <a:lumMod val="10000"/>
                  </a:schemeClr>
                </a:solidFill>
              </a:rPr>
              <a:t>show</a:t>
            </a:r>
            <a:r>
              <a:rPr lang="de-DE" sz="1800" b="1" dirty="0">
                <a:solidFill>
                  <a:schemeClr val="bg1">
                    <a:lumMod val="10000"/>
                  </a:schemeClr>
                </a:solidFill>
              </a:rPr>
              <a:t> </a:t>
            </a:r>
            <a:r>
              <a:rPr lang="de-DE" sz="1800" b="1" dirty="0" err="1">
                <a:solidFill>
                  <a:schemeClr val="bg1">
                    <a:lumMod val="10000"/>
                  </a:schemeClr>
                </a:solidFill>
              </a:rPr>
              <a:t>that</a:t>
            </a:r>
            <a:r>
              <a:rPr lang="de-DE" sz="1800" b="1" dirty="0">
                <a:solidFill>
                  <a:schemeClr val="bg1">
                    <a:lumMod val="10000"/>
                  </a:schemeClr>
                </a:solidFill>
              </a:rPr>
              <a:t> in 2013 </a:t>
            </a:r>
            <a:r>
              <a:rPr lang="de-DE" sz="1800" b="1" dirty="0" err="1">
                <a:solidFill>
                  <a:schemeClr val="bg1">
                    <a:lumMod val="10000"/>
                  </a:schemeClr>
                </a:solidFill>
              </a:rPr>
              <a:t>about</a:t>
            </a:r>
            <a:r>
              <a:rPr lang="de-DE" sz="1800" b="1" dirty="0">
                <a:solidFill>
                  <a:schemeClr val="bg1">
                    <a:lumMod val="10000"/>
                  </a:schemeClr>
                </a:solidFill>
              </a:rPr>
              <a:t> 21 % </a:t>
            </a:r>
            <a:r>
              <a:rPr lang="de-DE" sz="1800" b="1" dirty="0" err="1">
                <a:solidFill>
                  <a:schemeClr val="bg1">
                    <a:lumMod val="10000"/>
                  </a:schemeClr>
                </a:solidFill>
              </a:rPr>
              <a:t>of</a:t>
            </a:r>
            <a:r>
              <a:rPr lang="de-DE" sz="1800" b="1" dirty="0">
                <a:solidFill>
                  <a:schemeClr val="bg1">
                    <a:lumMod val="10000"/>
                  </a:schemeClr>
                </a:solidFill>
              </a:rPr>
              <a:t> </a:t>
            </a:r>
            <a:r>
              <a:rPr lang="de-DE" sz="1800" b="1" dirty="0" err="1">
                <a:solidFill>
                  <a:schemeClr val="bg1">
                    <a:lumMod val="10000"/>
                  </a:schemeClr>
                </a:solidFill>
              </a:rPr>
              <a:t>the</a:t>
            </a:r>
            <a:r>
              <a:rPr lang="de-DE" sz="1800" b="1" dirty="0">
                <a:solidFill>
                  <a:schemeClr val="bg1">
                    <a:lumMod val="10000"/>
                  </a:schemeClr>
                </a:solidFill>
              </a:rPr>
              <a:t> German </a:t>
            </a:r>
            <a:r>
              <a:rPr lang="de-DE" sz="1800" b="1" dirty="0" err="1">
                <a:solidFill>
                  <a:schemeClr val="bg1">
                    <a:lumMod val="10000"/>
                  </a:schemeClr>
                </a:solidFill>
              </a:rPr>
              <a:t>population</a:t>
            </a:r>
            <a:r>
              <a:rPr lang="de-DE" sz="1800" b="1" dirty="0">
                <a:solidFill>
                  <a:schemeClr val="bg1">
                    <a:lumMod val="10000"/>
                  </a:schemeClr>
                </a:solidFill>
              </a:rPr>
              <a:t> </a:t>
            </a:r>
            <a:r>
              <a:rPr lang="de-DE" sz="1800" b="1" dirty="0" err="1">
                <a:solidFill>
                  <a:schemeClr val="bg1">
                    <a:lumMod val="10000"/>
                  </a:schemeClr>
                </a:solidFill>
              </a:rPr>
              <a:t>is</a:t>
            </a:r>
            <a:r>
              <a:rPr lang="de-DE" sz="1800" b="1" dirty="0">
                <a:solidFill>
                  <a:schemeClr val="bg1">
                    <a:lumMod val="10000"/>
                  </a:schemeClr>
                </a:solidFill>
              </a:rPr>
              <a:t> </a:t>
            </a:r>
            <a:r>
              <a:rPr lang="de-DE" sz="1800" b="1" dirty="0" err="1">
                <a:solidFill>
                  <a:schemeClr val="bg1">
                    <a:lumMod val="10000"/>
                  </a:schemeClr>
                </a:solidFill>
              </a:rPr>
              <a:t>of</a:t>
            </a:r>
            <a:r>
              <a:rPr lang="de-DE" sz="1800" b="1" dirty="0">
                <a:solidFill>
                  <a:schemeClr val="bg1">
                    <a:lumMod val="10000"/>
                  </a:schemeClr>
                </a:solidFill>
              </a:rPr>
              <a:t> </a:t>
            </a:r>
            <a:r>
              <a:rPr lang="de-DE" sz="1800" b="1" dirty="0" err="1">
                <a:solidFill>
                  <a:schemeClr val="bg1">
                    <a:lumMod val="10000"/>
                  </a:schemeClr>
                </a:solidFill>
              </a:rPr>
              <a:t>retirement</a:t>
            </a:r>
            <a:r>
              <a:rPr lang="de-DE" sz="1800" b="1" dirty="0">
                <a:solidFill>
                  <a:schemeClr val="bg1">
                    <a:lumMod val="10000"/>
                  </a:schemeClr>
                </a:solidFill>
              </a:rPr>
              <a:t> </a:t>
            </a:r>
            <a:r>
              <a:rPr lang="de-DE" sz="1800" b="1" dirty="0" err="1">
                <a:solidFill>
                  <a:schemeClr val="bg1">
                    <a:lumMod val="10000"/>
                  </a:schemeClr>
                </a:solidFill>
              </a:rPr>
              <a:t>age</a:t>
            </a:r>
            <a:r>
              <a:rPr lang="de-DE" sz="1800" b="1" dirty="0">
                <a:solidFill>
                  <a:schemeClr val="bg1">
                    <a:lumMod val="10000"/>
                  </a:schemeClr>
                </a:solidFill>
              </a:rPr>
              <a:t>, </a:t>
            </a:r>
            <a:r>
              <a:rPr lang="de-DE" sz="1800" b="1" dirty="0" err="1">
                <a:solidFill>
                  <a:schemeClr val="bg1">
                    <a:lumMod val="10000"/>
                  </a:schemeClr>
                </a:solidFill>
              </a:rPr>
              <a:t>while</a:t>
            </a:r>
            <a:r>
              <a:rPr lang="de-DE" sz="1800" b="1" dirty="0">
                <a:solidFill>
                  <a:schemeClr val="bg1">
                    <a:lumMod val="10000"/>
                  </a:schemeClr>
                </a:solidFill>
              </a:rPr>
              <a:t> 61 % </a:t>
            </a:r>
            <a:r>
              <a:rPr lang="de-DE" sz="1800" b="1" dirty="0" err="1">
                <a:solidFill>
                  <a:schemeClr val="bg1">
                    <a:lumMod val="10000"/>
                  </a:schemeClr>
                </a:solidFill>
              </a:rPr>
              <a:t>is</a:t>
            </a:r>
            <a:r>
              <a:rPr lang="de-DE" sz="1800" b="1" dirty="0">
                <a:solidFill>
                  <a:schemeClr val="bg1">
                    <a:lumMod val="10000"/>
                  </a:schemeClr>
                </a:solidFill>
              </a:rPr>
              <a:t> </a:t>
            </a:r>
            <a:r>
              <a:rPr lang="de-DE" sz="1800" b="1" dirty="0" err="1">
                <a:solidFill>
                  <a:schemeClr val="bg1">
                    <a:lumMod val="10000"/>
                  </a:schemeClr>
                </a:solidFill>
              </a:rPr>
              <a:t>of</a:t>
            </a:r>
            <a:r>
              <a:rPr lang="de-DE" sz="1800" b="1" dirty="0">
                <a:solidFill>
                  <a:schemeClr val="bg1">
                    <a:lumMod val="10000"/>
                  </a:schemeClr>
                </a:solidFill>
              </a:rPr>
              <a:t> </a:t>
            </a:r>
            <a:r>
              <a:rPr lang="de-DE" sz="1800" b="1" dirty="0" err="1">
                <a:solidFill>
                  <a:schemeClr val="bg1">
                    <a:lumMod val="10000"/>
                  </a:schemeClr>
                </a:solidFill>
              </a:rPr>
              <a:t>working</a:t>
            </a:r>
            <a:r>
              <a:rPr lang="de-DE" sz="1800" b="1" dirty="0">
                <a:solidFill>
                  <a:schemeClr val="bg1">
                    <a:lumMod val="10000"/>
                  </a:schemeClr>
                </a:solidFill>
              </a:rPr>
              <a:t> </a:t>
            </a:r>
            <a:r>
              <a:rPr lang="de-DE" sz="1800" b="1" dirty="0" err="1">
                <a:solidFill>
                  <a:schemeClr val="bg1">
                    <a:lumMod val="10000"/>
                  </a:schemeClr>
                </a:solidFill>
              </a:rPr>
              <a:t>age</a:t>
            </a:r>
            <a:r>
              <a:rPr lang="de-DE" sz="1800" b="1" dirty="0">
                <a:solidFill>
                  <a:schemeClr val="bg1">
                    <a:lumMod val="10000"/>
                  </a:schemeClr>
                </a:solidFill>
              </a:rPr>
              <a:t>. The </a:t>
            </a:r>
            <a:r>
              <a:rPr lang="de-DE" sz="1800" b="1" dirty="0" err="1">
                <a:solidFill>
                  <a:schemeClr val="bg1">
                    <a:lumMod val="10000"/>
                  </a:schemeClr>
                </a:solidFill>
              </a:rPr>
              <a:t>old-age</a:t>
            </a:r>
            <a:r>
              <a:rPr lang="de-DE" sz="1800" b="1" dirty="0">
                <a:solidFill>
                  <a:schemeClr val="bg1">
                    <a:lumMod val="10000"/>
                  </a:schemeClr>
                </a:solidFill>
              </a:rPr>
              <a:t> </a:t>
            </a:r>
            <a:r>
              <a:rPr lang="de-DE" sz="1800" b="1" dirty="0" err="1">
                <a:solidFill>
                  <a:schemeClr val="bg1">
                    <a:lumMod val="10000"/>
                  </a:schemeClr>
                </a:solidFill>
              </a:rPr>
              <a:t>dependency</a:t>
            </a:r>
            <a:r>
              <a:rPr lang="de-DE" sz="1800" b="1" dirty="0">
                <a:solidFill>
                  <a:schemeClr val="bg1">
                    <a:lumMod val="10000"/>
                  </a:schemeClr>
                </a:solidFill>
              </a:rPr>
              <a:t> </a:t>
            </a:r>
            <a:r>
              <a:rPr lang="de-DE" sz="1800" b="1" dirty="0" err="1">
                <a:solidFill>
                  <a:schemeClr val="bg1">
                    <a:lumMod val="10000"/>
                  </a:schemeClr>
                </a:solidFill>
              </a:rPr>
              <a:t>ratio</a:t>
            </a:r>
            <a:r>
              <a:rPr lang="de-DE" sz="1800" b="1" dirty="0">
                <a:solidFill>
                  <a:schemeClr val="bg1">
                    <a:lumMod val="10000"/>
                  </a:schemeClr>
                </a:solidFill>
              </a:rPr>
              <a:t> </a:t>
            </a:r>
            <a:r>
              <a:rPr lang="de-DE" sz="1800" b="1" dirty="0" err="1">
                <a:solidFill>
                  <a:schemeClr val="bg1">
                    <a:lumMod val="10000"/>
                  </a:schemeClr>
                </a:solidFill>
              </a:rPr>
              <a:t>is</a:t>
            </a:r>
            <a:r>
              <a:rPr lang="de-DE" sz="1800" b="1" dirty="0">
                <a:solidFill>
                  <a:schemeClr val="bg1">
                    <a:lumMod val="10000"/>
                  </a:schemeClr>
                </a:solidFill>
              </a:rPr>
              <a:t> </a:t>
            </a:r>
            <a:r>
              <a:rPr lang="de-DE" sz="1800" b="1" dirty="0" err="1">
                <a:solidFill>
                  <a:schemeClr val="bg1">
                    <a:lumMod val="10000"/>
                  </a:schemeClr>
                </a:solidFill>
              </a:rPr>
              <a:t>thus</a:t>
            </a:r>
            <a:r>
              <a:rPr lang="de-DE" sz="1800" b="1" dirty="0">
                <a:solidFill>
                  <a:schemeClr val="bg1">
                    <a:lumMod val="10000"/>
                  </a:schemeClr>
                </a:solidFill>
              </a:rPr>
              <a:t> 0.21 : 0.61 ≈ 0.34 = 34 %.</a:t>
            </a:r>
          </a:p>
          <a:p>
            <a:endParaRPr lang="de-DE" sz="1800" b="1" dirty="0">
              <a:solidFill>
                <a:schemeClr val="bg1">
                  <a:lumMod val="10000"/>
                </a:schemeClr>
              </a:solidFill>
            </a:endParaRPr>
          </a:p>
          <a:p>
            <a:pPr marL="0" indent="0">
              <a:buNone/>
            </a:pPr>
            <a:r>
              <a:rPr lang="de-DE" sz="1800" b="1" dirty="0" err="1">
                <a:solidFill>
                  <a:schemeClr val="bg1">
                    <a:lumMod val="10000"/>
                  </a:schemeClr>
                </a:solidFill>
              </a:rPr>
              <a:t>However</a:t>
            </a:r>
            <a:r>
              <a:rPr lang="de-DE" sz="1800" b="1" dirty="0">
                <a:solidFill>
                  <a:schemeClr val="bg1">
                    <a:lumMod val="10000"/>
                  </a:schemeClr>
                </a:solidFill>
              </a:rPr>
              <a:t>: </a:t>
            </a:r>
          </a:p>
          <a:p>
            <a:pPr marL="342900" indent="-342900">
              <a:buFont typeface="Arial" panose="020B0604020202020204" pitchFamily="34" charset="0"/>
              <a:buChar char="•"/>
            </a:pPr>
            <a:r>
              <a:rPr lang="de-DE" sz="1800" b="0" dirty="0">
                <a:solidFill>
                  <a:schemeClr val="bg1">
                    <a:lumMod val="10000"/>
                  </a:schemeClr>
                </a:solidFill>
              </a:rPr>
              <a:t>Not all </a:t>
            </a:r>
            <a:r>
              <a:rPr lang="de-DE" sz="1800" b="0" dirty="0" err="1">
                <a:solidFill>
                  <a:schemeClr val="bg1">
                    <a:lumMod val="10000"/>
                  </a:schemeClr>
                </a:solidFill>
              </a:rPr>
              <a:t>those</a:t>
            </a:r>
            <a:r>
              <a:rPr lang="de-DE" sz="1800" b="0" dirty="0">
                <a:solidFill>
                  <a:schemeClr val="bg1">
                    <a:lumMod val="10000"/>
                  </a:schemeClr>
                </a:solidFill>
              </a:rPr>
              <a:t> </a:t>
            </a:r>
            <a:r>
              <a:rPr lang="de-DE" sz="1800" b="0" dirty="0" err="1">
                <a:solidFill>
                  <a:schemeClr val="bg1">
                    <a:lumMod val="10000"/>
                  </a:schemeClr>
                </a:solidFill>
              </a:rPr>
              <a:t>of</a:t>
            </a:r>
            <a:r>
              <a:rPr lang="de-DE" sz="1800" b="0" dirty="0">
                <a:solidFill>
                  <a:schemeClr val="bg1">
                    <a:lumMod val="10000"/>
                  </a:schemeClr>
                </a:solidFill>
              </a:rPr>
              <a:t> </a:t>
            </a:r>
            <a:r>
              <a:rPr lang="de-DE" sz="1800" b="0" dirty="0" err="1">
                <a:solidFill>
                  <a:schemeClr val="bg1">
                    <a:lumMod val="10000"/>
                  </a:schemeClr>
                </a:solidFill>
              </a:rPr>
              <a:t>working</a:t>
            </a:r>
            <a:r>
              <a:rPr lang="de-DE" sz="1800" b="0" dirty="0">
                <a:solidFill>
                  <a:schemeClr val="bg1">
                    <a:lumMod val="10000"/>
                  </a:schemeClr>
                </a:solidFill>
              </a:rPr>
              <a:t> </a:t>
            </a:r>
            <a:r>
              <a:rPr lang="de-DE" sz="1800" b="0" dirty="0" err="1">
                <a:solidFill>
                  <a:schemeClr val="bg1">
                    <a:lumMod val="10000"/>
                  </a:schemeClr>
                </a:solidFill>
              </a:rPr>
              <a:t>age</a:t>
            </a:r>
            <a:r>
              <a:rPr lang="de-DE" sz="1800" b="0" dirty="0">
                <a:solidFill>
                  <a:schemeClr val="bg1">
                    <a:lumMod val="10000"/>
                  </a:schemeClr>
                </a:solidFill>
              </a:rPr>
              <a:t> 20-65 </a:t>
            </a:r>
            <a:r>
              <a:rPr lang="de-DE" sz="1800" b="0" dirty="0" err="1">
                <a:solidFill>
                  <a:schemeClr val="bg1">
                    <a:lumMod val="10000"/>
                  </a:schemeClr>
                </a:solidFill>
              </a:rPr>
              <a:t>have</a:t>
            </a:r>
            <a:r>
              <a:rPr lang="de-DE" sz="1800" b="0" dirty="0">
                <a:solidFill>
                  <a:schemeClr val="bg1">
                    <a:lumMod val="10000"/>
                  </a:schemeClr>
                </a:solidFill>
              </a:rPr>
              <a:t> </a:t>
            </a:r>
            <a:r>
              <a:rPr lang="de-DE" sz="1800" b="0" dirty="0" err="1">
                <a:solidFill>
                  <a:schemeClr val="bg1">
                    <a:lumMod val="10000"/>
                  </a:schemeClr>
                </a:solidFill>
              </a:rPr>
              <a:t>jobs</a:t>
            </a:r>
            <a:r>
              <a:rPr lang="de-DE" sz="1800" b="0" dirty="0">
                <a:solidFill>
                  <a:schemeClr val="bg1">
                    <a:lumMod val="10000"/>
                  </a:schemeClr>
                </a:solidFill>
              </a:rPr>
              <a:t> </a:t>
            </a:r>
            <a:r>
              <a:rPr lang="de-DE" sz="1800" b="0" dirty="0" err="1">
                <a:solidFill>
                  <a:schemeClr val="bg1">
                    <a:lumMod val="10000"/>
                  </a:schemeClr>
                </a:solidFill>
              </a:rPr>
              <a:t>subject</a:t>
            </a:r>
            <a:r>
              <a:rPr lang="de-DE" sz="1800" b="0" dirty="0">
                <a:solidFill>
                  <a:schemeClr val="bg1">
                    <a:lumMod val="10000"/>
                  </a:schemeClr>
                </a:solidFill>
              </a:rPr>
              <a:t> </a:t>
            </a:r>
            <a:r>
              <a:rPr lang="de-DE" sz="1800" b="0" dirty="0" err="1">
                <a:solidFill>
                  <a:schemeClr val="bg1">
                    <a:lumMod val="10000"/>
                  </a:schemeClr>
                </a:solidFill>
              </a:rPr>
              <a:t>to</a:t>
            </a:r>
            <a:r>
              <a:rPr lang="de-DE" sz="1800" b="0" dirty="0">
                <a:solidFill>
                  <a:schemeClr val="bg1">
                    <a:lumMod val="10000"/>
                  </a:schemeClr>
                </a:solidFill>
              </a:rPr>
              <a:t> social </a:t>
            </a:r>
            <a:r>
              <a:rPr lang="de-DE" sz="1800" b="0" dirty="0" err="1">
                <a:solidFill>
                  <a:schemeClr val="bg1">
                    <a:lumMod val="10000"/>
                  </a:schemeClr>
                </a:solidFill>
              </a:rPr>
              <a:t>insurance</a:t>
            </a:r>
            <a:r>
              <a:rPr lang="de-DE" sz="1800" b="0" dirty="0">
                <a:solidFill>
                  <a:schemeClr val="bg1">
                    <a:lumMod val="10000"/>
                  </a:schemeClr>
                </a:solidFill>
              </a:rPr>
              <a:t> </a:t>
            </a:r>
            <a:r>
              <a:rPr lang="de-DE" sz="1800" b="0" dirty="0" err="1">
                <a:solidFill>
                  <a:schemeClr val="bg1">
                    <a:lumMod val="10000"/>
                  </a:schemeClr>
                </a:solidFill>
              </a:rPr>
              <a:t>contributions</a:t>
            </a:r>
            <a:r>
              <a:rPr lang="de-DE" sz="1800" b="0" dirty="0">
                <a:solidFill>
                  <a:schemeClr val="bg1">
                    <a:lumMod val="10000"/>
                  </a:schemeClr>
                </a:solidFill>
              </a:rPr>
              <a:t> </a:t>
            </a:r>
          </a:p>
          <a:p>
            <a:pPr marL="342900" indent="-342900">
              <a:buFont typeface="Arial" panose="020B0604020202020204" pitchFamily="34" charset="0"/>
              <a:buChar char="•"/>
            </a:pPr>
            <a:r>
              <a:rPr lang="de-DE" sz="1800" b="0" dirty="0">
                <a:solidFill>
                  <a:schemeClr val="bg1">
                    <a:lumMod val="10000"/>
                  </a:schemeClr>
                </a:solidFill>
              </a:rPr>
              <a:t>Not all over-65s </a:t>
            </a:r>
            <a:r>
              <a:rPr lang="de-DE" sz="1800" b="0" dirty="0" err="1">
                <a:solidFill>
                  <a:schemeClr val="bg1">
                    <a:lumMod val="10000"/>
                  </a:schemeClr>
                </a:solidFill>
              </a:rPr>
              <a:t>receive</a:t>
            </a:r>
            <a:r>
              <a:rPr lang="de-DE" sz="1800" b="0" dirty="0">
                <a:solidFill>
                  <a:schemeClr val="bg1">
                    <a:lumMod val="10000"/>
                  </a:schemeClr>
                </a:solidFill>
              </a:rPr>
              <a:t> </a:t>
            </a:r>
            <a:r>
              <a:rPr lang="de-DE" sz="1800" b="0" dirty="0" err="1">
                <a:solidFill>
                  <a:schemeClr val="bg1">
                    <a:lumMod val="10000"/>
                  </a:schemeClr>
                </a:solidFill>
              </a:rPr>
              <a:t>pensions</a:t>
            </a:r>
            <a:endParaRPr lang="de-DE" sz="1800" b="0" dirty="0">
              <a:solidFill>
                <a:schemeClr val="bg1">
                  <a:lumMod val="10000"/>
                </a:schemeClr>
              </a:solidFill>
            </a:endParaRPr>
          </a:p>
          <a:p>
            <a:pPr marL="342900" indent="-342900">
              <a:buFont typeface="Arial" panose="020B0604020202020204" pitchFamily="34" charset="0"/>
              <a:buChar char="•"/>
            </a:pPr>
            <a:r>
              <a:rPr lang="de-DE" sz="1800" b="0" dirty="0">
                <a:solidFill>
                  <a:schemeClr val="bg1">
                    <a:lumMod val="10000"/>
                  </a:schemeClr>
                </a:solidFill>
              </a:rPr>
              <a:t>Children and </a:t>
            </a:r>
            <a:r>
              <a:rPr lang="de-DE" sz="1800" b="0" dirty="0" err="1">
                <a:solidFill>
                  <a:schemeClr val="bg1">
                    <a:lumMod val="10000"/>
                  </a:schemeClr>
                </a:solidFill>
              </a:rPr>
              <a:t>young</a:t>
            </a:r>
            <a:r>
              <a:rPr lang="de-DE" sz="1800" b="0" dirty="0">
                <a:solidFill>
                  <a:schemeClr val="bg1">
                    <a:lumMod val="10000"/>
                  </a:schemeClr>
                </a:solidFill>
              </a:rPr>
              <a:t> </a:t>
            </a:r>
            <a:r>
              <a:rPr lang="de-DE" sz="1800" b="0" dirty="0" err="1">
                <a:solidFill>
                  <a:schemeClr val="bg1">
                    <a:lumMod val="10000"/>
                  </a:schemeClr>
                </a:solidFill>
              </a:rPr>
              <a:t>people</a:t>
            </a:r>
            <a:r>
              <a:rPr lang="de-DE" sz="1800" b="0" dirty="0">
                <a:solidFill>
                  <a:schemeClr val="bg1">
                    <a:lumMod val="10000"/>
                  </a:schemeClr>
                </a:solidFill>
              </a:rPr>
              <a:t> </a:t>
            </a:r>
            <a:r>
              <a:rPr lang="de-DE" sz="1800" b="0" dirty="0" err="1">
                <a:solidFill>
                  <a:schemeClr val="bg1">
                    <a:lumMod val="10000"/>
                  </a:schemeClr>
                </a:solidFill>
              </a:rPr>
              <a:t>must</a:t>
            </a:r>
            <a:r>
              <a:rPr lang="de-DE" sz="1800" b="0" dirty="0">
                <a:solidFill>
                  <a:schemeClr val="bg1">
                    <a:lumMod val="10000"/>
                  </a:schemeClr>
                </a:solidFill>
              </a:rPr>
              <a:t> also </a:t>
            </a:r>
            <a:r>
              <a:rPr lang="de-DE" sz="1800" b="0" dirty="0" err="1">
                <a:solidFill>
                  <a:schemeClr val="bg1">
                    <a:lumMod val="10000"/>
                  </a:schemeClr>
                </a:solidFill>
              </a:rPr>
              <a:t>be</a:t>
            </a:r>
            <a:r>
              <a:rPr lang="de-DE" sz="1800" b="0" dirty="0">
                <a:solidFill>
                  <a:schemeClr val="bg1">
                    <a:lumMod val="10000"/>
                  </a:schemeClr>
                </a:solidFill>
              </a:rPr>
              <a:t> </a:t>
            </a:r>
            <a:r>
              <a:rPr lang="de-DE" sz="1800" b="0" dirty="0" err="1">
                <a:solidFill>
                  <a:schemeClr val="bg1">
                    <a:lumMod val="10000"/>
                  </a:schemeClr>
                </a:solidFill>
              </a:rPr>
              <a:t>cared</a:t>
            </a:r>
            <a:r>
              <a:rPr lang="de-DE" sz="1800" b="0" dirty="0">
                <a:solidFill>
                  <a:schemeClr val="bg1">
                    <a:lumMod val="10000"/>
                  </a:schemeClr>
                </a:solidFill>
              </a:rPr>
              <a:t> </a:t>
            </a:r>
            <a:r>
              <a:rPr lang="de-DE" sz="1800" b="0" dirty="0" err="1">
                <a:solidFill>
                  <a:schemeClr val="bg1">
                    <a:lumMod val="10000"/>
                  </a:schemeClr>
                </a:solidFill>
              </a:rPr>
              <a:t>for</a:t>
            </a:r>
            <a:endParaRPr lang="en-GB" sz="1800" b="0" dirty="0">
              <a:solidFill>
                <a:schemeClr val="bg1">
                  <a:lumMod val="10000"/>
                </a:schemeClr>
              </a:solidFill>
            </a:endParaRPr>
          </a:p>
          <a:p>
            <a:endParaRPr lang="en-GB" sz="1800" dirty="0"/>
          </a:p>
          <a:p>
            <a:endParaRPr lang="en-GB" sz="1800" dirty="0"/>
          </a:p>
        </p:txBody>
      </p:sp>
      <p:sp>
        <p:nvSpPr>
          <p:cNvPr id="7" name="Textfeld 6">
            <a:extLst>
              <a:ext uri="{FF2B5EF4-FFF2-40B4-BE49-F238E27FC236}">
                <a16:creationId xmlns:a16="http://schemas.microsoft.com/office/drawing/2014/main" id="{4FAED611-1753-9B4D-82E5-177C39449A3E}"/>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17</a:t>
            </a:r>
          </a:p>
        </p:txBody>
      </p:sp>
    </p:spTree>
    <p:extLst>
      <p:ext uri="{BB962C8B-B14F-4D97-AF65-F5344CB8AC3E}">
        <p14:creationId xmlns:p14="http://schemas.microsoft.com/office/powerpoint/2010/main" val="3396941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a:t> Basic </a:t>
            </a:r>
            <a:r>
              <a:rPr lang="de-DE" sz="2900" b="1" dirty="0" err="1"/>
              <a:t>statistical</a:t>
            </a:r>
            <a:r>
              <a:rPr lang="de-DE" sz="2900" b="1" dirty="0"/>
              <a:t> </a:t>
            </a:r>
            <a:r>
              <a:rPr lang="de-DE" sz="2900" b="1" dirty="0" err="1"/>
              <a:t>education</a:t>
            </a:r>
            <a:r>
              <a:rPr lang="de-DE" sz="2900" b="1" dirty="0"/>
              <a:t> </a:t>
            </a:r>
            <a:r>
              <a:rPr lang="de-DE" sz="2900" b="1" dirty="0" err="1"/>
              <a:t>using</a:t>
            </a:r>
            <a:r>
              <a:rPr lang="de-DE" sz="2900" b="1" dirty="0"/>
              <a:t> </a:t>
            </a:r>
            <a:r>
              <a:rPr lang="de-DE" sz="2900" b="1" dirty="0" err="1"/>
              <a:t>the</a:t>
            </a:r>
            <a:r>
              <a:rPr lang="de-DE" sz="2900" b="1" dirty="0"/>
              <a:t> </a:t>
            </a:r>
            <a:r>
              <a:rPr lang="de-DE" sz="2900" b="1" dirty="0" err="1"/>
              <a:t>example</a:t>
            </a:r>
            <a:r>
              <a:rPr lang="de-DE" sz="2900" b="1" dirty="0"/>
              <a:t> </a:t>
            </a:r>
            <a:r>
              <a:rPr lang="de-DE" sz="2900" b="1" dirty="0" err="1"/>
              <a:t>of</a:t>
            </a:r>
            <a:r>
              <a:rPr lang="de-DE" sz="2900" b="1" dirty="0"/>
              <a:t> </a:t>
            </a:r>
            <a:r>
              <a:rPr lang="de-DE" sz="2900" b="1" dirty="0" err="1"/>
              <a:t>demographic</a:t>
            </a:r>
            <a:r>
              <a:rPr lang="de-DE" sz="2900" b="1" dirty="0"/>
              <a:t> </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7" name="Pfeil nach rechts 3">
            <a:extLst>
              <a:ext uri="{FF2B5EF4-FFF2-40B4-BE49-F238E27FC236}">
                <a16:creationId xmlns:a16="http://schemas.microsoft.com/office/drawing/2014/main" id="{F5E1B202-029D-CA72-0172-B0D33C24951F}"/>
              </a:ext>
            </a:extLst>
          </p:cNvPr>
          <p:cNvSpPr/>
          <p:nvPr/>
        </p:nvSpPr>
        <p:spPr>
          <a:xfrm rot="10800000">
            <a:off x="5584770" y="1820612"/>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Pfeil nach rechts 7">
            <a:extLst>
              <a:ext uri="{FF2B5EF4-FFF2-40B4-BE49-F238E27FC236}">
                <a16:creationId xmlns:a16="http://schemas.microsoft.com/office/drawing/2014/main" id="{EA1F3988-6E06-0170-CCC6-B2146C1F4E7D}"/>
              </a:ext>
            </a:extLst>
          </p:cNvPr>
          <p:cNvSpPr/>
          <p:nvPr/>
        </p:nvSpPr>
        <p:spPr>
          <a:xfrm rot="10800000">
            <a:off x="5591944" y="2643478"/>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feil nach rechts 8">
            <a:extLst>
              <a:ext uri="{FF2B5EF4-FFF2-40B4-BE49-F238E27FC236}">
                <a16:creationId xmlns:a16="http://schemas.microsoft.com/office/drawing/2014/main" id="{3627F5C4-C201-B05C-EEC4-EC1193923289}"/>
              </a:ext>
            </a:extLst>
          </p:cNvPr>
          <p:cNvSpPr/>
          <p:nvPr/>
        </p:nvSpPr>
        <p:spPr>
          <a:xfrm rot="10800000">
            <a:off x="5591944" y="3505486"/>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feil nach rechts 9">
            <a:extLst>
              <a:ext uri="{FF2B5EF4-FFF2-40B4-BE49-F238E27FC236}">
                <a16:creationId xmlns:a16="http://schemas.microsoft.com/office/drawing/2014/main" id="{1CBC2DF6-4370-AC50-7E44-11690763F79E}"/>
              </a:ext>
            </a:extLst>
          </p:cNvPr>
          <p:cNvSpPr/>
          <p:nvPr/>
        </p:nvSpPr>
        <p:spPr>
          <a:xfrm rot="10800000">
            <a:off x="5591943" y="4333459"/>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feil nach rechts 10">
            <a:extLst>
              <a:ext uri="{FF2B5EF4-FFF2-40B4-BE49-F238E27FC236}">
                <a16:creationId xmlns:a16="http://schemas.microsoft.com/office/drawing/2014/main" id="{32386EDE-6057-FBF4-CE05-982E4EB59105}"/>
              </a:ext>
            </a:extLst>
          </p:cNvPr>
          <p:cNvSpPr/>
          <p:nvPr/>
        </p:nvSpPr>
        <p:spPr>
          <a:xfrm rot="10800000">
            <a:off x="5591943" y="5159760"/>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feld 1">
            <a:extLst>
              <a:ext uri="{FF2B5EF4-FFF2-40B4-BE49-F238E27FC236}">
                <a16:creationId xmlns:a16="http://schemas.microsoft.com/office/drawing/2014/main" id="{71C0185F-280F-778D-8DB0-48B7FAA4A33D}"/>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18</a:t>
            </a:r>
          </a:p>
        </p:txBody>
      </p:sp>
      <p:pic>
        <p:nvPicPr>
          <p:cNvPr id="17" name="Grafik 16">
            <a:extLst>
              <a:ext uri="{FF2B5EF4-FFF2-40B4-BE49-F238E27FC236}">
                <a16:creationId xmlns:a16="http://schemas.microsoft.com/office/drawing/2014/main" id="{D8E1C258-F0B5-5D62-161B-18C048D88A41}"/>
              </a:ext>
            </a:extLst>
          </p:cNvPr>
          <p:cNvPicPr>
            <a:picLocks noChangeAspect="1"/>
          </p:cNvPicPr>
          <p:nvPr/>
        </p:nvPicPr>
        <p:blipFill>
          <a:blip r:embed="rId6"/>
          <a:stretch>
            <a:fillRect/>
          </a:stretch>
        </p:blipFill>
        <p:spPr>
          <a:xfrm>
            <a:off x="419988" y="1561264"/>
            <a:ext cx="5039554" cy="4268536"/>
          </a:xfrm>
          <a:prstGeom prst="rect">
            <a:avLst/>
          </a:prstGeom>
        </p:spPr>
      </p:pic>
    </p:spTree>
    <p:extLst>
      <p:ext uri="{BB962C8B-B14F-4D97-AF65-F5344CB8AC3E}">
        <p14:creationId xmlns:p14="http://schemas.microsoft.com/office/powerpoint/2010/main" val="337457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191112"/>
            <a:ext cx="10207257" cy="4670621"/>
          </a:xfrm>
        </p:spPr>
        <p:txBody>
          <a:bodyPr>
            <a:noAutofit/>
          </a:bodyPr>
          <a:lstStyle/>
          <a:p>
            <a:pPr>
              <a:spcBef>
                <a:spcPct val="40000"/>
              </a:spcBef>
              <a:buFont typeface="Wingdings" pitchFamily="2" charset="2"/>
              <a:buChar char="Ø"/>
            </a:pPr>
            <a:r>
              <a:rPr lang="de-DE" sz="2400" dirty="0" err="1"/>
              <a:t>What</a:t>
            </a:r>
            <a:r>
              <a:rPr lang="de-DE" sz="2400" dirty="0"/>
              <a:t> </a:t>
            </a:r>
            <a:r>
              <a:rPr lang="de-DE" sz="2400" dirty="0" err="1"/>
              <a:t>does</a:t>
            </a:r>
            <a:r>
              <a:rPr lang="de-DE" sz="2400" dirty="0"/>
              <a:t> </a:t>
            </a:r>
            <a:r>
              <a:rPr lang="de-DE" sz="2400" dirty="0" err="1"/>
              <a:t>basic</a:t>
            </a:r>
            <a:r>
              <a:rPr lang="de-DE" sz="2400" dirty="0"/>
              <a:t> </a:t>
            </a:r>
            <a:r>
              <a:rPr lang="de-DE" sz="2400" dirty="0" err="1"/>
              <a:t>statistical</a:t>
            </a:r>
            <a:r>
              <a:rPr lang="de-DE" sz="2400" dirty="0"/>
              <a:t> </a:t>
            </a:r>
            <a:r>
              <a:rPr lang="de-DE" sz="2400" dirty="0" err="1"/>
              <a:t>education</a:t>
            </a:r>
            <a:r>
              <a:rPr lang="de-DE" sz="2400" dirty="0"/>
              <a:t> </a:t>
            </a:r>
            <a:r>
              <a:rPr lang="de-DE" sz="2400" dirty="0" err="1"/>
              <a:t>mean</a:t>
            </a:r>
            <a:r>
              <a:rPr lang="de-DE" sz="2400" dirty="0"/>
              <a:t>?</a:t>
            </a:r>
          </a:p>
          <a:p>
            <a:pPr>
              <a:spcBef>
                <a:spcPct val="40000"/>
              </a:spcBef>
              <a:buFont typeface="Wingdings" pitchFamily="2" charset="2"/>
              <a:buChar char="Ø"/>
            </a:pPr>
            <a:r>
              <a:rPr lang="de-DE" sz="2400" dirty="0" err="1"/>
              <a:t>Promoting</a:t>
            </a:r>
            <a:r>
              <a:rPr lang="de-DE" sz="2400" dirty="0"/>
              <a:t> </a:t>
            </a:r>
            <a:r>
              <a:rPr lang="de-DE" sz="2400" dirty="0" err="1"/>
              <a:t>basic</a:t>
            </a:r>
            <a:r>
              <a:rPr lang="de-DE" sz="2400" dirty="0"/>
              <a:t> </a:t>
            </a:r>
            <a:r>
              <a:rPr lang="de-DE" sz="2400" dirty="0" err="1"/>
              <a:t>statistical</a:t>
            </a:r>
            <a:r>
              <a:rPr lang="de-DE" sz="2400" dirty="0"/>
              <a:t> </a:t>
            </a:r>
            <a:r>
              <a:rPr lang="de-DE" sz="2400" dirty="0" err="1"/>
              <a:t>literacy</a:t>
            </a:r>
            <a:r>
              <a:rPr lang="de-DE" sz="2400" dirty="0"/>
              <a:t> </a:t>
            </a:r>
            <a:r>
              <a:rPr lang="de-DE" sz="2400" dirty="0" err="1"/>
              <a:t>with</a:t>
            </a:r>
            <a:r>
              <a:rPr lang="de-DE" sz="2400" dirty="0"/>
              <a:t> </a:t>
            </a:r>
            <a:r>
              <a:rPr lang="de-DE" sz="2400" dirty="0" err="1"/>
              <a:t>analyses</a:t>
            </a:r>
            <a:r>
              <a:rPr lang="de-DE" sz="2400" dirty="0"/>
              <a:t> </a:t>
            </a:r>
            <a:r>
              <a:rPr lang="de-DE" sz="2400" dirty="0" err="1"/>
              <a:t>of</a:t>
            </a:r>
            <a:r>
              <a:rPr lang="de-DE" sz="2400" dirty="0"/>
              <a:t> </a:t>
            </a:r>
            <a:r>
              <a:rPr lang="de-DE" sz="2400" dirty="0" err="1"/>
              <a:t>official</a:t>
            </a:r>
            <a:r>
              <a:rPr lang="de-DE" sz="2400" dirty="0"/>
              <a:t> </a:t>
            </a:r>
            <a:r>
              <a:rPr lang="de-DE" sz="2400" dirty="0" err="1"/>
              <a:t>data</a:t>
            </a:r>
            <a:endParaRPr lang="de-DE" sz="2400" dirty="0"/>
          </a:p>
          <a:p>
            <a:pPr lvl="3">
              <a:spcBef>
                <a:spcPct val="40000"/>
              </a:spcBef>
              <a:buFont typeface="Wingdings" pitchFamily="2" charset="2"/>
              <a:buChar char="Ø"/>
            </a:pPr>
            <a:r>
              <a:rPr lang="de-DE" dirty="0"/>
              <a:t>Covid </a:t>
            </a:r>
            <a:r>
              <a:rPr lang="de-DE" dirty="0" err="1"/>
              <a:t>pandemic</a:t>
            </a:r>
            <a:endParaRPr lang="de-DE" dirty="0"/>
          </a:p>
          <a:p>
            <a:pPr lvl="3">
              <a:spcBef>
                <a:spcPct val="40000"/>
              </a:spcBef>
              <a:buFont typeface="Wingdings" pitchFamily="2" charset="2"/>
              <a:buChar char="Ø"/>
            </a:pPr>
            <a:r>
              <a:rPr lang="de-DE" dirty="0" err="1"/>
              <a:t>Forecasting</a:t>
            </a:r>
            <a:r>
              <a:rPr lang="de-DE" dirty="0"/>
              <a:t> </a:t>
            </a:r>
            <a:r>
              <a:rPr lang="de-DE" dirty="0" err="1"/>
              <a:t>population</a:t>
            </a:r>
            <a:r>
              <a:rPr lang="de-DE" dirty="0"/>
              <a:t> </a:t>
            </a:r>
            <a:r>
              <a:rPr lang="de-DE" dirty="0" err="1"/>
              <a:t>statistics</a:t>
            </a:r>
            <a:endParaRPr lang="de-DE" dirty="0"/>
          </a:p>
          <a:p>
            <a:pPr lvl="3">
              <a:spcBef>
                <a:spcPct val="40000"/>
              </a:spcBef>
              <a:buFont typeface="Wingdings" pitchFamily="2" charset="2"/>
              <a:buChar char="Ø"/>
            </a:pPr>
            <a:r>
              <a:rPr lang="de-DE" dirty="0"/>
              <a:t>Remuneration </a:t>
            </a:r>
            <a:r>
              <a:rPr lang="de-DE" dirty="0" err="1"/>
              <a:t>atlas</a:t>
            </a:r>
            <a:endParaRPr lang="de-DE" dirty="0"/>
          </a:p>
          <a:p>
            <a:pPr>
              <a:spcBef>
                <a:spcPct val="40000"/>
              </a:spcBef>
              <a:buFont typeface="Wingdings" pitchFamily="2" charset="2"/>
              <a:buChar char="Ø"/>
            </a:pPr>
            <a:r>
              <a:rPr lang="de-DE" sz="2400" dirty="0"/>
              <a:t>Networking</a:t>
            </a:r>
          </a:p>
          <a:p>
            <a:pPr>
              <a:spcBef>
                <a:spcPct val="40000"/>
              </a:spcBef>
              <a:buFont typeface="Wingdings" pitchFamily="2" charset="2"/>
              <a:buChar char="Ø"/>
            </a:pPr>
            <a:r>
              <a:rPr lang="de-DE" sz="2400" dirty="0"/>
              <a:t>Digital </a:t>
            </a:r>
            <a:r>
              <a:rPr lang="de-DE" sz="2400" dirty="0" err="1"/>
              <a:t>tools</a:t>
            </a:r>
            <a:r>
              <a:rPr lang="de-DE" sz="2400" dirty="0"/>
              <a:t> and </a:t>
            </a:r>
            <a:r>
              <a:rPr lang="de-DE" sz="2400" dirty="0" err="1"/>
              <a:t>data</a:t>
            </a:r>
            <a:r>
              <a:rPr lang="de-DE" sz="2400" dirty="0"/>
              <a:t> </a:t>
            </a:r>
            <a:r>
              <a:rPr lang="de-DE" sz="2400" dirty="0" err="1"/>
              <a:t>analysis</a:t>
            </a:r>
            <a:endParaRPr lang="de-DE" sz="2400" dirty="0"/>
          </a:p>
          <a:p>
            <a:pPr marL="457200" lvl="1" indent="0" algn="just">
              <a:lnSpc>
                <a:spcPct val="100000"/>
              </a:lnSpc>
              <a:buNone/>
            </a:pPr>
            <a:endParaRPr lang="en-US" sz="3600" dirty="0">
              <a:latin typeface="Times New Roman" panose="02020603050405020304" pitchFamily="18" charset="0"/>
              <a:cs typeface="Times New Roman" panose="02020603050405020304" pitchFamily="18" charset="0"/>
            </a:endParaRPr>
          </a:p>
          <a:p>
            <a:pPr marL="457200" lvl="1" indent="0">
              <a:buNone/>
            </a:pPr>
            <a:endParaRPr lang="de-DE" sz="1600" dirty="0">
              <a:latin typeface="+mj-lt"/>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rPr>
              <a:t>Content</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3A186FCB-1F0D-6442-683A-87AD54C7AF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1554239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err="1"/>
              <a:t>Explore</a:t>
            </a:r>
            <a:r>
              <a:rPr lang="de-DE" sz="2900" b="1" dirty="0"/>
              <a:t> and </a:t>
            </a:r>
            <a:r>
              <a:rPr lang="de-DE" sz="2900" b="1" dirty="0" err="1"/>
              <a:t>interpret</a:t>
            </a:r>
            <a:r>
              <a:rPr lang="de-DE" sz="2900" b="1" dirty="0"/>
              <a:t> </a:t>
            </a:r>
            <a:r>
              <a:rPr lang="de-DE" sz="2900" b="1" dirty="0" err="1"/>
              <a:t>interactive</a:t>
            </a:r>
            <a:r>
              <a:rPr lang="de-DE" sz="2900" b="1" dirty="0"/>
              <a:t> </a:t>
            </a:r>
            <a:r>
              <a:rPr lang="de-DE" sz="2900" b="1" dirty="0" err="1"/>
              <a:t>data</a:t>
            </a:r>
            <a:r>
              <a:rPr lang="de-DE" sz="2900" b="1" dirty="0"/>
              <a:t> </a:t>
            </a:r>
            <a:r>
              <a:rPr lang="de-DE" sz="2900" b="1" dirty="0" err="1"/>
              <a:t>displays</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5" name="Inhaltsplatzhalter 5">
            <a:extLst>
              <a:ext uri="{FF2B5EF4-FFF2-40B4-BE49-F238E27FC236}">
                <a16:creationId xmlns:a16="http://schemas.microsoft.com/office/drawing/2014/main" id="{80B2A06D-ED89-26AA-F2C2-6B5187B74752}"/>
              </a:ext>
            </a:extLst>
          </p:cNvPr>
          <p:cNvSpPr>
            <a:spLocks noGrp="1"/>
          </p:cNvSpPr>
          <p:nvPr>
            <p:ph idx="1"/>
          </p:nvPr>
        </p:nvSpPr>
        <p:spPr>
          <a:xfrm>
            <a:off x="1209480" y="1475741"/>
            <a:ext cx="5255684" cy="3621087"/>
          </a:xfrm>
        </p:spPr>
        <p:txBody>
          <a:bodyPr>
            <a:normAutofit/>
          </a:bodyPr>
          <a:lstStyle/>
          <a:p>
            <a:pPr marL="0" indent="0">
              <a:buNone/>
            </a:pPr>
            <a:r>
              <a:rPr lang="de-DE" sz="2000" dirty="0">
                <a:solidFill>
                  <a:schemeClr val="bg1">
                    <a:lumMod val="10000"/>
                  </a:schemeClr>
                </a:solidFill>
              </a:rPr>
              <a:t>Remuneration </a:t>
            </a:r>
            <a:r>
              <a:rPr lang="de-DE" sz="2000" dirty="0" err="1">
                <a:solidFill>
                  <a:schemeClr val="bg1">
                    <a:lumMod val="10000"/>
                  </a:schemeClr>
                </a:solidFill>
              </a:rPr>
              <a:t>atlas</a:t>
            </a:r>
            <a:r>
              <a:rPr lang="de-DE" sz="2000" dirty="0">
                <a:solidFill>
                  <a:schemeClr val="bg1">
                    <a:lumMod val="10000"/>
                  </a:schemeClr>
                </a:solidFill>
              </a:rPr>
              <a:t> </a:t>
            </a:r>
            <a:r>
              <a:rPr lang="de-DE" sz="2000" dirty="0" err="1">
                <a:solidFill>
                  <a:schemeClr val="bg1">
                    <a:lumMod val="10000"/>
                  </a:schemeClr>
                </a:solidFill>
              </a:rPr>
              <a:t>of</a:t>
            </a:r>
            <a:r>
              <a:rPr lang="de-DE" sz="2000" dirty="0">
                <a:solidFill>
                  <a:schemeClr val="bg1">
                    <a:lumMod val="10000"/>
                  </a:schemeClr>
                </a:solidFill>
              </a:rPr>
              <a:t> </a:t>
            </a:r>
            <a:r>
              <a:rPr lang="de-DE" sz="2000" dirty="0" err="1">
                <a:solidFill>
                  <a:schemeClr val="bg1">
                    <a:lumMod val="10000"/>
                  </a:schemeClr>
                </a:solidFill>
              </a:rPr>
              <a:t>the</a:t>
            </a:r>
            <a:r>
              <a:rPr lang="de-DE" sz="2000" dirty="0">
                <a:solidFill>
                  <a:schemeClr val="bg1">
                    <a:lumMod val="10000"/>
                  </a:schemeClr>
                </a:solidFill>
              </a:rPr>
              <a:t> Federal </a:t>
            </a:r>
            <a:r>
              <a:rPr lang="de-DE" sz="2000" dirty="0" err="1">
                <a:solidFill>
                  <a:schemeClr val="bg1">
                    <a:lumMod val="10000"/>
                  </a:schemeClr>
                </a:solidFill>
              </a:rPr>
              <a:t>Employment</a:t>
            </a:r>
            <a:r>
              <a:rPr lang="de-DE" sz="2000" dirty="0">
                <a:solidFill>
                  <a:schemeClr val="bg1">
                    <a:lumMod val="10000"/>
                  </a:schemeClr>
                </a:solidFill>
              </a:rPr>
              <a:t> Agency</a:t>
            </a:r>
          </a:p>
          <a:p>
            <a:pPr marL="342900" indent="-342900">
              <a:buFont typeface="Arial" panose="020B0604020202020204" pitchFamily="34" charset="0"/>
              <a:buChar char="•"/>
            </a:pPr>
            <a:r>
              <a:rPr lang="de-DE" sz="2000" dirty="0">
                <a:solidFill>
                  <a:schemeClr val="bg1">
                    <a:lumMod val="10000"/>
                  </a:schemeClr>
                </a:solidFill>
              </a:rPr>
              <a:t>Information on </a:t>
            </a:r>
            <a:r>
              <a:rPr lang="de-DE" sz="2000" dirty="0" err="1">
                <a:solidFill>
                  <a:schemeClr val="bg1">
                    <a:lumMod val="10000"/>
                  </a:schemeClr>
                </a:solidFill>
              </a:rPr>
              <a:t>remuneration</a:t>
            </a:r>
            <a:r>
              <a:rPr lang="de-DE" sz="2000" dirty="0">
                <a:solidFill>
                  <a:schemeClr val="bg1">
                    <a:lumMod val="10000"/>
                  </a:schemeClr>
                </a:solidFill>
              </a:rPr>
              <a:t> </a:t>
            </a:r>
            <a:r>
              <a:rPr lang="de-DE" sz="2000" dirty="0" err="1">
                <a:solidFill>
                  <a:schemeClr val="bg1">
                    <a:lumMod val="10000"/>
                  </a:schemeClr>
                </a:solidFill>
              </a:rPr>
              <a:t>for</a:t>
            </a:r>
            <a:r>
              <a:rPr lang="de-DE" sz="2000" dirty="0">
                <a:solidFill>
                  <a:schemeClr val="bg1">
                    <a:lumMod val="10000"/>
                  </a:schemeClr>
                </a:solidFill>
              </a:rPr>
              <a:t> </a:t>
            </a:r>
            <a:r>
              <a:rPr lang="de-DE" sz="2000" dirty="0" err="1">
                <a:solidFill>
                  <a:schemeClr val="bg1">
                    <a:lumMod val="10000"/>
                  </a:schemeClr>
                </a:solidFill>
              </a:rPr>
              <a:t>various</a:t>
            </a:r>
            <a:r>
              <a:rPr lang="de-DE" sz="2000" dirty="0">
                <a:solidFill>
                  <a:schemeClr val="bg1">
                    <a:lumMod val="10000"/>
                  </a:schemeClr>
                </a:solidFill>
              </a:rPr>
              <a:t> </a:t>
            </a:r>
            <a:r>
              <a:rPr lang="de-DE" sz="2000" dirty="0" err="1">
                <a:solidFill>
                  <a:schemeClr val="bg1">
                    <a:lumMod val="10000"/>
                  </a:schemeClr>
                </a:solidFill>
              </a:rPr>
              <a:t>professions</a:t>
            </a:r>
            <a:endParaRPr lang="de-DE" sz="2000" dirty="0">
              <a:solidFill>
                <a:schemeClr val="bg1">
                  <a:lumMod val="10000"/>
                </a:schemeClr>
              </a:solidFill>
            </a:endParaRPr>
          </a:p>
          <a:p>
            <a:pPr marL="342900" indent="-342900">
              <a:buFont typeface="Arial" panose="020B0604020202020204" pitchFamily="34" charset="0"/>
              <a:buChar char="•"/>
            </a:pPr>
            <a:r>
              <a:rPr lang="de-DE" sz="2000" dirty="0">
                <a:solidFill>
                  <a:schemeClr val="bg1">
                    <a:lumMod val="10000"/>
                  </a:schemeClr>
                </a:solidFill>
              </a:rPr>
              <a:t>Can </a:t>
            </a:r>
            <a:r>
              <a:rPr lang="de-DE" sz="2000" dirty="0" err="1">
                <a:solidFill>
                  <a:schemeClr val="bg1">
                    <a:lumMod val="10000"/>
                  </a:schemeClr>
                </a:solidFill>
              </a:rPr>
              <a:t>be</a:t>
            </a:r>
            <a:r>
              <a:rPr lang="de-DE" sz="2000" dirty="0">
                <a:solidFill>
                  <a:schemeClr val="bg1">
                    <a:lumMod val="10000"/>
                  </a:schemeClr>
                </a:solidFill>
              </a:rPr>
              <a:t> </a:t>
            </a:r>
            <a:r>
              <a:rPr lang="de-DE" sz="2000" dirty="0" err="1">
                <a:solidFill>
                  <a:schemeClr val="bg1">
                    <a:lumMod val="10000"/>
                  </a:schemeClr>
                </a:solidFill>
              </a:rPr>
              <a:t>filtered</a:t>
            </a:r>
            <a:r>
              <a:rPr lang="de-DE" sz="2000" dirty="0">
                <a:solidFill>
                  <a:schemeClr val="bg1">
                    <a:lumMod val="10000"/>
                  </a:schemeClr>
                </a:solidFill>
              </a:rPr>
              <a:t> </a:t>
            </a:r>
            <a:r>
              <a:rPr lang="de-DE" sz="2000" dirty="0" err="1">
                <a:solidFill>
                  <a:schemeClr val="bg1">
                    <a:lumMod val="10000"/>
                  </a:schemeClr>
                </a:solidFill>
              </a:rPr>
              <a:t>by</a:t>
            </a:r>
            <a:r>
              <a:rPr lang="de-DE" sz="2000" dirty="0">
                <a:solidFill>
                  <a:schemeClr val="bg1">
                    <a:lumMod val="10000"/>
                  </a:schemeClr>
                </a:solidFill>
              </a:rPr>
              <a:t> </a:t>
            </a:r>
            <a:r>
              <a:rPr lang="de-DE" sz="2000" dirty="0" err="1">
                <a:solidFill>
                  <a:schemeClr val="bg1">
                    <a:lumMod val="10000"/>
                  </a:schemeClr>
                </a:solidFill>
              </a:rPr>
              <a:t>gender</a:t>
            </a:r>
            <a:r>
              <a:rPr lang="de-DE" sz="2000" dirty="0">
                <a:solidFill>
                  <a:schemeClr val="bg1">
                    <a:lumMod val="10000"/>
                  </a:schemeClr>
                </a:solidFill>
              </a:rPr>
              <a:t>, </a:t>
            </a:r>
            <a:r>
              <a:rPr lang="de-DE" sz="2000" dirty="0" err="1">
                <a:solidFill>
                  <a:schemeClr val="bg1">
                    <a:lumMod val="10000"/>
                  </a:schemeClr>
                </a:solidFill>
              </a:rPr>
              <a:t>age</a:t>
            </a:r>
            <a:r>
              <a:rPr lang="de-DE" sz="2000" dirty="0">
                <a:solidFill>
                  <a:schemeClr val="bg1">
                    <a:lumMod val="10000"/>
                  </a:schemeClr>
                </a:solidFill>
              </a:rPr>
              <a:t> </a:t>
            </a:r>
            <a:r>
              <a:rPr lang="de-DE" sz="2000" dirty="0" err="1">
                <a:solidFill>
                  <a:schemeClr val="bg1">
                    <a:lumMod val="10000"/>
                  </a:schemeClr>
                </a:solidFill>
              </a:rPr>
              <a:t>group</a:t>
            </a:r>
            <a:r>
              <a:rPr lang="de-DE" sz="2000" dirty="0">
                <a:solidFill>
                  <a:schemeClr val="bg1">
                    <a:lumMod val="10000"/>
                  </a:schemeClr>
                </a:solidFill>
              </a:rPr>
              <a:t>, </a:t>
            </a:r>
            <a:r>
              <a:rPr lang="de-DE" sz="2000" dirty="0" err="1">
                <a:solidFill>
                  <a:schemeClr val="bg1">
                    <a:lumMod val="10000"/>
                  </a:schemeClr>
                </a:solidFill>
              </a:rPr>
              <a:t>east</a:t>
            </a:r>
            <a:r>
              <a:rPr lang="de-DE" sz="2000" dirty="0">
                <a:solidFill>
                  <a:schemeClr val="bg1">
                    <a:lumMod val="10000"/>
                  </a:schemeClr>
                </a:solidFill>
              </a:rPr>
              <a:t>-west, </a:t>
            </a:r>
            <a:r>
              <a:rPr lang="de-DE" sz="2000" dirty="0" err="1">
                <a:solidFill>
                  <a:schemeClr val="bg1">
                    <a:lumMod val="10000"/>
                  </a:schemeClr>
                </a:solidFill>
              </a:rPr>
              <a:t>federal</a:t>
            </a:r>
            <a:r>
              <a:rPr lang="de-DE" sz="2000" dirty="0">
                <a:solidFill>
                  <a:schemeClr val="bg1">
                    <a:lumMod val="10000"/>
                  </a:schemeClr>
                </a:solidFill>
              </a:rPr>
              <a:t> </a:t>
            </a:r>
            <a:r>
              <a:rPr lang="de-DE" sz="2000" dirty="0" err="1">
                <a:solidFill>
                  <a:schemeClr val="bg1">
                    <a:lumMod val="10000"/>
                  </a:schemeClr>
                </a:solidFill>
              </a:rPr>
              <a:t>state</a:t>
            </a:r>
            <a:endParaRPr lang="de-DE" sz="2000" dirty="0">
              <a:solidFill>
                <a:schemeClr val="bg1">
                  <a:lumMod val="10000"/>
                </a:schemeClr>
              </a:solidFill>
            </a:endParaRPr>
          </a:p>
          <a:p>
            <a:pPr marL="342900" indent="-342900">
              <a:buFont typeface="Arial" panose="020B0604020202020204" pitchFamily="34" charset="0"/>
              <a:buChar char="•"/>
            </a:pPr>
            <a:r>
              <a:rPr lang="de-DE" sz="2000" dirty="0">
                <a:solidFill>
                  <a:schemeClr val="bg1">
                    <a:lumMod val="10000"/>
                  </a:schemeClr>
                </a:solidFill>
              </a:rPr>
              <a:t>Medians </a:t>
            </a:r>
            <a:r>
              <a:rPr lang="de-DE" sz="2000" dirty="0" err="1">
                <a:solidFill>
                  <a:schemeClr val="bg1">
                    <a:lumMod val="10000"/>
                  </a:schemeClr>
                </a:solidFill>
              </a:rPr>
              <a:t>of</a:t>
            </a:r>
            <a:r>
              <a:rPr lang="de-DE" sz="2000" dirty="0">
                <a:solidFill>
                  <a:schemeClr val="bg1">
                    <a:lumMod val="10000"/>
                  </a:schemeClr>
                </a:solidFill>
              </a:rPr>
              <a:t> </a:t>
            </a:r>
            <a:r>
              <a:rPr lang="de-DE" sz="2000" dirty="0" err="1">
                <a:solidFill>
                  <a:schemeClr val="bg1">
                    <a:lumMod val="10000"/>
                  </a:schemeClr>
                </a:solidFill>
              </a:rPr>
              <a:t>gross</a:t>
            </a:r>
            <a:r>
              <a:rPr lang="de-DE" sz="2000" dirty="0">
                <a:solidFill>
                  <a:schemeClr val="bg1">
                    <a:lumMod val="10000"/>
                  </a:schemeClr>
                </a:solidFill>
              </a:rPr>
              <a:t> </a:t>
            </a:r>
            <a:r>
              <a:rPr lang="de-DE" sz="2000" dirty="0" err="1">
                <a:solidFill>
                  <a:schemeClr val="bg1">
                    <a:lumMod val="10000"/>
                  </a:schemeClr>
                </a:solidFill>
              </a:rPr>
              <a:t>monthly</a:t>
            </a:r>
            <a:r>
              <a:rPr lang="de-DE" sz="2000" dirty="0">
                <a:solidFill>
                  <a:schemeClr val="bg1">
                    <a:lumMod val="10000"/>
                  </a:schemeClr>
                </a:solidFill>
              </a:rPr>
              <a:t> </a:t>
            </a:r>
            <a:r>
              <a:rPr lang="de-DE" sz="2000" dirty="0" err="1">
                <a:solidFill>
                  <a:schemeClr val="bg1">
                    <a:lumMod val="10000"/>
                  </a:schemeClr>
                </a:solidFill>
              </a:rPr>
              <a:t>salaries</a:t>
            </a:r>
            <a:r>
              <a:rPr lang="de-DE" sz="2000" dirty="0">
                <a:solidFill>
                  <a:schemeClr val="bg1">
                    <a:lumMod val="10000"/>
                  </a:schemeClr>
                </a:solidFill>
              </a:rPr>
              <a:t> </a:t>
            </a:r>
            <a:r>
              <a:rPr lang="de-DE" sz="2000" dirty="0" err="1">
                <a:solidFill>
                  <a:schemeClr val="bg1">
                    <a:lumMod val="10000"/>
                  </a:schemeClr>
                </a:solidFill>
              </a:rPr>
              <a:t>of</a:t>
            </a:r>
            <a:r>
              <a:rPr lang="de-DE" sz="2000" dirty="0">
                <a:solidFill>
                  <a:schemeClr val="bg1">
                    <a:lumMod val="10000"/>
                  </a:schemeClr>
                </a:solidFill>
              </a:rPr>
              <a:t> </a:t>
            </a:r>
            <a:r>
              <a:rPr lang="de-DE" sz="2000" dirty="0" err="1">
                <a:solidFill>
                  <a:schemeClr val="bg1">
                    <a:lumMod val="10000"/>
                  </a:schemeClr>
                </a:solidFill>
              </a:rPr>
              <a:t>socially</a:t>
            </a:r>
            <a:r>
              <a:rPr lang="de-DE" sz="2000" dirty="0">
                <a:solidFill>
                  <a:schemeClr val="bg1">
                    <a:lumMod val="10000"/>
                  </a:schemeClr>
                </a:solidFill>
              </a:rPr>
              <a:t> </a:t>
            </a:r>
            <a:r>
              <a:rPr lang="de-DE" sz="2000" dirty="0" err="1">
                <a:solidFill>
                  <a:schemeClr val="bg1">
                    <a:lumMod val="10000"/>
                  </a:schemeClr>
                </a:solidFill>
              </a:rPr>
              <a:t>employed</a:t>
            </a:r>
            <a:r>
              <a:rPr lang="de-DE" sz="2000" dirty="0">
                <a:solidFill>
                  <a:schemeClr val="bg1">
                    <a:lumMod val="10000"/>
                  </a:schemeClr>
                </a:solidFill>
              </a:rPr>
              <a:t> </a:t>
            </a:r>
            <a:r>
              <a:rPr lang="de-DE" sz="2000" dirty="0" err="1">
                <a:solidFill>
                  <a:schemeClr val="bg1">
                    <a:lumMod val="10000"/>
                  </a:schemeClr>
                </a:solidFill>
              </a:rPr>
              <a:t>full</a:t>
            </a:r>
            <a:r>
              <a:rPr lang="de-DE" sz="2000" dirty="0">
                <a:solidFill>
                  <a:schemeClr val="bg1">
                    <a:lumMod val="10000"/>
                  </a:schemeClr>
                </a:solidFill>
              </a:rPr>
              <a:t>-time </a:t>
            </a:r>
            <a:r>
              <a:rPr lang="de-DE" sz="2000" dirty="0" err="1">
                <a:solidFill>
                  <a:schemeClr val="bg1">
                    <a:lumMod val="10000"/>
                  </a:schemeClr>
                </a:solidFill>
              </a:rPr>
              <a:t>workers</a:t>
            </a:r>
            <a:endParaRPr lang="de-DE" sz="2000" dirty="0">
              <a:solidFill>
                <a:schemeClr val="bg1">
                  <a:lumMod val="10000"/>
                </a:schemeClr>
              </a:solidFill>
            </a:endParaRPr>
          </a:p>
          <a:p>
            <a:endParaRPr lang="de-DE" dirty="0"/>
          </a:p>
        </p:txBody>
      </p:sp>
      <p:sp>
        <p:nvSpPr>
          <p:cNvPr id="11" name="Textfeld 10">
            <a:extLst>
              <a:ext uri="{FF2B5EF4-FFF2-40B4-BE49-F238E27FC236}">
                <a16:creationId xmlns:a16="http://schemas.microsoft.com/office/drawing/2014/main" id="{3E1D7A13-E9C5-85CF-2741-6928D563E381}"/>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19</a:t>
            </a:r>
          </a:p>
        </p:txBody>
      </p:sp>
      <p:pic>
        <p:nvPicPr>
          <p:cNvPr id="2" name="Grafik 1">
            <a:extLst>
              <a:ext uri="{FF2B5EF4-FFF2-40B4-BE49-F238E27FC236}">
                <a16:creationId xmlns:a16="http://schemas.microsoft.com/office/drawing/2014/main" id="{8F7EF853-17DD-52DD-BA49-1A12543642B1}"/>
              </a:ext>
            </a:extLst>
          </p:cNvPr>
          <p:cNvPicPr>
            <a:picLocks noChangeAspect="1"/>
          </p:cNvPicPr>
          <p:nvPr/>
        </p:nvPicPr>
        <p:blipFill>
          <a:blip r:embed="rId6"/>
          <a:stretch>
            <a:fillRect/>
          </a:stretch>
        </p:blipFill>
        <p:spPr>
          <a:xfrm>
            <a:off x="6836826" y="1232046"/>
            <a:ext cx="5265665" cy="3621087"/>
          </a:xfrm>
          <a:prstGeom prst="rect">
            <a:avLst/>
          </a:prstGeom>
        </p:spPr>
      </p:pic>
      <p:sp>
        <p:nvSpPr>
          <p:cNvPr id="4" name="Textfeld 3">
            <a:extLst>
              <a:ext uri="{FF2B5EF4-FFF2-40B4-BE49-F238E27FC236}">
                <a16:creationId xmlns:a16="http://schemas.microsoft.com/office/drawing/2014/main" id="{114E79F6-75A3-5EE8-B7EB-0BC0DB504070}"/>
              </a:ext>
            </a:extLst>
          </p:cNvPr>
          <p:cNvSpPr txBox="1"/>
          <p:nvPr/>
        </p:nvSpPr>
        <p:spPr>
          <a:xfrm>
            <a:off x="7730090" y="4935303"/>
            <a:ext cx="7463640" cy="646331"/>
          </a:xfrm>
          <a:prstGeom prst="rect">
            <a:avLst/>
          </a:prstGeom>
          <a:noFill/>
        </p:spPr>
        <p:txBody>
          <a:bodyPr wrap="square">
            <a:spAutoFit/>
          </a:bodyPr>
          <a:lstStyle/>
          <a:p>
            <a:r>
              <a:rPr lang="de-DE" sz="1200" dirty="0">
                <a:solidFill>
                  <a:schemeClr val="bg1">
                    <a:lumMod val="10000"/>
                  </a:schemeClr>
                </a:solidFill>
                <a:hlinkClick r:id="rId7">
                  <a:extLst>
                    <a:ext uri="{A12FA001-AC4F-418D-AE19-62706E023703}">
                      <ahyp:hlinkClr xmlns:ahyp="http://schemas.microsoft.com/office/drawing/2018/hyperlinkcolor" val="tx"/>
                    </a:ext>
                  </a:extLst>
                </a:hlinkClick>
              </a:rPr>
              <a:t>https://web.arbeitsagentur.de/entgeltatlas/beruf/128366</a:t>
            </a:r>
            <a:endParaRPr lang="de-DE" sz="1200" dirty="0">
              <a:solidFill>
                <a:schemeClr val="bg1">
                  <a:lumMod val="10000"/>
                </a:schemeClr>
              </a:solidFill>
            </a:endParaRPr>
          </a:p>
          <a:p>
            <a:r>
              <a:rPr lang="en-US" sz="1200" kern="100" dirty="0">
                <a:solidFill>
                  <a:schemeClr val="bg1">
                    <a:lumMod val="10000"/>
                  </a:schemeClr>
                </a:solidFill>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200" kern="100" dirty="0">
              <a:solidFill>
                <a:schemeClr val="bg1">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de-DE" sz="1200" dirty="0">
              <a:solidFill>
                <a:schemeClr val="bg1">
                  <a:lumMod val="10000"/>
                </a:schemeClr>
              </a:solidFill>
            </a:endParaRPr>
          </a:p>
        </p:txBody>
      </p:sp>
    </p:spTree>
    <p:extLst>
      <p:ext uri="{BB962C8B-B14F-4D97-AF65-F5344CB8AC3E}">
        <p14:creationId xmlns:p14="http://schemas.microsoft.com/office/powerpoint/2010/main" val="3435864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400" b="1" dirty="0"/>
              <a:t> </a:t>
            </a:r>
            <a:r>
              <a:rPr lang="de-DE" sz="2900" b="1" dirty="0" err="1"/>
              <a:t>Explore</a:t>
            </a:r>
            <a:r>
              <a:rPr lang="de-DE" sz="2900" b="1" dirty="0"/>
              <a:t> and </a:t>
            </a:r>
            <a:r>
              <a:rPr lang="de-DE" sz="2900" b="1" dirty="0" err="1"/>
              <a:t>interpret</a:t>
            </a:r>
            <a:r>
              <a:rPr lang="de-DE" sz="2900" b="1" dirty="0"/>
              <a:t> </a:t>
            </a:r>
            <a:r>
              <a:rPr lang="de-DE" sz="2900" b="1" dirty="0" err="1"/>
              <a:t>interactive</a:t>
            </a:r>
            <a:r>
              <a:rPr lang="de-DE" sz="2900" b="1" dirty="0"/>
              <a:t> </a:t>
            </a:r>
            <a:r>
              <a:rPr lang="de-DE" sz="2900" b="1" dirty="0" err="1"/>
              <a:t>data</a:t>
            </a:r>
            <a:r>
              <a:rPr lang="de-DE" sz="2900" b="1" dirty="0"/>
              <a:t> </a:t>
            </a:r>
            <a:r>
              <a:rPr lang="de-DE" sz="2900" b="1" dirty="0" err="1"/>
              <a:t>displays</a:t>
            </a:r>
            <a:endParaRPr kumimoji="0" lang="de-DE" sz="29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5" name="Inhaltsplatzhalter 6">
            <a:extLst>
              <a:ext uri="{FF2B5EF4-FFF2-40B4-BE49-F238E27FC236}">
                <a16:creationId xmlns:a16="http://schemas.microsoft.com/office/drawing/2014/main" id="{3A56B429-780E-56A3-6C5D-4B940E5EF7AC}"/>
              </a:ext>
            </a:extLst>
          </p:cNvPr>
          <p:cNvSpPr>
            <a:spLocks noGrp="1"/>
          </p:cNvSpPr>
          <p:nvPr>
            <p:ph idx="1"/>
          </p:nvPr>
        </p:nvSpPr>
        <p:spPr>
          <a:xfrm>
            <a:off x="678316" y="1618456"/>
            <a:ext cx="5255684" cy="3621087"/>
          </a:xfrm>
        </p:spPr>
        <p:txBody>
          <a:bodyPr>
            <a:normAutofit/>
          </a:bodyPr>
          <a:lstStyle/>
          <a:p>
            <a:pPr marL="0" indent="0">
              <a:buNone/>
            </a:pPr>
            <a:r>
              <a:rPr lang="de-DE" sz="1600" dirty="0">
                <a:solidFill>
                  <a:schemeClr val="bg1">
                    <a:lumMod val="10000"/>
                  </a:schemeClr>
                </a:solidFill>
              </a:rPr>
              <a:t>Interpretation: 50%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hairdressers</a:t>
            </a:r>
            <a:r>
              <a:rPr lang="de-DE" sz="1600" dirty="0">
                <a:solidFill>
                  <a:schemeClr val="bg1">
                    <a:lumMod val="10000"/>
                  </a:schemeClr>
                </a:solidFill>
              </a:rPr>
              <a:t> </a:t>
            </a:r>
            <a:r>
              <a:rPr lang="de-DE" sz="1600" dirty="0" err="1">
                <a:solidFill>
                  <a:schemeClr val="bg1">
                    <a:lumMod val="10000"/>
                  </a:schemeClr>
                </a:solidFill>
              </a:rPr>
              <a:t>receive</a:t>
            </a:r>
            <a:r>
              <a:rPr lang="de-DE" sz="1600" dirty="0">
                <a:solidFill>
                  <a:schemeClr val="bg1">
                    <a:lumMod val="10000"/>
                  </a:schemeClr>
                </a:solidFill>
              </a:rPr>
              <a:t> </a:t>
            </a:r>
            <a:r>
              <a:rPr lang="de-DE" sz="1600" dirty="0" err="1">
                <a:solidFill>
                  <a:schemeClr val="bg1">
                    <a:lumMod val="10000"/>
                  </a:schemeClr>
                </a:solidFill>
              </a:rPr>
              <a:t>less</a:t>
            </a:r>
            <a:r>
              <a:rPr lang="de-DE" sz="1600" dirty="0">
                <a:solidFill>
                  <a:schemeClr val="bg1">
                    <a:lumMod val="10000"/>
                  </a:schemeClr>
                </a:solidFill>
              </a:rPr>
              <a:t> </a:t>
            </a:r>
            <a:r>
              <a:rPr lang="de-DE" sz="1600" dirty="0" err="1">
                <a:solidFill>
                  <a:schemeClr val="bg1">
                    <a:lumMod val="10000"/>
                  </a:schemeClr>
                </a:solidFill>
              </a:rPr>
              <a:t>than</a:t>
            </a:r>
            <a:r>
              <a:rPr lang="de-DE" sz="1600" dirty="0">
                <a:solidFill>
                  <a:schemeClr val="bg1">
                    <a:lumMod val="10000"/>
                  </a:schemeClr>
                </a:solidFill>
              </a:rPr>
              <a:t> 1706€ per </a:t>
            </a:r>
            <a:r>
              <a:rPr lang="de-DE" sz="1600" dirty="0" err="1">
                <a:solidFill>
                  <a:schemeClr val="bg1">
                    <a:lumMod val="10000"/>
                  </a:schemeClr>
                </a:solidFill>
              </a:rPr>
              <a:t>month</a:t>
            </a:r>
            <a:r>
              <a:rPr lang="de-DE" sz="1600" dirty="0">
                <a:solidFill>
                  <a:schemeClr val="bg1">
                    <a:lumMod val="10000"/>
                  </a:schemeClr>
                </a:solidFill>
              </a:rPr>
              <a:t> </a:t>
            </a:r>
            <a:r>
              <a:rPr lang="de-DE" sz="1600" dirty="0" err="1">
                <a:solidFill>
                  <a:schemeClr val="bg1">
                    <a:lumMod val="10000"/>
                  </a:schemeClr>
                </a:solidFill>
              </a:rPr>
              <a:t>for</a:t>
            </a:r>
            <a:r>
              <a:rPr lang="de-DE" sz="1600" dirty="0">
                <a:solidFill>
                  <a:schemeClr val="bg1">
                    <a:lumMod val="10000"/>
                  </a:schemeClr>
                </a:solidFill>
              </a:rPr>
              <a:t> a </a:t>
            </a:r>
            <a:r>
              <a:rPr lang="de-DE" sz="1600" dirty="0" err="1">
                <a:solidFill>
                  <a:schemeClr val="bg1">
                    <a:lumMod val="10000"/>
                  </a:schemeClr>
                </a:solidFill>
              </a:rPr>
              <a:t>full</a:t>
            </a:r>
            <a:r>
              <a:rPr lang="de-DE" sz="1600" dirty="0">
                <a:solidFill>
                  <a:schemeClr val="bg1">
                    <a:lumMod val="10000"/>
                  </a:schemeClr>
                </a:solidFill>
              </a:rPr>
              <a:t>-time </a:t>
            </a:r>
            <a:r>
              <a:rPr lang="de-DE" sz="1600" dirty="0" err="1">
                <a:solidFill>
                  <a:schemeClr val="bg1">
                    <a:lumMod val="10000"/>
                  </a:schemeClr>
                </a:solidFill>
              </a:rPr>
              <a:t>job</a:t>
            </a:r>
            <a:r>
              <a:rPr lang="de-DE" sz="1600" dirty="0">
                <a:solidFill>
                  <a:schemeClr val="bg1">
                    <a:lumMod val="10000"/>
                  </a:schemeClr>
                </a:solidFill>
              </a:rPr>
              <a:t>.</a:t>
            </a:r>
          </a:p>
          <a:p>
            <a:endParaRPr lang="de-DE" sz="1600" dirty="0">
              <a:solidFill>
                <a:schemeClr val="bg1">
                  <a:lumMod val="10000"/>
                </a:schemeClr>
              </a:solidFill>
            </a:endParaRPr>
          </a:p>
          <a:p>
            <a:pPr marL="0" indent="0">
              <a:buNone/>
            </a:pPr>
            <a:r>
              <a:rPr lang="de-DE" sz="1600" dirty="0" err="1">
                <a:solidFill>
                  <a:schemeClr val="bg1">
                    <a:lumMod val="10000"/>
                  </a:schemeClr>
                </a:solidFill>
              </a:rPr>
              <a:t>With</a:t>
            </a:r>
            <a:r>
              <a:rPr lang="de-DE" sz="1600" dirty="0">
                <a:solidFill>
                  <a:schemeClr val="bg1">
                    <a:lumMod val="10000"/>
                  </a:schemeClr>
                </a:solidFill>
              </a:rPr>
              <a:t> </a:t>
            </a:r>
            <a:r>
              <a:rPr lang="de-DE" sz="1600" dirty="0" err="1">
                <a:solidFill>
                  <a:schemeClr val="bg1">
                    <a:lumMod val="10000"/>
                  </a:schemeClr>
                </a:solidFill>
              </a:rPr>
              <a:t>the</a:t>
            </a:r>
            <a:r>
              <a:rPr lang="de-DE" sz="1600" dirty="0">
                <a:solidFill>
                  <a:schemeClr val="bg1">
                    <a:lumMod val="10000"/>
                  </a:schemeClr>
                </a:solidFill>
              </a:rPr>
              <a:t> </a:t>
            </a:r>
            <a:r>
              <a:rPr lang="de-DE" sz="1600" dirty="0" err="1">
                <a:solidFill>
                  <a:schemeClr val="bg1">
                    <a:lumMod val="10000"/>
                  </a:schemeClr>
                </a:solidFill>
              </a:rPr>
              <a:t>help</a:t>
            </a:r>
            <a:r>
              <a:rPr lang="de-DE" sz="1600" dirty="0">
                <a:solidFill>
                  <a:schemeClr val="bg1">
                    <a:lumMod val="10000"/>
                  </a:schemeClr>
                </a:solidFill>
              </a:rPr>
              <a:t> </a:t>
            </a:r>
            <a:r>
              <a:rPr lang="de-DE" sz="1600" dirty="0" err="1">
                <a:solidFill>
                  <a:schemeClr val="bg1">
                    <a:lumMod val="10000"/>
                  </a:schemeClr>
                </a:solidFill>
              </a:rPr>
              <a:t>of</a:t>
            </a:r>
            <a:r>
              <a:rPr lang="de-DE" sz="1600" dirty="0">
                <a:solidFill>
                  <a:schemeClr val="bg1">
                    <a:lumMod val="10000"/>
                  </a:schemeClr>
                </a:solidFill>
              </a:rPr>
              <a:t> </a:t>
            </a:r>
            <a:r>
              <a:rPr lang="de-DE" sz="1600" dirty="0" err="1">
                <a:solidFill>
                  <a:schemeClr val="bg1">
                    <a:lumMod val="10000"/>
                  </a:schemeClr>
                </a:solidFill>
              </a:rPr>
              <a:t>salary</a:t>
            </a:r>
            <a:r>
              <a:rPr lang="de-DE" sz="1600" dirty="0">
                <a:solidFill>
                  <a:schemeClr val="bg1">
                    <a:lumMod val="10000"/>
                  </a:schemeClr>
                </a:solidFill>
              </a:rPr>
              <a:t> </a:t>
            </a:r>
            <a:r>
              <a:rPr lang="de-DE" sz="1600" dirty="0" err="1">
                <a:solidFill>
                  <a:schemeClr val="bg1">
                    <a:lumMod val="10000"/>
                  </a:schemeClr>
                </a:solidFill>
              </a:rPr>
              <a:t>calculators</a:t>
            </a:r>
            <a:r>
              <a:rPr lang="de-DE" sz="1600" dirty="0">
                <a:solidFill>
                  <a:schemeClr val="bg1">
                    <a:lumMod val="10000"/>
                  </a:schemeClr>
                </a:solidFill>
              </a:rPr>
              <a:t>, </a:t>
            </a:r>
            <a:r>
              <a:rPr lang="de-DE" sz="1600" dirty="0" err="1">
                <a:solidFill>
                  <a:schemeClr val="bg1">
                    <a:lumMod val="10000"/>
                  </a:schemeClr>
                </a:solidFill>
              </a:rPr>
              <a:t>students</a:t>
            </a:r>
            <a:r>
              <a:rPr lang="de-DE" sz="1600" dirty="0">
                <a:solidFill>
                  <a:schemeClr val="bg1">
                    <a:lumMod val="10000"/>
                  </a:schemeClr>
                </a:solidFill>
              </a:rPr>
              <a:t> </a:t>
            </a:r>
            <a:r>
              <a:rPr lang="de-DE" sz="1600" dirty="0" err="1">
                <a:solidFill>
                  <a:schemeClr val="bg1">
                    <a:lumMod val="10000"/>
                  </a:schemeClr>
                </a:solidFill>
              </a:rPr>
              <a:t>can</a:t>
            </a:r>
            <a:r>
              <a:rPr lang="de-DE" sz="1600" dirty="0">
                <a:solidFill>
                  <a:schemeClr val="bg1">
                    <a:lumMod val="10000"/>
                  </a:schemeClr>
                </a:solidFill>
              </a:rPr>
              <a:t> </a:t>
            </a:r>
            <a:r>
              <a:rPr lang="de-DE" sz="1600" dirty="0" err="1">
                <a:solidFill>
                  <a:schemeClr val="bg1">
                    <a:lumMod val="10000"/>
                  </a:schemeClr>
                </a:solidFill>
              </a:rPr>
              <a:t>now</a:t>
            </a:r>
            <a:r>
              <a:rPr lang="de-DE" sz="1600" dirty="0">
                <a:solidFill>
                  <a:schemeClr val="bg1">
                    <a:lumMod val="10000"/>
                  </a:schemeClr>
                </a:solidFill>
              </a:rPr>
              <a:t> </a:t>
            </a:r>
            <a:r>
              <a:rPr lang="de-DE" sz="1600" dirty="0" err="1">
                <a:solidFill>
                  <a:schemeClr val="bg1">
                    <a:lumMod val="10000"/>
                  </a:schemeClr>
                </a:solidFill>
              </a:rPr>
              <a:t>calculate</a:t>
            </a:r>
            <a:r>
              <a:rPr lang="de-DE" sz="1600" dirty="0">
                <a:solidFill>
                  <a:schemeClr val="bg1">
                    <a:lumMod val="10000"/>
                  </a:schemeClr>
                </a:solidFill>
              </a:rPr>
              <a:t> </a:t>
            </a:r>
            <a:r>
              <a:rPr lang="de-DE" sz="1600" dirty="0" err="1">
                <a:solidFill>
                  <a:schemeClr val="bg1">
                    <a:lumMod val="10000"/>
                  </a:schemeClr>
                </a:solidFill>
              </a:rPr>
              <a:t>how</a:t>
            </a:r>
            <a:r>
              <a:rPr lang="de-DE" sz="1600" dirty="0">
                <a:solidFill>
                  <a:schemeClr val="bg1">
                    <a:lumMod val="10000"/>
                  </a:schemeClr>
                </a:solidFill>
              </a:rPr>
              <a:t> </a:t>
            </a:r>
            <a:r>
              <a:rPr lang="de-DE" sz="1600" dirty="0" err="1">
                <a:solidFill>
                  <a:schemeClr val="bg1">
                    <a:lumMod val="10000"/>
                  </a:schemeClr>
                </a:solidFill>
              </a:rPr>
              <a:t>much</a:t>
            </a:r>
            <a:r>
              <a:rPr lang="de-DE" sz="1600" dirty="0">
                <a:solidFill>
                  <a:schemeClr val="bg1">
                    <a:lumMod val="10000"/>
                  </a:schemeClr>
                </a:solidFill>
              </a:rPr>
              <a:t> </a:t>
            </a:r>
            <a:r>
              <a:rPr lang="de-DE" sz="1600" dirty="0" err="1">
                <a:solidFill>
                  <a:schemeClr val="bg1">
                    <a:lumMod val="10000"/>
                  </a:schemeClr>
                </a:solidFill>
              </a:rPr>
              <a:t>net</a:t>
            </a:r>
            <a:r>
              <a:rPr lang="de-DE" sz="1600" dirty="0">
                <a:solidFill>
                  <a:schemeClr val="bg1">
                    <a:lumMod val="10000"/>
                  </a:schemeClr>
                </a:solidFill>
              </a:rPr>
              <a:t> </a:t>
            </a:r>
            <a:r>
              <a:rPr lang="de-DE" sz="1600" dirty="0" err="1">
                <a:solidFill>
                  <a:schemeClr val="bg1">
                    <a:lumMod val="10000"/>
                  </a:schemeClr>
                </a:solidFill>
              </a:rPr>
              <a:t>money</a:t>
            </a:r>
            <a:r>
              <a:rPr lang="de-DE" sz="1600" dirty="0">
                <a:solidFill>
                  <a:schemeClr val="bg1">
                    <a:lumMod val="10000"/>
                  </a:schemeClr>
                </a:solidFill>
              </a:rPr>
              <a:t> </a:t>
            </a:r>
            <a:r>
              <a:rPr lang="de-DE" sz="1600" dirty="0" err="1">
                <a:solidFill>
                  <a:schemeClr val="bg1">
                    <a:lumMod val="10000"/>
                  </a:schemeClr>
                </a:solidFill>
              </a:rPr>
              <a:t>is</a:t>
            </a:r>
            <a:r>
              <a:rPr lang="de-DE" sz="1600" dirty="0">
                <a:solidFill>
                  <a:schemeClr val="bg1">
                    <a:lumMod val="10000"/>
                  </a:schemeClr>
                </a:solidFill>
              </a:rPr>
              <a:t> </a:t>
            </a:r>
            <a:r>
              <a:rPr lang="de-DE" sz="1600" dirty="0" err="1">
                <a:solidFill>
                  <a:schemeClr val="bg1">
                    <a:lumMod val="10000"/>
                  </a:schemeClr>
                </a:solidFill>
              </a:rPr>
              <a:t>left</a:t>
            </a:r>
            <a:r>
              <a:rPr lang="de-DE" sz="1600" dirty="0">
                <a:solidFill>
                  <a:schemeClr val="bg1">
                    <a:lumMod val="10000"/>
                  </a:schemeClr>
                </a:solidFill>
              </a:rPr>
              <a:t> </a:t>
            </a:r>
            <a:r>
              <a:rPr lang="de-DE" sz="1600" dirty="0" err="1">
                <a:solidFill>
                  <a:schemeClr val="bg1">
                    <a:lumMod val="10000"/>
                  </a:schemeClr>
                </a:solidFill>
              </a:rPr>
              <a:t>for</a:t>
            </a:r>
            <a:r>
              <a:rPr lang="de-DE" sz="1600" dirty="0">
                <a:solidFill>
                  <a:schemeClr val="bg1">
                    <a:lumMod val="10000"/>
                  </a:schemeClr>
                </a:solidFill>
              </a:rPr>
              <a:t> </a:t>
            </a:r>
            <a:r>
              <a:rPr lang="de-DE" sz="1600" dirty="0" err="1">
                <a:solidFill>
                  <a:schemeClr val="bg1">
                    <a:lumMod val="10000"/>
                  </a:schemeClr>
                </a:solidFill>
              </a:rPr>
              <a:t>these</a:t>
            </a:r>
            <a:r>
              <a:rPr lang="de-DE" sz="1600" dirty="0">
                <a:solidFill>
                  <a:schemeClr val="bg1">
                    <a:lumMod val="10000"/>
                  </a:schemeClr>
                </a:solidFill>
              </a:rPr>
              <a:t> </a:t>
            </a:r>
            <a:r>
              <a:rPr lang="de-DE" sz="1600" dirty="0" err="1">
                <a:solidFill>
                  <a:schemeClr val="bg1">
                    <a:lumMod val="10000"/>
                  </a:schemeClr>
                </a:solidFill>
              </a:rPr>
              <a:t>people</a:t>
            </a:r>
            <a:r>
              <a:rPr lang="de-DE" sz="1400" dirty="0"/>
              <a:t>.</a:t>
            </a:r>
          </a:p>
        </p:txBody>
      </p:sp>
      <p:sp>
        <p:nvSpPr>
          <p:cNvPr id="15" name="Textfeld 14">
            <a:extLst>
              <a:ext uri="{FF2B5EF4-FFF2-40B4-BE49-F238E27FC236}">
                <a16:creationId xmlns:a16="http://schemas.microsoft.com/office/drawing/2014/main" id="{88528033-3882-7E10-73BA-5C4CFDCC3ECE}"/>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20</a:t>
            </a:r>
          </a:p>
        </p:txBody>
      </p:sp>
      <p:pic>
        <p:nvPicPr>
          <p:cNvPr id="2" name="Grafik 1">
            <a:extLst>
              <a:ext uri="{FF2B5EF4-FFF2-40B4-BE49-F238E27FC236}">
                <a16:creationId xmlns:a16="http://schemas.microsoft.com/office/drawing/2014/main" id="{B9B4AB26-54C4-12A8-42F4-C200F79680AA}"/>
              </a:ext>
            </a:extLst>
          </p:cNvPr>
          <p:cNvPicPr>
            <a:picLocks noChangeAspect="1"/>
          </p:cNvPicPr>
          <p:nvPr/>
        </p:nvPicPr>
        <p:blipFill>
          <a:blip r:embed="rId6"/>
          <a:stretch>
            <a:fillRect/>
          </a:stretch>
        </p:blipFill>
        <p:spPr>
          <a:xfrm>
            <a:off x="6446276" y="1554742"/>
            <a:ext cx="5144589" cy="3748515"/>
          </a:xfrm>
          <a:prstGeom prst="rect">
            <a:avLst/>
          </a:prstGeom>
        </p:spPr>
      </p:pic>
      <p:sp>
        <p:nvSpPr>
          <p:cNvPr id="4" name="Textfeld 3">
            <a:extLst>
              <a:ext uri="{FF2B5EF4-FFF2-40B4-BE49-F238E27FC236}">
                <a16:creationId xmlns:a16="http://schemas.microsoft.com/office/drawing/2014/main" id="{D3236472-B429-48F4-1B43-08E7FA58022D}"/>
              </a:ext>
            </a:extLst>
          </p:cNvPr>
          <p:cNvSpPr txBox="1"/>
          <p:nvPr/>
        </p:nvSpPr>
        <p:spPr>
          <a:xfrm>
            <a:off x="9291802" y="5318808"/>
            <a:ext cx="2299063" cy="646331"/>
          </a:xfrm>
          <a:prstGeom prst="rect">
            <a:avLst/>
          </a:prstGeom>
          <a:noFill/>
        </p:spPr>
        <p:txBody>
          <a:bodyPr wrap="square" rtlCol="0">
            <a:spAutoFit/>
          </a:bodyPr>
          <a:lstStyle/>
          <a:p>
            <a:r>
              <a:rPr lang="en-US" sz="1200" kern="100" dirty="0">
                <a:solidFill>
                  <a:schemeClr val="bg1">
                    <a:lumMod val="10000"/>
                  </a:schemeClr>
                </a:solidFill>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200" kern="100" dirty="0">
              <a:solidFill>
                <a:schemeClr val="bg1">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de-DE" sz="1200" dirty="0">
              <a:solidFill>
                <a:schemeClr val="bg1">
                  <a:lumMod val="10000"/>
                </a:schemeClr>
              </a:solidFill>
            </a:endParaRPr>
          </a:p>
        </p:txBody>
      </p:sp>
    </p:spTree>
    <p:extLst>
      <p:ext uri="{BB962C8B-B14F-4D97-AF65-F5344CB8AC3E}">
        <p14:creationId xmlns:p14="http://schemas.microsoft.com/office/powerpoint/2010/main" val="2000440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t> </a:t>
            </a:r>
            <a:r>
              <a:rPr lang="de-DE" sz="2900" b="1" dirty="0" err="1"/>
              <a:t>Explore</a:t>
            </a:r>
            <a:r>
              <a:rPr lang="de-DE" sz="2900" b="1" dirty="0"/>
              <a:t> and </a:t>
            </a:r>
            <a:r>
              <a:rPr lang="de-DE" sz="2900" b="1" dirty="0" err="1"/>
              <a:t>interpret</a:t>
            </a:r>
            <a:r>
              <a:rPr lang="de-DE" sz="2900" b="1" dirty="0"/>
              <a:t> </a:t>
            </a:r>
            <a:r>
              <a:rPr lang="de-DE" sz="2900" b="1" dirty="0" err="1"/>
              <a:t>interactive</a:t>
            </a:r>
            <a:r>
              <a:rPr lang="de-DE" sz="2900" b="1" dirty="0"/>
              <a:t> </a:t>
            </a:r>
            <a:r>
              <a:rPr lang="de-DE" sz="2900" b="1" dirty="0" err="1"/>
              <a:t>data</a:t>
            </a:r>
            <a:r>
              <a:rPr lang="de-DE" sz="2900" b="1" dirty="0"/>
              <a:t> </a:t>
            </a:r>
            <a:r>
              <a:rPr lang="de-DE" sz="2900" b="1" dirty="0" err="1"/>
              <a:t>displays</a:t>
            </a:r>
            <a:endParaRPr kumimoji="0" lang="de-DE" sz="29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6" name="Textfeld 15">
            <a:extLst>
              <a:ext uri="{FF2B5EF4-FFF2-40B4-BE49-F238E27FC236}">
                <a16:creationId xmlns:a16="http://schemas.microsoft.com/office/drawing/2014/main" id="{5679D347-B26B-0BC6-E3A0-5169924A53C2}"/>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22</a:t>
            </a:r>
          </a:p>
        </p:txBody>
      </p:sp>
      <p:pic>
        <p:nvPicPr>
          <p:cNvPr id="5" name="Grafik 4">
            <a:extLst>
              <a:ext uri="{FF2B5EF4-FFF2-40B4-BE49-F238E27FC236}">
                <a16:creationId xmlns:a16="http://schemas.microsoft.com/office/drawing/2014/main" id="{89327525-B75E-D51E-1B53-1748314724F8}"/>
              </a:ext>
            </a:extLst>
          </p:cNvPr>
          <p:cNvPicPr>
            <a:picLocks noChangeAspect="1"/>
          </p:cNvPicPr>
          <p:nvPr/>
        </p:nvPicPr>
        <p:blipFill>
          <a:blip r:embed="rId6"/>
          <a:stretch>
            <a:fillRect/>
          </a:stretch>
        </p:blipFill>
        <p:spPr>
          <a:xfrm>
            <a:off x="6488604" y="1293739"/>
            <a:ext cx="4826000" cy="4762500"/>
          </a:xfrm>
          <a:prstGeom prst="rect">
            <a:avLst/>
          </a:prstGeom>
        </p:spPr>
      </p:pic>
      <p:pic>
        <p:nvPicPr>
          <p:cNvPr id="6" name="Grafik 5">
            <a:extLst>
              <a:ext uri="{FF2B5EF4-FFF2-40B4-BE49-F238E27FC236}">
                <a16:creationId xmlns:a16="http://schemas.microsoft.com/office/drawing/2014/main" id="{AB89E405-EB23-9D82-CA9A-77EB8C13F2A5}"/>
              </a:ext>
            </a:extLst>
          </p:cNvPr>
          <p:cNvPicPr>
            <a:picLocks noChangeAspect="1"/>
          </p:cNvPicPr>
          <p:nvPr/>
        </p:nvPicPr>
        <p:blipFill>
          <a:blip r:embed="rId7"/>
          <a:stretch>
            <a:fillRect/>
          </a:stretch>
        </p:blipFill>
        <p:spPr>
          <a:xfrm>
            <a:off x="575566" y="1947701"/>
            <a:ext cx="5711418" cy="3857510"/>
          </a:xfrm>
          <a:prstGeom prst="rect">
            <a:avLst/>
          </a:prstGeom>
        </p:spPr>
      </p:pic>
    </p:spTree>
    <p:extLst>
      <p:ext uri="{BB962C8B-B14F-4D97-AF65-F5344CB8AC3E}">
        <p14:creationId xmlns:p14="http://schemas.microsoft.com/office/powerpoint/2010/main" val="309359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a:t>Basic </a:t>
            </a:r>
            <a:r>
              <a:rPr lang="de-DE" sz="2900" b="1" dirty="0" err="1"/>
              <a:t>statistical</a:t>
            </a:r>
            <a:r>
              <a:rPr lang="de-DE" sz="2900" b="1" dirty="0"/>
              <a:t> </a:t>
            </a:r>
            <a:r>
              <a:rPr lang="de-DE" sz="2900" b="1" dirty="0" err="1"/>
              <a:t>education</a:t>
            </a:r>
            <a:r>
              <a:rPr lang="de-DE" sz="2900" b="1" dirty="0"/>
              <a:t> </a:t>
            </a:r>
            <a:r>
              <a:rPr lang="de-DE" sz="2900" b="1" dirty="0" err="1"/>
              <a:t>using</a:t>
            </a:r>
            <a:r>
              <a:rPr lang="de-DE" sz="2900" b="1" dirty="0"/>
              <a:t> </a:t>
            </a:r>
            <a:r>
              <a:rPr lang="de-DE" sz="2900" b="1" dirty="0" err="1"/>
              <a:t>the</a:t>
            </a:r>
            <a:r>
              <a:rPr lang="de-DE" sz="2900" b="1" dirty="0"/>
              <a:t> </a:t>
            </a:r>
            <a:r>
              <a:rPr lang="de-DE" sz="2900" b="1" dirty="0" err="1"/>
              <a:t>example</a:t>
            </a:r>
            <a:r>
              <a:rPr lang="de-DE" sz="2900" b="1" dirty="0"/>
              <a:t> </a:t>
            </a:r>
            <a:r>
              <a:rPr lang="de-DE" sz="2900" b="1" dirty="0" err="1"/>
              <a:t>of</a:t>
            </a:r>
            <a:r>
              <a:rPr lang="de-DE" sz="2900" b="1" dirty="0"/>
              <a:t> </a:t>
            </a:r>
            <a:r>
              <a:rPr lang="de-DE" sz="2900" b="1" dirty="0" err="1"/>
              <a:t>demographic</a:t>
            </a:r>
            <a:r>
              <a:rPr lang="de-DE" sz="2900" b="1" dirty="0"/>
              <a:t> </a:t>
            </a:r>
            <a:r>
              <a:rPr lang="de-DE" sz="2900" b="1" dirty="0" err="1"/>
              <a:t>change</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7" name="Pfeil nach rechts 3">
            <a:extLst>
              <a:ext uri="{FF2B5EF4-FFF2-40B4-BE49-F238E27FC236}">
                <a16:creationId xmlns:a16="http://schemas.microsoft.com/office/drawing/2014/main" id="{F5E1B202-029D-CA72-0172-B0D33C24951F}"/>
              </a:ext>
            </a:extLst>
          </p:cNvPr>
          <p:cNvSpPr/>
          <p:nvPr/>
        </p:nvSpPr>
        <p:spPr>
          <a:xfrm rot="10800000">
            <a:off x="5584770" y="1820612"/>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Pfeil nach rechts 7">
            <a:extLst>
              <a:ext uri="{FF2B5EF4-FFF2-40B4-BE49-F238E27FC236}">
                <a16:creationId xmlns:a16="http://schemas.microsoft.com/office/drawing/2014/main" id="{EA1F3988-6E06-0170-CCC6-B2146C1F4E7D}"/>
              </a:ext>
            </a:extLst>
          </p:cNvPr>
          <p:cNvSpPr/>
          <p:nvPr/>
        </p:nvSpPr>
        <p:spPr>
          <a:xfrm rot="10800000">
            <a:off x="5591944" y="2643478"/>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feil nach rechts 8">
            <a:extLst>
              <a:ext uri="{FF2B5EF4-FFF2-40B4-BE49-F238E27FC236}">
                <a16:creationId xmlns:a16="http://schemas.microsoft.com/office/drawing/2014/main" id="{3627F5C4-C201-B05C-EEC4-EC1193923289}"/>
              </a:ext>
            </a:extLst>
          </p:cNvPr>
          <p:cNvSpPr/>
          <p:nvPr/>
        </p:nvSpPr>
        <p:spPr>
          <a:xfrm rot="10800000">
            <a:off x="5591944" y="3505486"/>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feil nach rechts 9">
            <a:extLst>
              <a:ext uri="{FF2B5EF4-FFF2-40B4-BE49-F238E27FC236}">
                <a16:creationId xmlns:a16="http://schemas.microsoft.com/office/drawing/2014/main" id="{1CBC2DF6-4370-AC50-7E44-11690763F79E}"/>
              </a:ext>
            </a:extLst>
          </p:cNvPr>
          <p:cNvSpPr/>
          <p:nvPr/>
        </p:nvSpPr>
        <p:spPr>
          <a:xfrm rot="10800000">
            <a:off x="5591943" y="4333459"/>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feil nach rechts 10">
            <a:extLst>
              <a:ext uri="{FF2B5EF4-FFF2-40B4-BE49-F238E27FC236}">
                <a16:creationId xmlns:a16="http://schemas.microsoft.com/office/drawing/2014/main" id="{32386EDE-6057-FBF4-CE05-982E4EB59105}"/>
              </a:ext>
            </a:extLst>
          </p:cNvPr>
          <p:cNvSpPr/>
          <p:nvPr/>
        </p:nvSpPr>
        <p:spPr>
          <a:xfrm rot="10800000">
            <a:off x="5591943" y="5159760"/>
            <a:ext cx="504056" cy="144016"/>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feld 1">
            <a:extLst>
              <a:ext uri="{FF2B5EF4-FFF2-40B4-BE49-F238E27FC236}">
                <a16:creationId xmlns:a16="http://schemas.microsoft.com/office/drawing/2014/main" id="{D59D989E-7BB9-A613-260E-0DFFF589D821}"/>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23</a:t>
            </a:r>
          </a:p>
        </p:txBody>
      </p:sp>
      <p:pic>
        <p:nvPicPr>
          <p:cNvPr id="17" name="Grafik 16">
            <a:extLst>
              <a:ext uri="{FF2B5EF4-FFF2-40B4-BE49-F238E27FC236}">
                <a16:creationId xmlns:a16="http://schemas.microsoft.com/office/drawing/2014/main" id="{1F7509DF-EF11-43D1-74CE-1A713A18FA1B}"/>
              </a:ext>
            </a:extLst>
          </p:cNvPr>
          <p:cNvPicPr>
            <a:picLocks noChangeAspect="1"/>
          </p:cNvPicPr>
          <p:nvPr/>
        </p:nvPicPr>
        <p:blipFill>
          <a:blip r:embed="rId6"/>
          <a:stretch>
            <a:fillRect/>
          </a:stretch>
        </p:blipFill>
        <p:spPr>
          <a:xfrm>
            <a:off x="419988" y="1495098"/>
            <a:ext cx="4917067" cy="4164789"/>
          </a:xfrm>
          <a:prstGeom prst="rect">
            <a:avLst/>
          </a:prstGeom>
        </p:spPr>
      </p:pic>
    </p:spTree>
    <p:extLst>
      <p:ext uri="{BB962C8B-B14F-4D97-AF65-F5344CB8AC3E}">
        <p14:creationId xmlns:p14="http://schemas.microsoft.com/office/powerpoint/2010/main" val="1983545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t> </a:t>
            </a:r>
            <a:r>
              <a:rPr lang="de-DE" sz="2900" b="1" dirty="0"/>
              <a:t>Take </a:t>
            </a:r>
            <a:r>
              <a:rPr lang="de-DE" sz="2900" b="1" dirty="0" err="1"/>
              <a:t>home</a:t>
            </a:r>
            <a:r>
              <a:rPr lang="de-DE" sz="2900" b="1" dirty="0"/>
              <a:t> </a:t>
            </a:r>
            <a:r>
              <a:rPr lang="de-DE" sz="2900" b="1" dirty="0" err="1"/>
              <a:t>messages</a:t>
            </a:r>
            <a:endParaRPr kumimoji="0" lang="de-DE" sz="33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5" name="Inhaltsplatzhalter 5">
            <a:extLst>
              <a:ext uri="{FF2B5EF4-FFF2-40B4-BE49-F238E27FC236}">
                <a16:creationId xmlns:a16="http://schemas.microsoft.com/office/drawing/2014/main" id="{F1DAB721-5CD8-06F8-6431-4CC34B53EC1A}"/>
              </a:ext>
            </a:extLst>
          </p:cNvPr>
          <p:cNvSpPr txBox="1">
            <a:spLocks/>
          </p:cNvSpPr>
          <p:nvPr/>
        </p:nvSpPr>
        <p:spPr>
          <a:xfrm>
            <a:off x="-322072" y="1404700"/>
            <a:ext cx="10991851" cy="36210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3">
              <a:spcBef>
                <a:spcPts val="1200"/>
              </a:spcBef>
            </a:pPr>
            <a:r>
              <a:rPr lang="de-DE" sz="2000" dirty="0">
                <a:solidFill>
                  <a:schemeClr val="bg1">
                    <a:lumMod val="10000"/>
                  </a:schemeClr>
                </a:solidFill>
              </a:rPr>
              <a:t>Components </a:t>
            </a:r>
            <a:r>
              <a:rPr lang="de-DE" sz="2000" dirty="0" err="1">
                <a:solidFill>
                  <a:schemeClr val="bg1">
                    <a:lumMod val="10000"/>
                  </a:schemeClr>
                </a:solidFill>
              </a:rPr>
              <a:t>of</a:t>
            </a:r>
            <a:r>
              <a:rPr lang="de-DE" sz="2000" dirty="0">
                <a:solidFill>
                  <a:schemeClr val="bg1">
                    <a:lumMod val="10000"/>
                  </a:schemeClr>
                </a:solidFill>
              </a:rPr>
              <a:t> </a:t>
            </a:r>
            <a:r>
              <a:rPr lang="de-DE" sz="2000" dirty="0" err="1">
                <a:solidFill>
                  <a:schemeClr val="bg1">
                    <a:lumMod val="10000"/>
                  </a:schemeClr>
                </a:solidFill>
              </a:rPr>
              <a:t>basic</a:t>
            </a:r>
            <a:r>
              <a:rPr lang="de-DE" sz="2000" dirty="0">
                <a:solidFill>
                  <a:schemeClr val="bg1">
                    <a:lumMod val="10000"/>
                  </a:schemeClr>
                </a:solidFill>
              </a:rPr>
              <a:t> </a:t>
            </a:r>
            <a:r>
              <a:rPr lang="de-DE" sz="2000" dirty="0" err="1">
                <a:solidFill>
                  <a:schemeClr val="bg1">
                    <a:lumMod val="10000"/>
                  </a:schemeClr>
                </a:solidFill>
              </a:rPr>
              <a:t>statistical</a:t>
            </a:r>
            <a:r>
              <a:rPr lang="de-DE" sz="2000" dirty="0">
                <a:solidFill>
                  <a:schemeClr val="bg1">
                    <a:lumMod val="10000"/>
                  </a:schemeClr>
                </a:solidFill>
              </a:rPr>
              <a:t> </a:t>
            </a:r>
            <a:r>
              <a:rPr lang="de-DE" sz="2000" dirty="0" err="1">
                <a:solidFill>
                  <a:schemeClr val="bg1">
                    <a:lumMod val="10000"/>
                  </a:schemeClr>
                </a:solidFill>
              </a:rPr>
              <a:t>literacy</a:t>
            </a:r>
            <a:endParaRPr lang="de-DE" sz="2000" dirty="0">
              <a:solidFill>
                <a:schemeClr val="bg1">
                  <a:lumMod val="10000"/>
                </a:schemeClr>
              </a:solidFill>
            </a:endParaRPr>
          </a:p>
          <a:p>
            <a:pPr lvl="3">
              <a:spcBef>
                <a:spcPts val="1200"/>
              </a:spcBef>
            </a:pPr>
            <a:r>
              <a:rPr lang="de-DE" sz="2000" dirty="0" err="1">
                <a:solidFill>
                  <a:schemeClr val="bg1">
                    <a:lumMod val="10000"/>
                  </a:schemeClr>
                </a:solidFill>
              </a:rPr>
              <a:t>Aim</a:t>
            </a:r>
            <a:r>
              <a:rPr lang="de-DE" sz="2000" dirty="0">
                <a:solidFill>
                  <a:schemeClr val="bg1">
                    <a:lumMod val="10000"/>
                  </a:schemeClr>
                </a:solidFill>
              </a:rPr>
              <a:t> </a:t>
            </a:r>
            <a:r>
              <a:rPr lang="de-DE" sz="2000" dirty="0" err="1">
                <a:solidFill>
                  <a:schemeClr val="bg1">
                    <a:lumMod val="10000"/>
                  </a:schemeClr>
                </a:solidFill>
              </a:rPr>
              <a:t>of</a:t>
            </a:r>
            <a:r>
              <a:rPr lang="de-DE" sz="2000" dirty="0">
                <a:solidFill>
                  <a:schemeClr val="bg1">
                    <a:lumMod val="10000"/>
                  </a:schemeClr>
                </a:solidFill>
              </a:rPr>
              <a:t> </a:t>
            </a:r>
            <a:r>
              <a:rPr lang="de-DE" sz="2000" dirty="0" err="1">
                <a:solidFill>
                  <a:schemeClr val="bg1">
                    <a:lumMod val="10000"/>
                  </a:schemeClr>
                </a:solidFill>
              </a:rPr>
              <a:t>basic</a:t>
            </a:r>
            <a:r>
              <a:rPr lang="de-DE" sz="2000" dirty="0">
                <a:solidFill>
                  <a:schemeClr val="bg1">
                    <a:lumMod val="10000"/>
                  </a:schemeClr>
                </a:solidFill>
              </a:rPr>
              <a:t> </a:t>
            </a:r>
            <a:r>
              <a:rPr lang="de-DE" sz="2000" dirty="0" err="1">
                <a:solidFill>
                  <a:schemeClr val="bg1">
                    <a:lumMod val="10000"/>
                  </a:schemeClr>
                </a:solidFill>
              </a:rPr>
              <a:t>statistical</a:t>
            </a:r>
            <a:r>
              <a:rPr lang="de-DE" sz="2000" dirty="0">
                <a:solidFill>
                  <a:schemeClr val="bg1">
                    <a:lumMod val="10000"/>
                  </a:schemeClr>
                </a:solidFill>
              </a:rPr>
              <a:t> </a:t>
            </a:r>
            <a:r>
              <a:rPr lang="de-DE" sz="2000" dirty="0" err="1">
                <a:solidFill>
                  <a:schemeClr val="bg1">
                    <a:lumMod val="10000"/>
                  </a:schemeClr>
                </a:solidFill>
              </a:rPr>
              <a:t>education</a:t>
            </a:r>
            <a:endParaRPr lang="de-DE" sz="2000" dirty="0">
              <a:solidFill>
                <a:schemeClr val="bg1">
                  <a:lumMod val="10000"/>
                </a:schemeClr>
              </a:solidFill>
            </a:endParaRPr>
          </a:p>
          <a:p>
            <a:pPr lvl="3">
              <a:spcBef>
                <a:spcPts val="1200"/>
              </a:spcBef>
            </a:pPr>
            <a:r>
              <a:rPr lang="de-DE" sz="2000" dirty="0">
                <a:solidFill>
                  <a:schemeClr val="bg1">
                    <a:lumMod val="10000"/>
                  </a:schemeClr>
                </a:solidFill>
              </a:rPr>
              <a:t>Basic </a:t>
            </a:r>
            <a:r>
              <a:rPr lang="de-DE" sz="2000" dirty="0" err="1">
                <a:solidFill>
                  <a:schemeClr val="bg1">
                    <a:lumMod val="10000"/>
                  </a:schemeClr>
                </a:solidFill>
              </a:rPr>
              <a:t>statistical</a:t>
            </a:r>
            <a:r>
              <a:rPr lang="de-DE" sz="2000" dirty="0">
                <a:solidFill>
                  <a:schemeClr val="bg1">
                    <a:lumMod val="10000"/>
                  </a:schemeClr>
                </a:solidFill>
              </a:rPr>
              <a:t> </a:t>
            </a:r>
            <a:r>
              <a:rPr lang="de-DE" sz="2000" dirty="0" err="1">
                <a:solidFill>
                  <a:schemeClr val="bg1">
                    <a:lumMod val="10000"/>
                  </a:schemeClr>
                </a:solidFill>
              </a:rPr>
              <a:t>education</a:t>
            </a:r>
            <a:r>
              <a:rPr lang="de-DE" sz="2000" dirty="0">
                <a:solidFill>
                  <a:schemeClr val="bg1">
                    <a:lumMod val="10000"/>
                  </a:schemeClr>
                </a:solidFill>
              </a:rPr>
              <a:t> and </a:t>
            </a:r>
            <a:r>
              <a:rPr lang="de-DE" sz="2000" dirty="0" err="1">
                <a:solidFill>
                  <a:schemeClr val="bg1">
                    <a:lumMod val="10000"/>
                  </a:schemeClr>
                </a:solidFill>
              </a:rPr>
              <a:t>general</a:t>
            </a:r>
            <a:r>
              <a:rPr lang="de-DE" sz="2000" dirty="0">
                <a:solidFill>
                  <a:schemeClr val="bg1">
                    <a:lumMod val="10000"/>
                  </a:schemeClr>
                </a:solidFill>
              </a:rPr>
              <a:t> </a:t>
            </a:r>
            <a:r>
              <a:rPr lang="de-DE" sz="2000" dirty="0" err="1">
                <a:solidFill>
                  <a:schemeClr val="bg1">
                    <a:lumMod val="10000"/>
                  </a:schemeClr>
                </a:solidFill>
              </a:rPr>
              <a:t>education</a:t>
            </a:r>
            <a:endParaRPr lang="de-DE" sz="2000" dirty="0">
              <a:solidFill>
                <a:schemeClr val="bg1">
                  <a:lumMod val="10000"/>
                </a:schemeClr>
              </a:solidFill>
            </a:endParaRPr>
          </a:p>
        </p:txBody>
      </p:sp>
      <p:sp>
        <p:nvSpPr>
          <p:cNvPr id="7" name="Textfeld 6">
            <a:extLst>
              <a:ext uri="{FF2B5EF4-FFF2-40B4-BE49-F238E27FC236}">
                <a16:creationId xmlns:a16="http://schemas.microsoft.com/office/drawing/2014/main" id="{53155A37-CC39-E642-238A-DCAFD3AB549C}"/>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30</a:t>
            </a:r>
          </a:p>
        </p:txBody>
      </p:sp>
    </p:spTree>
    <p:extLst>
      <p:ext uri="{BB962C8B-B14F-4D97-AF65-F5344CB8AC3E}">
        <p14:creationId xmlns:p14="http://schemas.microsoft.com/office/powerpoint/2010/main" val="2618813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t> </a:t>
            </a:r>
            <a:r>
              <a:rPr lang="de-DE" sz="2900" b="1" dirty="0"/>
              <a:t>References</a:t>
            </a:r>
            <a:endParaRPr kumimoji="0" lang="de-DE" sz="33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5" name="Inhaltsplatzhalter 5">
            <a:extLst>
              <a:ext uri="{FF2B5EF4-FFF2-40B4-BE49-F238E27FC236}">
                <a16:creationId xmlns:a16="http://schemas.microsoft.com/office/drawing/2014/main" id="{F1DAB721-5CD8-06F8-6431-4CC34B53EC1A}"/>
              </a:ext>
            </a:extLst>
          </p:cNvPr>
          <p:cNvSpPr txBox="1">
            <a:spLocks/>
          </p:cNvSpPr>
          <p:nvPr/>
        </p:nvSpPr>
        <p:spPr>
          <a:xfrm>
            <a:off x="393939" y="1203013"/>
            <a:ext cx="11475506" cy="5150152"/>
          </a:xfrm>
          <a:prstGeom prst="rect">
            <a:avLst/>
          </a:prstGeom>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4300" dirty="0"/>
              <a:t>Arbeitsagentur.de. Entgeltatlas - Bundesagentur für Arbeit. </a:t>
            </a:r>
            <a:r>
              <a:rPr lang="en-US" sz="4300" dirty="0"/>
              <a:t>Retrieved rom: https://web.arbeitsagentur.de/entgeltatlas/beruf/128366 Last update: 07/07/2023</a:t>
            </a:r>
            <a:endParaRPr lang="de-DE" sz="4300" dirty="0"/>
          </a:p>
          <a:p>
            <a:r>
              <a:rPr lang="en-GB" sz="4300" dirty="0"/>
              <a:t>Cobb, P. (1998, July). </a:t>
            </a:r>
            <a:r>
              <a:rPr lang="en-US" sz="4300" dirty="0"/>
              <a:t>Analyzing the mathematical learning of the classroom community: The case of statistical data analysis. In NOTE 328p.; For volumes 2-4, see SE 062 272-274; for the 1998 conference see ED 416 082-085. </a:t>
            </a:r>
            <a:r>
              <a:rPr lang="en-GB" sz="4300" dirty="0"/>
              <a:t>(p. 66).</a:t>
            </a:r>
            <a:endParaRPr lang="de-DE" sz="4300" dirty="0"/>
          </a:p>
          <a:p>
            <a:r>
              <a:rPr lang="de-DE" sz="4300" dirty="0"/>
              <a:t>Destatis.de. Bevölkerungspyramide: Altersstruktur Deutschlands von 1950 - 2060. </a:t>
            </a:r>
            <a:r>
              <a:rPr lang="en-US" sz="4300" dirty="0"/>
              <a:t>From: https://service.destatis.de/bevoelkerungspyramide/index.html (Status: 07/07/2023)</a:t>
            </a:r>
          </a:p>
          <a:p>
            <a:r>
              <a:rPr lang="en-US" sz="4300" dirty="0"/>
              <a:t>Gal, I. (2002). Adults’ statistical literacy: Meanings, components, </a:t>
            </a:r>
            <a:r>
              <a:rPr lang="en-US" sz="4300" dirty="0" err="1"/>
              <a:t>responsibil-ities</a:t>
            </a:r>
            <a:r>
              <a:rPr lang="en-US" sz="4300" dirty="0"/>
              <a:t>. </a:t>
            </a:r>
            <a:r>
              <a:rPr lang="de-DE" sz="4300" i="1" dirty="0"/>
              <a:t>Revue Internationale de </a:t>
            </a:r>
            <a:r>
              <a:rPr lang="de-DE" sz="4300" i="1" dirty="0" err="1"/>
              <a:t>Statistique</a:t>
            </a:r>
            <a:r>
              <a:rPr lang="de-DE" sz="4300" i="1" dirty="0"/>
              <a:t> [International Statistical Re-view], 70</a:t>
            </a:r>
            <a:r>
              <a:rPr lang="de-DE" sz="4300" dirty="0"/>
              <a:t>(1), 1–25. </a:t>
            </a:r>
          </a:p>
          <a:p>
            <a:r>
              <a:rPr lang="en-US" sz="4300" dirty="0"/>
              <a:t>Gal, I. (2019). Understanding statistical literacy: About knowledge of contexts and models. </a:t>
            </a:r>
            <a:r>
              <a:rPr lang="pt-PT" sz="4300" dirty="0"/>
              <a:t>In  J.  M. Contreras,  M.  M.  Gea,  M.  M.  López-Martín  y  E.  Molina-Portillo  (Eds.),  </a:t>
            </a:r>
            <a:r>
              <a:rPr lang="pt-PT" sz="4300" i="1" dirty="0"/>
              <a:t>Actas  del  Tercer  Congreso</a:t>
            </a:r>
            <a:r>
              <a:rPr lang="pt-PT" sz="4300" dirty="0"/>
              <a:t> </a:t>
            </a:r>
            <a:r>
              <a:rPr lang="pt-PT" sz="4300" i="1" dirty="0"/>
              <a:t>Internacional Virtual de Educación Estadística </a:t>
            </a:r>
            <a:r>
              <a:rPr lang="pt-PT" sz="4300" dirty="0"/>
              <a:t>(pp. 1-15), Haifa. </a:t>
            </a:r>
            <a:endParaRPr lang="de-DE" sz="4300" dirty="0"/>
          </a:p>
          <a:p>
            <a:r>
              <a:rPr lang="de-DE" sz="4300" dirty="0"/>
              <a:t>Heymann, H. W. (1996). </a:t>
            </a:r>
            <a:r>
              <a:rPr lang="de-DE" sz="4300" i="1" dirty="0"/>
              <a:t>Allgemeinbildung und Mathematik</a:t>
            </a:r>
            <a:r>
              <a:rPr lang="de-DE" sz="4300" dirty="0"/>
              <a:t> (1. Aufl.). Julius Beltz.</a:t>
            </a:r>
          </a:p>
          <a:p>
            <a:r>
              <a:rPr lang="de-DE" sz="4300" dirty="0"/>
              <a:t>Krüger, K. (2016): Statistische Grundbildung fördern. </a:t>
            </a:r>
            <a:r>
              <a:rPr lang="de-DE" sz="4300" i="1" dirty="0" err="1"/>
              <a:t>mathematik</a:t>
            </a:r>
            <a:r>
              <a:rPr lang="de-DE" sz="4300" i="1" dirty="0"/>
              <a:t> lehren 197</a:t>
            </a:r>
            <a:r>
              <a:rPr lang="de-DE" sz="4300" dirty="0"/>
              <a:t>, 2-7.</a:t>
            </a:r>
          </a:p>
          <a:p>
            <a:r>
              <a:rPr lang="de-DE" sz="4300" dirty="0"/>
              <a:t>Maier-Borst, H., Martin, A. (2021). </a:t>
            </a:r>
            <a:r>
              <a:rPr lang="de-DE" sz="4300" i="1" dirty="0"/>
              <a:t>Wie unterschiedlich die vierte Welle Geimpfte und Ungeimpfte trifft. </a:t>
            </a:r>
            <a:r>
              <a:rPr lang="en-US" sz="4300" dirty="0"/>
              <a:t>From: https://www.rbb24.de/panorama/thema/corona/beitraege/2021/11/unterschied-geimpft-ungeimpft-inzidenzen-krankenhaus.html (Status: 07/07/2023)</a:t>
            </a:r>
            <a:endParaRPr lang="de-DE" sz="4300" dirty="0"/>
          </a:p>
          <a:p>
            <a:r>
              <a:rPr lang="de-DE" sz="4300" dirty="0"/>
              <a:t>Nordström, P., </a:t>
            </a:r>
            <a:r>
              <a:rPr lang="de-DE" sz="4300" dirty="0" err="1"/>
              <a:t>Ballin</a:t>
            </a:r>
            <a:r>
              <a:rPr lang="de-DE" sz="4300" dirty="0"/>
              <a:t>, M., &amp; Nordström, A. (2022). </a:t>
            </a:r>
            <a:r>
              <a:rPr lang="en-US" sz="4300" dirty="0"/>
              <a:t>Risk of infection, </a:t>
            </a:r>
            <a:r>
              <a:rPr lang="en-US" sz="4300" dirty="0" err="1"/>
              <a:t>hospitalisation</a:t>
            </a:r>
            <a:r>
              <a:rPr lang="en-US" sz="4300" dirty="0"/>
              <a:t>, and death up to 9 months after a second dose of COVID-19 vaccine: a retrospective, total population cohort study in Sweden. </a:t>
            </a:r>
            <a:r>
              <a:rPr lang="de-DE" sz="4300" dirty="0"/>
              <a:t>The Lancet, 399(10327), 814-823.</a:t>
            </a:r>
          </a:p>
          <a:p>
            <a:endParaRPr lang="de-DE" sz="3200" dirty="0"/>
          </a:p>
        </p:txBody>
      </p:sp>
      <p:sp>
        <p:nvSpPr>
          <p:cNvPr id="7" name="Textfeld 6">
            <a:extLst>
              <a:ext uri="{FF2B5EF4-FFF2-40B4-BE49-F238E27FC236}">
                <a16:creationId xmlns:a16="http://schemas.microsoft.com/office/drawing/2014/main" id="{53155A37-CC39-E642-238A-DCAFD3AB549C}"/>
              </a:ext>
            </a:extLst>
          </p:cNvPr>
          <p:cNvSpPr txBox="1"/>
          <p:nvPr/>
        </p:nvSpPr>
        <p:spPr>
          <a:xfrm>
            <a:off x="5889865" y="6436838"/>
            <a:ext cx="736270" cy="369332"/>
          </a:xfrm>
          <a:prstGeom prst="rect">
            <a:avLst/>
          </a:prstGeom>
          <a:noFill/>
        </p:spPr>
        <p:txBody>
          <a:bodyPr wrap="square" rtlCol="0">
            <a:spAutoFit/>
          </a:bodyPr>
          <a:lstStyle/>
          <a:p>
            <a:r>
              <a:rPr lang="de-DE" dirty="0">
                <a:solidFill>
                  <a:schemeClr val="bg1"/>
                </a:solidFill>
                <a:latin typeface="+mj-lt"/>
              </a:rPr>
              <a:t>30</a:t>
            </a:r>
          </a:p>
        </p:txBody>
      </p:sp>
    </p:spTree>
    <p:extLst>
      <p:ext uri="{BB962C8B-B14F-4D97-AF65-F5344CB8AC3E}">
        <p14:creationId xmlns:p14="http://schemas.microsoft.com/office/powerpoint/2010/main" val="424222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545201"/>
            <a:ext cx="12192000" cy="1064895"/>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What</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does</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basic</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statistical</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education</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mean</a:t>
            </a:r>
            <a:r>
              <a:rPr lang="de-DE" sz="3200" b="1" dirty="0">
                <a:solidFill>
                  <a:srgbClr val="234BA5"/>
                </a:solidFill>
                <a:latin typeface="Arial" panose="020B0604020202020204" pitchFamily="34" charset="0"/>
                <a:cs typeface="Arial" panose="020B0604020202020204" pitchFamily="34" charset="0"/>
              </a:rPr>
              <a:t>?</a:t>
            </a:r>
            <a:endParaRPr lang="de-DE" sz="3600" dirty="0">
              <a:solidFill>
                <a:srgbClr val="234BA5"/>
              </a:solidFill>
              <a:latin typeface="Arial" panose="020B0604020202020204" pitchFamily="34" charset="0"/>
              <a:cs typeface="Arial" panose="020B0604020202020204" pitchFamily="34" charset="0"/>
            </a:endParaRPr>
          </a:p>
        </p:txBody>
      </p: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pic>
        <p:nvPicPr>
          <p:cNvPr id="24" name="Grafik 23">
            <a:extLst>
              <a:ext uri="{FF2B5EF4-FFF2-40B4-BE49-F238E27FC236}">
                <a16:creationId xmlns:a16="http://schemas.microsoft.com/office/drawing/2014/main" id="{8205DA37-26EF-3AA6-EE3F-0BBBFEC9C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1083932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2400" b="1" dirty="0">
                <a:solidFill>
                  <a:srgbClr val="234BA5"/>
                </a:solidFill>
              </a:rPr>
              <a:t>Be </a:t>
            </a:r>
            <a:r>
              <a:rPr lang="de-DE" sz="2400" b="1" dirty="0" err="1">
                <a:solidFill>
                  <a:srgbClr val="234BA5"/>
                </a:solidFill>
              </a:rPr>
              <a:t>able</a:t>
            </a:r>
            <a:r>
              <a:rPr lang="de-DE" sz="2400" b="1" dirty="0">
                <a:solidFill>
                  <a:srgbClr val="234BA5"/>
                </a:solidFill>
              </a:rPr>
              <a:t> </a:t>
            </a:r>
            <a:r>
              <a:rPr lang="de-DE" sz="2400" b="1" dirty="0" err="1">
                <a:solidFill>
                  <a:srgbClr val="234BA5"/>
                </a:solidFill>
              </a:rPr>
              <a:t>to</a:t>
            </a:r>
            <a:r>
              <a:rPr lang="de-DE" sz="2400" b="1" dirty="0">
                <a:solidFill>
                  <a:srgbClr val="234BA5"/>
                </a:solidFill>
              </a:rPr>
              <a:t> "</a:t>
            </a:r>
            <a:r>
              <a:rPr lang="de-DE" sz="2400" b="1" dirty="0" err="1">
                <a:solidFill>
                  <a:srgbClr val="234BA5"/>
                </a:solidFill>
              </a:rPr>
              <a:t>read</a:t>
            </a:r>
            <a:r>
              <a:rPr lang="de-DE" sz="2400" b="1" dirty="0">
                <a:solidFill>
                  <a:srgbClr val="234BA5"/>
                </a:solidFill>
              </a:rPr>
              <a:t>" and </a:t>
            </a:r>
            <a:r>
              <a:rPr lang="de-DE" sz="2400" b="1" dirty="0" err="1">
                <a:solidFill>
                  <a:srgbClr val="234BA5"/>
                </a:solidFill>
              </a:rPr>
              <a:t>understand</a:t>
            </a:r>
            <a:r>
              <a:rPr lang="de-DE" sz="2400" b="1" dirty="0">
                <a:solidFill>
                  <a:srgbClr val="234BA5"/>
                </a:solidFill>
              </a:rPr>
              <a:t> </a:t>
            </a:r>
            <a:r>
              <a:rPr lang="de-DE" sz="2400" b="1" dirty="0" err="1">
                <a:solidFill>
                  <a:srgbClr val="234BA5"/>
                </a:solidFill>
              </a:rPr>
              <a:t>data</a:t>
            </a:r>
            <a:r>
              <a:rPr lang="de-DE" sz="2400" b="1" dirty="0">
                <a:solidFill>
                  <a:srgbClr val="234BA5"/>
                </a:solidFill>
              </a:rPr>
              <a:t> in different </a:t>
            </a:r>
            <a:r>
              <a:rPr lang="de-DE" sz="2400" b="1" dirty="0" err="1">
                <a:solidFill>
                  <a:srgbClr val="234BA5"/>
                </a:solidFill>
              </a:rPr>
              <a:t>representations</a:t>
            </a:r>
            <a:endParaRPr lang="de-DE" sz="3600" b="1" dirty="0">
              <a:solidFill>
                <a:srgbClr val="234BA5"/>
              </a:solidFill>
              <a:latin typeface="Arial" panose="020B0604020202020204" pitchFamily="34" charset="0"/>
              <a:cs typeface="Arial" panose="020B0604020202020204" pitchFamily="34" charset="0"/>
            </a:endParaRPr>
          </a:p>
        </p:txBody>
      </p: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pic>
        <p:nvPicPr>
          <p:cNvPr id="24" name="Grafik 23">
            <a:extLst>
              <a:ext uri="{FF2B5EF4-FFF2-40B4-BE49-F238E27FC236}">
                <a16:creationId xmlns:a16="http://schemas.microsoft.com/office/drawing/2014/main" id="{8205DA37-26EF-3AA6-EE3F-0BBBFEC9C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3</a:t>
            </a:r>
          </a:p>
        </p:txBody>
      </p:sp>
      <p:pic>
        <p:nvPicPr>
          <p:cNvPr id="6" name="Grafik 5">
            <a:extLst>
              <a:ext uri="{FF2B5EF4-FFF2-40B4-BE49-F238E27FC236}">
                <a16:creationId xmlns:a16="http://schemas.microsoft.com/office/drawing/2014/main" id="{66617044-D5AC-5190-E977-2536BFC0A156}"/>
              </a:ext>
            </a:extLst>
          </p:cNvPr>
          <p:cNvPicPr>
            <a:picLocks noChangeAspect="1"/>
          </p:cNvPicPr>
          <p:nvPr/>
        </p:nvPicPr>
        <p:blipFill>
          <a:blip r:embed="rId5"/>
          <a:stretch>
            <a:fillRect/>
          </a:stretch>
        </p:blipFill>
        <p:spPr>
          <a:xfrm>
            <a:off x="1233753" y="1922152"/>
            <a:ext cx="1759538" cy="2721773"/>
          </a:xfrm>
          <a:prstGeom prst="rect">
            <a:avLst/>
          </a:prstGeom>
        </p:spPr>
      </p:pic>
      <p:sp>
        <p:nvSpPr>
          <p:cNvPr id="7" name="Rechteck 6">
            <a:extLst>
              <a:ext uri="{FF2B5EF4-FFF2-40B4-BE49-F238E27FC236}">
                <a16:creationId xmlns:a16="http://schemas.microsoft.com/office/drawing/2014/main" id="{2AFE3960-244C-CFC6-7B2A-D55F07DBF57D}"/>
              </a:ext>
            </a:extLst>
          </p:cNvPr>
          <p:cNvSpPr/>
          <p:nvPr/>
        </p:nvSpPr>
        <p:spPr>
          <a:xfrm>
            <a:off x="1366435" y="4780703"/>
            <a:ext cx="1626856" cy="369332"/>
          </a:xfrm>
          <a:prstGeom prst="rect">
            <a:avLst/>
          </a:prstGeom>
        </p:spPr>
        <p:txBody>
          <a:bodyPr wrap="none">
            <a:spAutoFit/>
          </a:bodyPr>
          <a:lstStyle/>
          <a:p>
            <a:r>
              <a:rPr lang="en-GB" sz="1200" dirty="0"/>
              <a:t>www.achtung-statistik.de</a:t>
            </a:r>
            <a:r>
              <a:rPr lang="en-GB" dirty="0"/>
              <a:t>/</a:t>
            </a:r>
          </a:p>
        </p:txBody>
      </p:sp>
      <p:sp>
        <p:nvSpPr>
          <p:cNvPr id="8" name="Rechteck 7">
            <a:extLst>
              <a:ext uri="{FF2B5EF4-FFF2-40B4-BE49-F238E27FC236}">
                <a16:creationId xmlns:a16="http://schemas.microsoft.com/office/drawing/2014/main" id="{6C9E2343-BE17-FEE7-A588-EAA08AF58F50}"/>
              </a:ext>
            </a:extLst>
          </p:cNvPr>
          <p:cNvSpPr/>
          <p:nvPr/>
        </p:nvSpPr>
        <p:spPr>
          <a:xfrm>
            <a:off x="3711687" y="4874757"/>
            <a:ext cx="2019592" cy="276999"/>
          </a:xfrm>
          <a:prstGeom prst="rect">
            <a:avLst/>
          </a:prstGeom>
        </p:spPr>
        <p:txBody>
          <a:bodyPr wrap="none">
            <a:spAutoFit/>
          </a:bodyPr>
          <a:lstStyle/>
          <a:p>
            <a:r>
              <a:rPr lang="en-GB" sz="1200" dirty="0"/>
              <a:t>http://www.luegen-mit-zahlen.de/</a:t>
            </a:r>
          </a:p>
        </p:txBody>
      </p:sp>
      <p:pic>
        <p:nvPicPr>
          <p:cNvPr id="9" name="Grafik 8">
            <a:extLst>
              <a:ext uri="{FF2B5EF4-FFF2-40B4-BE49-F238E27FC236}">
                <a16:creationId xmlns:a16="http://schemas.microsoft.com/office/drawing/2014/main" id="{E006A38C-CA61-52EB-8268-72AE38F00B13}"/>
              </a:ext>
            </a:extLst>
          </p:cNvPr>
          <p:cNvPicPr>
            <a:picLocks noChangeAspect="1"/>
          </p:cNvPicPr>
          <p:nvPr/>
        </p:nvPicPr>
        <p:blipFill>
          <a:blip r:embed="rId6"/>
          <a:stretch>
            <a:fillRect/>
          </a:stretch>
        </p:blipFill>
        <p:spPr>
          <a:xfrm>
            <a:off x="3807664" y="1922153"/>
            <a:ext cx="1827639" cy="2767938"/>
          </a:xfrm>
          <a:prstGeom prst="rect">
            <a:avLst/>
          </a:prstGeom>
        </p:spPr>
      </p:pic>
      <p:pic>
        <p:nvPicPr>
          <p:cNvPr id="10" name="Grafik 9">
            <a:extLst>
              <a:ext uri="{FF2B5EF4-FFF2-40B4-BE49-F238E27FC236}">
                <a16:creationId xmlns:a16="http://schemas.microsoft.com/office/drawing/2014/main" id="{59E7746D-278E-983D-D798-6AF4CEBE5D10}"/>
              </a:ext>
            </a:extLst>
          </p:cNvPr>
          <p:cNvPicPr>
            <a:picLocks noChangeAspect="1"/>
          </p:cNvPicPr>
          <p:nvPr/>
        </p:nvPicPr>
        <p:blipFill>
          <a:blip r:embed="rId7"/>
          <a:stretch>
            <a:fillRect/>
          </a:stretch>
        </p:blipFill>
        <p:spPr>
          <a:xfrm>
            <a:off x="6449675" y="1922152"/>
            <a:ext cx="1937950" cy="2846419"/>
          </a:xfrm>
          <a:prstGeom prst="rect">
            <a:avLst/>
          </a:prstGeom>
        </p:spPr>
      </p:pic>
      <p:pic>
        <p:nvPicPr>
          <p:cNvPr id="11" name="Grafik 10">
            <a:extLst>
              <a:ext uri="{FF2B5EF4-FFF2-40B4-BE49-F238E27FC236}">
                <a16:creationId xmlns:a16="http://schemas.microsoft.com/office/drawing/2014/main" id="{E7C42A32-03E3-7217-6C1B-FF4CC6DF4FD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01996" y="1922152"/>
            <a:ext cx="1991545" cy="2721773"/>
          </a:xfrm>
          <a:prstGeom prst="rect">
            <a:avLst/>
          </a:prstGeom>
        </p:spPr>
      </p:pic>
      <p:sp>
        <p:nvSpPr>
          <p:cNvPr id="12" name="Textfeld 11">
            <a:extLst>
              <a:ext uri="{FF2B5EF4-FFF2-40B4-BE49-F238E27FC236}">
                <a16:creationId xmlns:a16="http://schemas.microsoft.com/office/drawing/2014/main" id="{864BE102-8113-31E1-F745-2725C9AD3E03}"/>
              </a:ext>
            </a:extLst>
          </p:cNvPr>
          <p:cNvSpPr txBox="1"/>
          <p:nvPr/>
        </p:nvSpPr>
        <p:spPr>
          <a:xfrm>
            <a:off x="9201996" y="4874757"/>
            <a:ext cx="2339752" cy="276999"/>
          </a:xfrm>
          <a:prstGeom prst="rect">
            <a:avLst/>
          </a:prstGeom>
          <a:noFill/>
        </p:spPr>
        <p:txBody>
          <a:bodyPr wrap="square" rtlCol="0">
            <a:spAutoFit/>
          </a:bodyPr>
          <a:lstStyle/>
          <a:p>
            <a:r>
              <a:rPr lang="de-DE" sz="1200" dirty="0"/>
              <a:t>www.rwi-essen.de/unstatistik/</a:t>
            </a:r>
          </a:p>
        </p:txBody>
      </p:sp>
    </p:spTree>
    <p:extLst>
      <p:ext uri="{BB962C8B-B14F-4D97-AF65-F5344CB8AC3E}">
        <p14:creationId xmlns:p14="http://schemas.microsoft.com/office/powerpoint/2010/main" val="961728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357533"/>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err="1"/>
              <a:t>What</a:t>
            </a:r>
            <a:r>
              <a:rPr lang="de-DE" sz="3200" b="1" dirty="0"/>
              <a:t> </a:t>
            </a:r>
            <a:r>
              <a:rPr lang="de-DE" sz="3200" b="1" dirty="0" err="1"/>
              <a:t>does</a:t>
            </a:r>
            <a:r>
              <a:rPr lang="de-DE" sz="3200" b="1" dirty="0"/>
              <a:t> "</a:t>
            </a:r>
            <a:r>
              <a:rPr lang="de-DE" sz="3200" b="1" dirty="0" err="1"/>
              <a:t>basic</a:t>
            </a:r>
            <a:r>
              <a:rPr lang="de-DE" sz="3200" b="1" dirty="0"/>
              <a:t> </a:t>
            </a:r>
            <a:r>
              <a:rPr lang="de-DE" sz="3200" b="1" dirty="0" err="1"/>
              <a:t>statistical</a:t>
            </a:r>
            <a:r>
              <a:rPr lang="de-DE" sz="3200" b="1" dirty="0"/>
              <a:t> </a:t>
            </a:r>
            <a:r>
              <a:rPr lang="de-DE" sz="3200" b="1" dirty="0" err="1"/>
              <a:t>literacy</a:t>
            </a:r>
            <a:r>
              <a:rPr lang="de-DE" sz="3200" b="1" dirty="0"/>
              <a:t>" </a:t>
            </a:r>
            <a:r>
              <a:rPr lang="de-DE" sz="3200" b="1" dirty="0" err="1"/>
              <a:t>mean</a:t>
            </a:r>
            <a:r>
              <a:rPr lang="de-DE" sz="3200" b="1" dirty="0"/>
              <a:t>?</a:t>
            </a:r>
            <a:endParaRPr lang="de-DE" sz="31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3A186FCB-1F0D-6442-683A-87AD54C7AF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4</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pic>
        <p:nvPicPr>
          <p:cNvPr id="9" name="Grafik 8">
            <a:extLst>
              <a:ext uri="{FF2B5EF4-FFF2-40B4-BE49-F238E27FC236}">
                <a16:creationId xmlns:a16="http://schemas.microsoft.com/office/drawing/2014/main" id="{A1FA618A-E6E7-7FBF-3819-6BE91794BB2D}"/>
              </a:ext>
            </a:extLst>
          </p:cNvPr>
          <p:cNvPicPr>
            <a:picLocks noChangeAspect="1"/>
          </p:cNvPicPr>
          <p:nvPr/>
        </p:nvPicPr>
        <p:blipFill>
          <a:blip r:embed="rId5"/>
          <a:stretch>
            <a:fillRect/>
          </a:stretch>
        </p:blipFill>
        <p:spPr>
          <a:xfrm>
            <a:off x="1618393" y="1417519"/>
            <a:ext cx="3338749" cy="4580502"/>
          </a:xfrm>
          <a:prstGeom prst="rect">
            <a:avLst/>
          </a:prstGeom>
        </p:spPr>
      </p:pic>
      <p:pic>
        <p:nvPicPr>
          <p:cNvPr id="2" name="Grafik 1">
            <a:extLst>
              <a:ext uri="{FF2B5EF4-FFF2-40B4-BE49-F238E27FC236}">
                <a16:creationId xmlns:a16="http://schemas.microsoft.com/office/drawing/2014/main" id="{0F9105AC-B4BA-47BD-2C9C-CA2DCA688147}"/>
              </a:ext>
            </a:extLst>
          </p:cNvPr>
          <p:cNvPicPr>
            <a:picLocks noChangeAspect="1"/>
          </p:cNvPicPr>
          <p:nvPr/>
        </p:nvPicPr>
        <p:blipFill>
          <a:blip r:embed="rId6"/>
          <a:stretch>
            <a:fillRect/>
          </a:stretch>
        </p:blipFill>
        <p:spPr>
          <a:xfrm>
            <a:off x="6096000" y="1591065"/>
            <a:ext cx="4846327" cy="4233409"/>
          </a:xfrm>
          <a:prstGeom prst="rect">
            <a:avLst/>
          </a:prstGeom>
        </p:spPr>
      </p:pic>
    </p:spTree>
    <p:extLst>
      <p:ext uri="{BB962C8B-B14F-4D97-AF65-F5344CB8AC3E}">
        <p14:creationId xmlns:p14="http://schemas.microsoft.com/office/powerpoint/2010/main" val="496170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3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6200" b="1" dirty="0">
                <a:solidFill>
                  <a:srgbClr val="234BA5"/>
                </a:solidFill>
                <a:latin typeface="Arial"/>
                <a:cs typeface="Times New Roman" panose="02020603050405020304" pitchFamily="18" charset="0"/>
              </a:rPr>
              <a:t>Components </a:t>
            </a:r>
            <a:r>
              <a:rPr lang="de-DE" sz="6200" b="1" dirty="0" err="1">
                <a:solidFill>
                  <a:srgbClr val="234BA5"/>
                </a:solidFill>
                <a:latin typeface="Arial"/>
                <a:cs typeface="Times New Roman" panose="02020603050405020304" pitchFamily="18" charset="0"/>
              </a:rPr>
              <a:t>of</a:t>
            </a:r>
            <a:r>
              <a:rPr lang="de-DE" sz="6200" b="1" dirty="0">
                <a:solidFill>
                  <a:srgbClr val="234BA5"/>
                </a:solidFill>
                <a:latin typeface="Arial"/>
                <a:cs typeface="Times New Roman" panose="02020603050405020304" pitchFamily="18" charset="0"/>
              </a:rPr>
              <a:t> </a:t>
            </a:r>
            <a:r>
              <a:rPr lang="de-DE" sz="6200" b="1" dirty="0" err="1">
                <a:solidFill>
                  <a:srgbClr val="234BA5"/>
                </a:solidFill>
                <a:latin typeface="Arial"/>
                <a:cs typeface="Times New Roman" panose="02020603050405020304" pitchFamily="18" charset="0"/>
              </a:rPr>
              <a:t>basic</a:t>
            </a:r>
            <a:r>
              <a:rPr lang="de-DE" sz="6200" b="1" dirty="0">
                <a:solidFill>
                  <a:srgbClr val="234BA5"/>
                </a:solidFill>
                <a:latin typeface="Arial"/>
                <a:cs typeface="Times New Roman" panose="02020603050405020304" pitchFamily="18" charset="0"/>
              </a:rPr>
              <a:t> </a:t>
            </a:r>
            <a:r>
              <a:rPr lang="de-DE" sz="6200" b="1" dirty="0" err="1">
                <a:solidFill>
                  <a:srgbClr val="234BA5"/>
                </a:solidFill>
                <a:latin typeface="Arial"/>
                <a:cs typeface="Times New Roman" panose="02020603050405020304" pitchFamily="18" charset="0"/>
              </a:rPr>
              <a:t>statistical</a:t>
            </a:r>
            <a:r>
              <a:rPr lang="de-DE" sz="6200" b="1" dirty="0">
                <a:solidFill>
                  <a:srgbClr val="234BA5"/>
                </a:solidFill>
                <a:latin typeface="Arial"/>
                <a:cs typeface="Times New Roman" panose="02020603050405020304" pitchFamily="18" charset="0"/>
              </a:rPr>
              <a:t> </a:t>
            </a:r>
            <a:r>
              <a:rPr lang="de-DE" sz="6200" b="1" dirty="0" err="1">
                <a:solidFill>
                  <a:srgbClr val="234BA5"/>
                </a:solidFill>
                <a:latin typeface="Arial"/>
                <a:cs typeface="Times New Roman" panose="02020603050405020304" pitchFamily="18" charset="0"/>
              </a:rPr>
              <a:t>education</a:t>
            </a:r>
            <a:r>
              <a:rPr lang="de-DE" sz="6200" b="1" dirty="0">
                <a:solidFill>
                  <a:srgbClr val="234BA5"/>
                </a:solidFill>
                <a:latin typeface="Arial"/>
                <a:cs typeface="Times New Roman" panose="02020603050405020304" pitchFamily="18" charset="0"/>
              </a:rPr>
              <a:t> </a:t>
            </a:r>
            <a:r>
              <a:rPr lang="de-DE" sz="6200" dirty="0">
                <a:solidFill>
                  <a:srgbClr val="234BA5"/>
                </a:solidFill>
                <a:latin typeface="Arial"/>
                <a:cs typeface="Times New Roman" panose="02020603050405020304" pitchFamily="18" charset="0"/>
              </a:rPr>
              <a:t>(</a:t>
            </a:r>
            <a:r>
              <a:rPr lang="de-DE" sz="6200" dirty="0" err="1">
                <a:solidFill>
                  <a:srgbClr val="234BA5"/>
                </a:solidFill>
                <a:latin typeface="Arial"/>
                <a:cs typeface="Times New Roman" panose="02020603050405020304" pitchFamily="18" charset="0"/>
              </a:rPr>
              <a:t>loosely</a:t>
            </a:r>
            <a:r>
              <a:rPr lang="de-DE" sz="6200" dirty="0">
                <a:solidFill>
                  <a:srgbClr val="234BA5"/>
                </a:solidFill>
                <a:latin typeface="Arial"/>
                <a:cs typeface="Times New Roman" panose="02020603050405020304" pitchFamily="18" charset="0"/>
              </a:rPr>
              <a:t> </a:t>
            </a:r>
            <a:r>
              <a:rPr lang="de-DE" sz="6200" dirty="0" err="1">
                <a:solidFill>
                  <a:srgbClr val="234BA5"/>
                </a:solidFill>
                <a:latin typeface="Arial"/>
                <a:cs typeface="Times New Roman" panose="02020603050405020304" pitchFamily="18" charset="0"/>
              </a:rPr>
              <a:t>based</a:t>
            </a:r>
            <a:r>
              <a:rPr lang="de-DE" sz="6200" dirty="0">
                <a:solidFill>
                  <a:srgbClr val="234BA5"/>
                </a:solidFill>
                <a:latin typeface="Arial"/>
                <a:cs typeface="Times New Roman" panose="02020603050405020304" pitchFamily="18" charset="0"/>
              </a:rPr>
              <a:t> on Gal 2002)</a:t>
            </a:r>
            <a:endParaRPr kumimoji="0" lang="de-DE" sz="210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5</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pic>
        <p:nvPicPr>
          <p:cNvPr id="2" name="Grafik 1">
            <a:extLst>
              <a:ext uri="{FF2B5EF4-FFF2-40B4-BE49-F238E27FC236}">
                <a16:creationId xmlns:a16="http://schemas.microsoft.com/office/drawing/2014/main" id="{CF75AA62-DCCA-7221-6CD2-2FB587638C4B}"/>
              </a:ext>
            </a:extLst>
          </p:cNvPr>
          <p:cNvPicPr>
            <a:picLocks noChangeAspect="1"/>
          </p:cNvPicPr>
          <p:nvPr/>
        </p:nvPicPr>
        <p:blipFill>
          <a:blip r:embed="rId6"/>
          <a:stretch>
            <a:fillRect/>
          </a:stretch>
        </p:blipFill>
        <p:spPr>
          <a:xfrm>
            <a:off x="1089415" y="1220188"/>
            <a:ext cx="5215572" cy="4417624"/>
          </a:xfrm>
          <a:prstGeom prst="rect">
            <a:avLst/>
          </a:prstGeom>
        </p:spPr>
      </p:pic>
    </p:spTree>
    <p:extLst>
      <p:ext uri="{BB962C8B-B14F-4D97-AF65-F5344CB8AC3E}">
        <p14:creationId xmlns:p14="http://schemas.microsoft.com/office/powerpoint/2010/main" val="85728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err="1"/>
              <a:t>Questionnaire</a:t>
            </a:r>
            <a:r>
              <a:rPr lang="de-DE" sz="2900" b="1" dirty="0"/>
              <a:t> </a:t>
            </a:r>
            <a:r>
              <a:rPr lang="de-DE" sz="2900" b="1" dirty="0" err="1"/>
              <a:t>for</a:t>
            </a:r>
            <a:r>
              <a:rPr lang="de-DE" sz="2900" b="1" dirty="0"/>
              <a:t> </a:t>
            </a:r>
            <a:r>
              <a:rPr lang="de-DE" sz="2900" b="1" dirty="0" err="1"/>
              <a:t>the</a:t>
            </a:r>
            <a:r>
              <a:rPr lang="de-DE" sz="2900" b="1" dirty="0"/>
              <a:t> </a:t>
            </a:r>
            <a:r>
              <a:rPr lang="de-DE" sz="2900" b="1" dirty="0" err="1"/>
              <a:t>critical</a:t>
            </a:r>
            <a:r>
              <a:rPr lang="de-DE" sz="2900" b="1" dirty="0"/>
              <a:t> </a:t>
            </a:r>
            <a:r>
              <a:rPr lang="de-DE" sz="2900" b="1" dirty="0" err="1"/>
              <a:t>examination</a:t>
            </a:r>
            <a:r>
              <a:rPr lang="de-DE" sz="2900" b="1" dirty="0"/>
              <a:t> </a:t>
            </a:r>
            <a:r>
              <a:rPr lang="de-DE" sz="2900" b="1" dirty="0" err="1"/>
              <a:t>of</a:t>
            </a:r>
            <a:r>
              <a:rPr lang="de-DE" sz="2900" b="1" dirty="0"/>
              <a:t> </a:t>
            </a:r>
            <a:r>
              <a:rPr lang="de-DE" sz="2900" b="1" dirty="0" err="1"/>
              <a:t>information</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6</a:t>
            </a:r>
          </a:p>
        </p:txBody>
      </p:sp>
      <p:pic>
        <p:nvPicPr>
          <p:cNvPr id="5" name="Grafik 4">
            <a:extLst>
              <a:ext uri="{FF2B5EF4-FFF2-40B4-BE49-F238E27FC236}">
                <a16:creationId xmlns:a16="http://schemas.microsoft.com/office/drawing/2014/main" id="{1DCD551E-F8DD-A317-6733-2190D7187CDC}"/>
              </a:ext>
            </a:extLst>
          </p:cNvPr>
          <p:cNvPicPr>
            <a:picLocks noChangeAspect="1"/>
          </p:cNvPicPr>
          <p:nvPr/>
        </p:nvPicPr>
        <p:blipFill>
          <a:blip r:embed="rId6"/>
          <a:stretch>
            <a:fillRect/>
          </a:stretch>
        </p:blipFill>
        <p:spPr>
          <a:xfrm>
            <a:off x="776178" y="1231255"/>
            <a:ext cx="5862127" cy="5031367"/>
          </a:xfrm>
          <a:prstGeom prst="rect">
            <a:avLst/>
          </a:prstGeom>
        </p:spPr>
      </p:pic>
      <p:sp>
        <p:nvSpPr>
          <p:cNvPr id="7" name="Textfeld 6">
            <a:extLst>
              <a:ext uri="{FF2B5EF4-FFF2-40B4-BE49-F238E27FC236}">
                <a16:creationId xmlns:a16="http://schemas.microsoft.com/office/drawing/2014/main" id="{3B9F3E4F-AF5F-5B24-75AF-9C6D69E78231}"/>
              </a:ext>
            </a:extLst>
          </p:cNvPr>
          <p:cNvSpPr txBox="1"/>
          <p:nvPr/>
        </p:nvSpPr>
        <p:spPr>
          <a:xfrm>
            <a:off x="3927763" y="6222360"/>
            <a:ext cx="6121730" cy="261610"/>
          </a:xfrm>
          <a:prstGeom prst="rect">
            <a:avLst/>
          </a:prstGeom>
          <a:noFill/>
        </p:spPr>
        <p:txBody>
          <a:bodyPr wrap="square">
            <a:spAutoFit/>
          </a:bodyPr>
          <a:lstStyle/>
          <a:p>
            <a:r>
              <a:rPr lang="en-US" sz="1050" kern="100" dirty="0" err="1">
                <a:effectLst/>
                <a:latin typeface="Calibri" panose="020F0502020204030204" pitchFamily="34" charset="0"/>
                <a:ea typeface="Calibri" panose="020F0502020204030204" pitchFamily="34" charset="0"/>
                <a:cs typeface="Times New Roman" panose="02020603050405020304" pitchFamily="18" charset="0"/>
              </a:rPr>
              <a:t>Krüger</a:t>
            </a:r>
            <a:r>
              <a:rPr lang="en-US" sz="1050" kern="100" dirty="0">
                <a:effectLst/>
                <a:latin typeface="Calibri" panose="020F0502020204030204" pitchFamily="34" charset="0"/>
                <a:ea typeface="Calibri" panose="020F0502020204030204" pitchFamily="34" charset="0"/>
                <a:cs typeface="Times New Roman" panose="02020603050405020304" pitchFamily="18" charset="0"/>
              </a:rPr>
              <a:t> 2016, p. 7; </a:t>
            </a:r>
            <a:r>
              <a:rPr lang="en-US" sz="1050" kern="100" dirty="0">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05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3971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2900" b="1" dirty="0"/>
              <a:t> </a:t>
            </a:r>
            <a:r>
              <a:rPr lang="de-DE" sz="3300" b="1" dirty="0"/>
              <a:t>Goal </a:t>
            </a:r>
            <a:r>
              <a:rPr lang="de-DE" sz="3300" b="1" dirty="0" err="1"/>
              <a:t>of</a:t>
            </a:r>
            <a:r>
              <a:rPr lang="de-DE" sz="3300" b="1" dirty="0"/>
              <a:t> </a:t>
            </a:r>
            <a:r>
              <a:rPr lang="de-DE" sz="3300" b="1" dirty="0" err="1"/>
              <a:t>basic</a:t>
            </a:r>
            <a:r>
              <a:rPr lang="de-DE" sz="3300" b="1" dirty="0"/>
              <a:t> </a:t>
            </a:r>
            <a:r>
              <a:rPr lang="de-DE" sz="3300" b="1" dirty="0" err="1"/>
              <a:t>statistical</a:t>
            </a:r>
            <a:r>
              <a:rPr lang="de-DE" sz="3300" b="1" dirty="0"/>
              <a:t> </a:t>
            </a:r>
            <a:r>
              <a:rPr lang="de-DE" sz="3300" b="1" dirty="0" err="1"/>
              <a:t>education</a:t>
            </a:r>
            <a:endParaRPr kumimoji="0" lang="de-DE" sz="33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7</a:t>
            </a:r>
          </a:p>
        </p:txBody>
      </p:sp>
      <p:sp>
        <p:nvSpPr>
          <p:cNvPr id="2" name="Inhaltsplatzhalter 2">
            <a:extLst>
              <a:ext uri="{FF2B5EF4-FFF2-40B4-BE49-F238E27FC236}">
                <a16:creationId xmlns:a16="http://schemas.microsoft.com/office/drawing/2014/main" id="{C41B1DCD-5BD2-8CCA-5ABC-0150E55E117B}"/>
              </a:ext>
            </a:extLst>
          </p:cNvPr>
          <p:cNvSpPr>
            <a:spLocks noGrp="1"/>
          </p:cNvSpPr>
          <p:nvPr>
            <p:ph idx="1"/>
          </p:nvPr>
        </p:nvSpPr>
        <p:spPr>
          <a:xfrm>
            <a:off x="63798" y="1618456"/>
            <a:ext cx="10991851" cy="3621087"/>
          </a:xfrm>
        </p:spPr>
        <p:txBody>
          <a:bodyPr/>
          <a:lstStyle/>
          <a:p>
            <a:pPr lvl="2">
              <a:spcBef>
                <a:spcPts val="1200"/>
              </a:spcBef>
            </a:pPr>
            <a:r>
              <a:rPr lang="de-DE" b="1" dirty="0">
                <a:solidFill>
                  <a:schemeClr val="bg1">
                    <a:lumMod val="10000"/>
                  </a:schemeClr>
                </a:solidFill>
              </a:rPr>
              <a:t>Long-term </a:t>
            </a:r>
            <a:r>
              <a:rPr lang="de-DE" b="1" dirty="0" err="1">
                <a:solidFill>
                  <a:schemeClr val="bg1">
                    <a:lumMod val="10000"/>
                  </a:schemeClr>
                </a:solidFill>
              </a:rPr>
              <a:t>development</a:t>
            </a:r>
            <a:r>
              <a:rPr lang="de-DE" b="1" dirty="0">
                <a:solidFill>
                  <a:schemeClr val="bg1">
                    <a:lumMod val="10000"/>
                  </a:schemeClr>
                </a:solidFill>
              </a:rPr>
              <a:t> </a:t>
            </a:r>
            <a:r>
              <a:rPr lang="de-DE" b="1" dirty="0" err="1">
                <a:solidFill>
                  <a:schemeClr val="bg1">
                    <a:lumMod val="10000"/>
                  </a:schemeClr>
                </a:solidFill>
              </a:rPr>
              <a:t>of</a:t>
            </a:r>
            <a:r>
              <a:rPr lang="de-DE" b="1" dirty="0">
                <a:solidFill>
                  <a:schemeClr val="bg1">
                    <a:lumMod val="10000"/>
                  </a:schemeClr>
                </a:solidFill>
              </a:rPr>
              <a:t> </a:t>
            </a:r>
            <a:r>
              <a:rPr lang="de-DE" b="1" dirty="0" err="1">
                <a:solidFill>
                  <a:schemeClr val="bg1">
                    <a:lumMod val="10000"/>
                  </a:schemeClr>
                </a:solidFill>
              </a:rPr>
              <a:t>attitudes</a:t>
            </a:r>
            <a:r>
              <a:rPr lang="de-DE" b="1" dirty="0">
                <a:solidFill>
                  <a:schemeClr val="bg1">
                    <a:lumMod val="10000"/>
                  </a:schemeClr>
                </a:solidFill>
              </a:rPr>
              <a:t> and </a:t>
            </a:r>
            <a:r>
              <a:rPr lang="de-DE" b="1" dirty="0" err="1">
                <a:solidFill>
                  <a:schemeClr val="bg1">
                    <a:lumMod val="10000"/>
                  </a:schemeClr>
                </a:solidFill>
              </a:rPr>
              <a:t>attitudes</a:t>
            </a:r>
            <a:r>
              <a:rPr lang="de-DE" b="1" dirty="0">
                <a:solidFill>
                  <a:schemeClr val="bg1">
                    <a:lumMod val="10000"/>
                  </a:schemeClr>
                </a:solidFill>
              </a:rPr>
              <a:t> </a:t>
            </a:r>
            <a:r>
              <a:rPr lang="de-DE" b="1" dirty="0" err="1">
                <a:solidFill>
                  <a:schemeClr val="bg1">
                    <a:lumMod val="10000"/>
                  </a:schemeClr>
                </a:solidFill>
              </a:rPr>
              <a:t>towards</a:t>
            </a:r>
            <a:r>
              <a:rPr lang="de-DE" b="1" dirty="0">
                <a:solidFill>
                  <a:schemeClr val="bg1">
                    <a:lumMod val="10000"/>
                  </a:schemeClr>
                </a:solidFill>
              </a:rPr>
              <a:t> </a:t>
            </a:r>
            <a:r>
              <a:rPr lang="de-DE" b="1" dirty="0" err="1">
                <a:solidFill>
                  <a:schemeClr val="bg1">
                    <a:lumMod val="10000"/>
                  </a:schemeClr>
                </a:solidFill>
              </a:rPr>
              <a:t>the</a:t>
            </a:r>
            <a:r>
              <a:rPr lang="de-DE" b="1" dirty="0">
                <a:solidFill>
                  <a:schemeClr val="bg1">
                    <a:lumMod val="10000"/>
                  </a:schemeClr>
                </a:solidFill>
              </a:rPr>
              <a:t> </a:t>
            </a:r>
            <a:r>
              <a:rPr lang="de-DE" b="1" dirty="0" err="1">
                <a:solidFill>
                  <a:schemeClr val="bg1">
                    <a:lumMod val="10000"/>
                  </a:schemeClr>
                </a:solidFill>
              </a:rPr>
              <a:t>appropriate</a:t>
            </a:r>
            <a:r>
              <a:rPr lang="de-DE" b="1" dirty="0">
                <a:solidFill>
                  <a:schemeClr val="bg1">
                    <a:lumMod val="10000"/>
                  </a:schemeClr>
                </a:solidFill>
              </a:rPr>
              <a:t> </a:t>
            </a:r>
            <a:r>
              <a:rPr lang="de-DE" b="1" dirty="0" err="1">
                <a:solidFill>
                  <a:schemeClr val="bg1">
                    <a:lumMod val="10000"/>
                  </a:schemeClr>
                </a:solidFill>
              </a:rPr>
              <a:t>use</a:t>
            </a:r>
            <a:r>
              <a:rPr lang="de-DE" b="1" dirty="0">
                <a:solidFill>
                  <a:schemeClr val="bg1">
                    <a:lumMod val="10000"/>
                  </a:schemeClr>
                </a:solidFill>
              </a:rPr>
              <a:t> </a:t>
            </a:r>
            <a:r>
              <a:rPr lang="de-DE" b="1" dirty="0" err="1">
                <a:solidFill>
                  <a:schemeClr val="bg1">
                    <a:lumMod val="10000"/>
                  </a:schemeClr>
                </a:solidFill>
              </a:rPr>
              <a:t>of</a:t>
            </a:r>
            <a:r>
              <a:rPr lang="de-DE" b="1" dirty="0">
                <a:solidFill>
                  <a:schemeClr val="bg1">
                    <a:lumMod val="10000"/>
                  </a:schemeClr>
                </a:solidFill>
              </a:rPr>
              <a:t> </a:t>
            </a:r>
            <a:r>
              <a:rPr lang="de-DE" b="1" dirty="0" err="1">
                <a:solidFill>
                  <a:schemeClr val="bg1">
                    <a:lumMod val="10000"/>
                  </a:schemeClr>
                </a:solidFill>
              </a:rPr>
              <a:t>statistics</a:t>
            </a:r>
            <a:r>
              <a:rPr lang="de-DE" b="1" dirty="0">
                <a:solidFill>
                  <a:schemeClr val="bg1">
                    <a:lumMod val="10000"/>
                  </a:schemeClr>
                </a:solidFill>
              </a:rPr>
              <a:t>.</a:t>
            </a:r>
          </a:p>
          <a:p>
            <a:pPr lvl="2">
              <a:spcBef>
                <a:spcPts val="1200"/>
              </a:spcBef>
            </a:pPr>
            <a:r>
              <a:rPr lang="de-DE" b="1" dirty="0">
                <a:solidFill>
                  <a:schemeClr val="bg1">
                    <a:lumMod val="10000"/>
                  </a:schemeClr>
                </a:solidFill>
              </a:rPr>
              <a:t>Not </a:t>
            </a:r>
            <a:r>
              <a:rPr lang="de-DE" b="1" dirty="0" err="1">
                <a:solidFill>
                  <a:schemeClr val="bg1">
                    <a:lumMod val="10000"/>
                  </a:schemeClr>
                </a:solidFill>
              </a:rPr>
              <a:t>only</a:t>
            </a:r>
            <a:r>
              <a:rPr lang="de-DE" b="1" dirty="0">
                <a:solidFill>
                  <a:schemeClr val="bg1">
                    <a:lumMod val="10000"/>
                  </a:schemeClr>
                </a:solidFill>
              </a:rPr>
              <a:t> </a:t>
            </a:r>
            <a:r>
              <a:rPr lang="de-DE" b="1" dirty="0" err="1">
                <a:solidFill>
                  <a:schemeClr val="bg1">
                    <a:lumMod val="10000"/>
                  </a:schemeClr>
                </a:solidFill>
              </a:rPr>
              <a:t>imparting</a:t>
            </a:r>
            <a:r>
              <a:rPr lang="de-DE" b="1" dirty="0">
                <a:solidFill>
                  <a:schemeClr val="bg1">
                    <a:lumMod val="10000"/>
                  </a:schemeClr>
                </a:solidFill>
              </a:rPr>
              <a:t> </a:t>
            </a:r>
            <a:r>
              <a:rPr lang="de-DE" b="1" dirty="0" err="1">
                <a:solidFill>
                  <a:schemeClr val="bg1">
                    <a:lumMod val="10000"/>
                  </a:schemeClr>
                </a:solidFill>
              </a:rPr>
              <a:t>statistical</a:t>
            </a:r>
            <a:r>
              <a:rPr lang="de-DE" b="1" dirty="0">
                <a:solidFill>
                  <a:schemeClr val="bg1">
                    <a:lumMod val="10000"/>
                  </a:schemeClr>
                </a:solidFill>
              </a:rPr>
              <a:t> </a:t>
            </a:r>
            <a:r>
              <a:rPr lang="de-DE" b="1" dirty="0" err="1">
                <a:solidFill>
                  <a:schemeClr val="bg1">
                    <a:lumMod val="10000"/>
                  </a:schemeClr>
                </a:solidFill>
              </a:rPr>
              <a:t>factual</a:t>
            </a:r>
            <a:r>
              <a:rPr lang="de-DE" b="1" dirty="0">
                <a:solidFill>
                  <a:schemeClr val="bg1">
                    <a:lumMod val="10000"/>
                  </a:schemeClr>
                </a:solidFill>
              </a:rPr>
              <a:t> </a:t>
            </a:r>
            <a:r>
              <a:rPr lang="de-DE" b="1" dirty="0" err="1">
                <a:solidFill>
                  <a:schemeClr val="bg1">
                    <a:lumMod val="10000"/>
                  </a:schemeClr>
                </a:solidFill>
              </a:rPr>
              <a:t>knowledge</a:t>
            </a:r>
            <a:r>
              <a:rPr lang="de-DE" b="1" dirty="0">
                <a:solidFill>
                  <a:schemeClr val="bg1">
                    <a:lumMod val="10000"/>
                  </a:schemeClr>
                </a:solidFill>
              </a:rPr>
              <a:t>, but also </a:t>
            </a:r>
            <a:r>
              <a:rPr lang="de-DE" b="1" dirty="0" err="1">
                <a:solidFill>
                  <a:schemeClr val="bg1">
                    <a:lumMod val="10000"/>
                  </a:schemeClr>
                </a:solidFill>
              </a:rPr>
              <a:t>thematising</a:t>
            </a:r>
            <a:r>
              <a:rPr lang="de-DE" b="1" dirty="0">
                <a:solidFill>
                  <a:schemeClr val="bg1">
                    <a:lumMod val="10000"/>
                  </a:schemeClr>
                </a:solidFill>
              </a:rPr>
              <a:t> and </a:t>
            </a:r>
            <a:r>
              <a:rPr lang="de-DE" b="1" dirty="0" err="1">
                <a:solidFill>
                  <a:schemeClr val="bg1">
                    <a:lumMod val="10000"/>
                  </a:schemeClr>
                </a:solidFill>
              </a:rPr>
              <a:t>reflecting</a:t>
            </a:r>
            <a:r>
              <a:rPr lang="de-DE" b="1" dirty="0">
                <a:solidFill>
                  <a:schemeClr val="bg1">
                    <a:lumMod val="10000"/>
                  </a:schemeClr>
                </a:solidFill>
              </a:rPr>
              <a:t> on </a:t>
            </a:r>
            <a:r>
              <a:rPr lang="de-DE" b="1" dirty="0" err="1">
                <a:solidFill>
                  <a:schemeClr val="bg1">
                    <a:lumMod val="10000"/>
                  </a:schemeClr>
                </a:solidFill>
              </a:rPr>
              <a:t>applications</a:t>
            </a:r>
            <a:r>
              <a:rPr lang="de-DE" b="1" dirty="0">
                <a:solidFill>
                  <a:schemeClr val="bg1">
                    <a:lumMod val="10000"/>
                  </a:schemeClr>
                </a:solidFill>
              </a:rPr>
              <a:t> and problem-</a:t>
            </a:r>
            <a:r>
              <a:rPr lang="de-DE" b="1" dirty="0" err="1">
                <a:solidFill>
                  <a:schemeClr val="bg1">
                    <a:lumMod val="10000"/>
                  </a:schemeClr>
                </a:solidFill>
              </a:rPr>
              <a:t>oriented</a:t>
            </a:r>
            <a:r>
              <a:rPr lang="de-DE" b="1" dirty="0">
                <a:solidFill>
                  <a:schemeClr val="bg1">
                    <a:lumMod val="10000"/>
                  </a:schemeClr>
                </a:solidFill>
              </a:rPr>
              <a:t> </a:t>
            </a:r>
            <a:r>
              <a:rPr lang="de-DE" b="1" dirty="0" err="1">
                <a:solidFill>
                  <a:schemeClr val="bg1">
                    <a:lumMod val="10000"/>
                  </a:schemeClr>
                </a:solidFill>
              </a:rPr>
              <a:t>deepening</a:t>
            </a:r>
            <a:r>
              <a:rPr lang="de-DE" b="1" dirty="0">
                <a:solidFill>
                  <a:schemeClr val="bg1">
                    <a:lumMod val="10000"/>
                  </a:schemeClr>
                </a:solidFill>
              </a:rPr>
              <a:t> in </a:t>
            </a:r>
            <a:r>
              <a:rPr lang="de-DE" b="1" dirty="0" err="1">
                <a:solidFill>
                  <a:schemeClr val="bg1">
                    <a:lumMod val="10000"/>
                  </a:schemeClr>
                </a:solidFill>
              </a:rPr>
              <a:t>suitable</a:t>
            </a:r>
            <a:r>
              <a:rPr lang="de-DE" b="1" dirty="0">
                <a:solidFill>
                  <a:schemeClr val="bg1">
                    <a:lumMod val="10000"/>
                  </a:schemeClr>
                </a:solidFill>
              </a:rPr>
              <a:t> </a:t>
            </a:r>
            <a:r>
              <a:rPr lang="de-DE" b="1" dirty="0" err="1">
                <a:solidFill>
                  <a:schemeClr val="bg1">
                    <a:lumMod val="10000"/>
                  </a:schemeClr>
                </a:solidFill>
              </a:rPr>
              <a:t>subject</a:t>
            </a:r>
            <a:r>
              <a:rPr lang="de-DE" b="1" dirty="0">
                <a:solidFill>
                  <a:schemeClr val="bg1">
                    <a:lumMod val="10000"/>
                  </a:schemeClr>
                </a:solidFill>
              </a:rPr>
              <a:t> </a:t>
            </a:r>
            <a:r>
              <a:rPr lang="de-DE" b="1" dirty="0" err="1">
                <a:solidFill>
                  <a:schemeClr val="bg1">
                    <a:lumMod val="10000"/>
                  </a:schemeClr>
                </a:solidFill>
              </a:rPr>
              <a:t>contexts</a:t>
            </a:r>
            <a:r>
              <a:rPr lang="de-DE" b="1" dirty="0">
                <a:solidFill>
                  <a:schemeClr val="bg1">
                    <a:lumMod val="10000"/>
                  </a:schemeClr>
                </a:solidFill>
              </a:rPr>
              <a:t>.</a:t>
            </a:r>
          </a:p>
          <a:p>
            <a:pPr lvl="3">
              <a:spcBef>
                <a:spcPts val="1200"/>
              </a:spcBef>
            </a:pPr>
            <a:r>
              <a:rPr lang="de-DE" sz="2000" dirty="0">
                <a:solidFill>
                  <a:schemeClr val="bg1">
                    <a:lumMod val="10000"/>
                  </a:schemeClr>
                </a:solidFill>
              </a:rPr>
              <a:t>Something </a:t>
            </a:r>
            <a:r>
              <a:rPr lang="de-DE" sz="2000" dirty="0" err="1">
                <a:solidFill>
                  <a:schemeClr val="bg1">
                    <a:lumMod val="10000"/>
                  </a:schemeClr>
                </a:solidFill>
              </a:rPr>
              <a:t>is</a:t>
            </a:r>
            <a:r>
              <a:rPr lang="de-DE" sz="2000" dirty="0">
                <a:solidFill>
                  <a:schemeClr val="bg1">
                    <a:lumMod val="10000"/>
                  </a:schemeClr>
                </a:solidFill>
              </a:rPr>
              <a:t> </a:t>
            </a:r>
            <a:r>
              <a:rPr lang="de-DE" sz="2000" dirty="0" err="1">
                <a:solidFill>
                  <a:schemeClr val="bg1">
                    <a:lumMod val="10000"/>
                  </a:schemeClr>
                </a:solidFill>
              </a:rPr>
              <a:t>to</a:t>
            </a:r>
            <a:r>
              <a:rPr lang="de-DE" sz="2000" dirty="0">
                <a:solidFill>
                  <a:schemeClr val="bg1">
                    <a:lumMod val="10000"/>
                  </a:schemeClr>
                </a:solidFill>
              </a:rPr>
              <a:t> </a:t>
            </a:r>
            <a:r>
              <a:rPr lang="de-DE" sz="2000" dirty="0" err="1">
                <a:solidFill>
                  <a:schemeClr val="bg1">
                    <a:lumMod val="10000"/>
                  </a:schemeClr>
                </a:solidFill>
              </a:rPr>
              <a:t>be</a:t>
            </a:r>
            <a:r>
              <a:rPr lang="de-DE" sz="2000" dirty="0">
                <a:solidFill>
                  <a:schemeClr val="bg1">
                    <a:lumMod val="10000"/>
                  </a:schemeClr>
                </a:solidFill>
              </a:rPr>
              <a:t> </a:t>
            </a:r>
            <a:r>
              <a:rPr lang="de-DE" sz="2000" dirty="0" err="1">
                <a:solidFill>
                  <a:schemeClr val="bg1">
                    <a:lumMod val="10000"/>
                  </a:schemeClr>
                </a:solidFill>
              </a:rPr>
              <a:t>learned</a:t>
            </a:r>
            <a:r>
              <a:rPr lang="de-DE" sz="2000" dirty="0">
                <a:solidFill>
                  <a:schemeClr val="bg1">
                    <a:lumMod val="10000"/>
                  </a:schemeClr>
                </a:solidFill>
              </a:rPr>
              <a:t> not </a:t>
            </a:r>
            <a:r>
              <a:rPr lang="de-DE" sz="2000" dirty="0" err="1">
                <a:solidFill>
                  <a:schemeClr val="bg1">
                    <a:lumMod val="10000"/>
                  </a:schemeClr>
                </a:solidFill>
              </a:rPr>
              <a:t>only</a:t>
            </a:r>
            <a:r>
              <a:rPr lang="de-DE" sz="2000" dirty="0">
                <a:solidFill>
                  <a:schemeClr val="bg1">
                    <a:lumMod val="10000"/>
                  </a:schemeClr>
                </a:solidFill>
              </a:rPr>
              <a:t> </a:t>
            </a:r>
            <a:r>
              <a:rPr lang="de-DE" sz="2000" dirty="0" err="1">
                <a:solidFill>
                  <a:schemeClr val="bg1">
                    <a:lumMod val="10000"/>
                  </a:schemeClr>
                </a:solidFill>
              </a:rPr>
              <a:t>about</a:t>
            </a:r>
            <a:r>
              <a:rPr lang="de-DE" sz="2000" dirty="0">
                <a:solidFill>
                  <a:schemeClr val="bg1">
                    <a:lumMod val="10000"/>
                  </a:schemeClr>
                </a:solidFill>
              </a:rPr>
              <a:t> </a:t>
            </a:r>
            <a:r>
              <a:rPr lang="de-DE" sz="2000" dirty="0" err="1">
                <a:solidFill>
                  <a:schemeClr val="bg1">
                    <a:lumMod val="10000"/>
                  </a:schemeClr>
                </a:solidFill>
              </a:rPr>
              <a:t>statistics</a:t>
            </a:r>
            <a:r>
              <a:rPr lang="de-DE" sz="2000" dirty="0">
                <a:solidFill>
                  <a:schemeClr val="bg1">
                    <a:lumMod val="10000"/>
                  </a:schemeClr>
                </a:solidFill>
              </a:rPr>
              <a:t>, but also </a:t>
            </a:r>
            <a:r>
              <a:rPr lang="de-DE" sz="2000" dirty="0" err="1">
                <a:solidFill>
                  <a:schemeClr val="bg1">
                    <a:lumMod val="10000"/>
                  </a:schemeClr>
                </a:solidFill>
              </a:rPr>
              <a:t>about</a:t>
            </a:r>
            <a:r>
              <a:rPr lang="de-DE" sz="2000" dirty="0">
                <a:solidFill>
                  <a:schemeClr val="bg1">
                    <a:lumMod val="10000"/>
                  </a:schemeClr>
                </a:solidFill>
              </a:rPr>
              <a:t> </a:t>
            </a:r>
            <a:r>
              <a:rPr lang="de-DE" sz="2000" dirty="0" err="1">
                <a:solidFill>
                  <a:schemeClr val="bg1">
                    <a:lumMod val="10000"/>
                  </a:schemeClr>
                </a:solidFill>
              </a:rPr>
              <a:t>the</a:t>
            </a:r>
            <a:r>
              <a:rPr lang="de-DE" sz="2000" dirty="0">
                <a:solidFill>
                  <a:schemeClr val="bg1">
                    <a:lumMod val="10000"/>
                  </a:schemeClr>
                </a:solidFill>
              </a:rPr>
              <a:t> </a:t>
            </a:r>
            <a:r>
              <a:rPr lang="de-DE" sz="2000" dirty="0" err="1">
                <a:solidFill>
                  <a:schemeClr val="bg1">
                    <a:lumMod val="10000"/>
                  </a:schemeClr>
                </a:solidFill>
              </a:rPr>
              <a:t>subject</a:t>
            </a:r>
            <a:r>
              <a:rPr lang="de-DE" sz="2000" dirty="0">
                <a:solidFill>
                  <a:schemeClr val="bg1">
                    <a:lumMod val="10000"/>
                  </a:schemeClr>
                </a:solidFill>
              </a:rPr>
              <a:t> </a:t>
            </a:r>
            <a:r>
              <a:rPr lang="de-DE" sz="2000" dirty="0" err="1">
                <a:solidFill>
                  <a:schemeClr val="bg1">
                    <a:lumMod val="10000"/>
                  </a:schemeClr>
                </a:solidFill>
              </a:rPr>
              <a:t>context</a:t>
            </a:r>
            <a:endParaRPr lang="de-DE" sz="2000" dirty="0">
              <a:solidFill>
                <a:schemeClr val="bg1">
                  <a:lumMod val="10000"/>
                </a:schemeClr>
              </a:solidFill>
            </a:endParaRPr>
          </a:p>
          <a:p>
            <a:pPr lvl="3">
              <a:spcBef>
                <a:spcPts val="1200"/>
              </a:spcBef>
            </a:pPr>
            <a:r>
              <a:rPr lang="de-DE" sz="2000" dirty="0" err="1">
                <a:solidFill>
                  <a:schemeClr val="bg1">
                    <a:lumMod val="10000"/>
                  </a:schemeClr>
                </a:solidFill>
              </a:rPr>
              <a:t>Social</a:t>
            </a:r>
            <a:r>
              <a:rPr lang="de-DE" sz="2000" dirty="0">
                <a:solidFill>
                  <a:schemeClr val="bg1">
                    <a:lumMod val="10000"/>
                  </a:schemeClr>
                </a:solidFill>
              </a:rPr>
              <a:t> </a:t>
            </a:r>
            <a:r>
              <a:rPr lang="de-DE" sz="2000" dirty="0" err="1">
                <a:solidFill>
                  <a:schemeClr val="bg1">
                    <a:lumMod val="10000"/>
                  </a:schemeClr>
                </a:solidFill>
              </a:rPr>
              <a:t>statistics</a:t>
            </a:r>
            <a:r>
              <a:rPr lang="de-DE" sz="2000" dirty="0">
                <a:solidFill>
                  <a:schemeClr val="bg1">
                    <a:lumMod val="10000"/>
                  </a:schemeClr>
                </a:solidFill>
              </a:rPr>
              <a:t>, </a:t>
            </a:r>
            <a:r>
              <a:rPr lang="de-DE" sz="2000" dirty="0" err="1">
                <a:solidFill>
                  <a:schemeClr val="bg1">
                    <a:lumMod val="10000"/>
                  </a:schemeClr>
                </a:solidFill>
              </a:rPr>
              <a:t>contexts</a:t>
            </a:r>
            <a:r>
              <a:rPr lang="de-DE" sz="2000" dirty="0">
                <a:solidFill>
                  <a:schemeClr val="bg1">
                    <a:lumMod val="10000"/>
                  </a:schemeClr>
                </a:solidFill>
              </a:rPr>
              <a:t> </a:t>
            </a:r>
            <a:r>
              <a:rPr lang="de-DE" sz="2000" dirty="0" err="1">
                <a:solidFill>
                  <a:schemeClr val="bg1">
                    <a:lumMod val="10000"/>
                  </a:schemeClr>
                </a:solidFill>
              </a:rPr>
              <a:t>of</a:t>
            </a:r>
            <a:r>
              <a:rPr lang="de-DE" sz="2000" dirty="0">
                <a:solidFill>
                  <a:schemeClr val="bg1">
                    <a:lumMod val="10000"/>
                  </a:schemeClr>
                </a:solidFill>
              </a:rPr>
              <a:t> ESD</a:t>
            </a:r>
          </a:p>
          <a:p>
            <a:pPr marL="234000" lvl="3" indent="0" algn="ctr">
              <a:spcBef>
                <a:spcPts val="1200"/>
              </a:spcBef>
              <a:buNone/>
            </a:pPr>
            <a:r>
              <a:rPr lang="de-DE" sz="2000" b="1" dirty="0" err="1">
                <a:solidFill>
                  <a:srgbClr val="234BA5"/>
                </a:solidFill>
              </a:rPr>
              <a:t>Statistics</a:t>
            </a:r>
            <a:r>
              <a:rPr lang="de-DE" sz="2000" b="1" dirty="0">
                <a:solidFill>
                  <a:srgbClr val="234BA5"/>
                </a:solidFill>
              </a:rPr>
              <a:t> </a:t>
            </a:r>
            <a:r>
              <a:rPr lang="de-DE" sz="2000" b="1" dirty="0" err="1">
                <a:solidFill>
                  <a:srgbClr val="234BA5"/>
                </a:solidFill>
              </a:rPr>
              <a:t>as</a:t>
            </a:r>
            <a:r>
              <a:rPr lang="de-DE" sz="2000" b="1" dirty="0">
                <a:solidFill>
                  <a:srgbClr val="234BA5"/>
                </a:solidFill>
              </a:rPr>
              <a:t> a </a:t>
            </a:r>
            <a:r>
              <a:rPr lang="de-DE" sz="2000" b="1" dirty="0" err="1">
                <a:solidFill>
                  <a:srgbClr val="234BA5"/>
                </a:solidFill>
              </a:rPr>
              <a:t>means</a:t>
            </a:r>
            <a:r>
              <a:rPr lang="de-DE" sz="2000" b="1" dirty="0">
                <a:solidFill>
                  <a:srgbClr val="234BA5"/>
                </a:solidFill>
              </a:rPr>
              <a:t> </a:t>
            </a:r>
            <a:r>
              <a:rPr lang="de-DE" sz="2000" b="1" dirty="0" err="1">
                <a:solidFill>
                  <a:srgbClr val="234BA5"/>
                </a:solidFill>
              </a:rPr>
              <a:t>of</a:t>
            </a:r>
            <a:r>
              <a:rPr lang="de-DE" sz="2000" b="1" dirty="0">
                <a:solidFill>
                  <a:srgbClr val="234BA5"/>
                </a:solidFill>
              </a:rPr>
              <a:t> </a:t>
            </a:r>
            <a:r>
              <a:rPr lang="de-DE" sz="2000" b="1" dirty="0" err="1">
                <a:solidFill>
                  <a:srgbClr val="234BA5"/>
                </a:solidFill>
              </a:rPr>
              <a:t>information</a:t>
            </a:r>
            <a:r>
              <a:rPr lang="de-DE" sz="2000" b="1" dirty="0">
                <a:solidFill>
                  <a:srgbClr val="234BA5"/>
                </a:solidFill>
              </a:rPr>
              <a:t> </a:t>
            </a:r>
            <a:r>
              <a:rPr lang="de-DE" sz="2000" b="1" dirty="0" err="1">
                <a:solidFill>
                  <a:srgbClr val="234BA5"/>
                </a:solidFill>
              </a:rPr>
              <a:t>for</a:t>
            </a:r>
            <a:r>
              <a:rPr lang="de-DE" sz="2000" b="1" dirty="0">
                <a:solidFill>
                  <a:srgbClr val="234BA5"/>
                </a:solidFill>
              </a:rPr>
              <a:t> a </a:t>
            </a:r>
            <a:r>
              <a:rPr lang="de-DE" sz="2000" b="1" dirty="0" err="1">
                <a:solidFill>
                  <a:srgbClr val="234BA5"/>
                </a:solidFill>
              </a:rPr>
              <a:t>responsible</a:t>
            </a:r>
            <a:r>
              <a:rPr lang="de-DE" sz="2000" b="1" dirty="0">
                <a:solidFill>
                  <a:srgbClr val="234BA5"/>
                </a:solidFill>
              </a:rPr>
              <a:t> </a:t>
            </a:r>
            <a:r>
              <a:rPr lang="de-DE" sz="2000" b="1" dirty="0" err="1">
                <a:solidFill>
                  <a:srgbClr val="234BA5"/>
                </a:solidFill>
              </a:rPr>
              <a:t>citizen</a:t>
            </a:r>
            <a:endParaRPr lang="de-DE" sz="2000" dirty="0">
              <a:solidFill>
                <a:srgbClr val="234BA5"/>
              </a:solidFill>
            </a:endParaRPr>
          </a:p>
          <a:p>
            <a:pPr lvl="3">
              <a:spcBef>
                <a:spcPts val="1200"/>
              </a:spcBef>
            </a:pPr>
            <a:endParaRPr lang="de-DE" sz="2400" dirty="0"/>
          </a:p>
        </p:txBody>
      </p:sp>
    </p:spTree>
    <p:extLst>
      <p:ext uri="{BB962C8B-B14F-4D97-AF65-F5344CB8AC3E}">
        <p14:creationId xmlns:p14="http://schemas.microsoft.com/office/powerpoint/2010/main" val="3806379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t>Statistical </a:t>
            </a:r>
            <a:r>
              <a:rPr lang="de-DE" sz="3300" b="1" dirty="0" err="1"/>
              <a:t>literacy</a:t>
            </a:r>
            <a:r>
              <a:rPr lang="de-DE" sz="3300" b="1" dirty="0"/>
              <a:t> and </a:t>
            </a:r>
            <a:r>
              <a:rPr lang="de-DE" sz="3300" b="1" dirty="0" err="1"/>
              <a:t>general</a:t>
            </a:r>
            <a:r>
              <a:rPr lang="de-DE" sz="3300" b="1" dirty="0"/>
              <a:t> </a:t>
            </a:r>
            <a:r>
              <a:rPr lang="de-DE" sz="3300" b="1" dirty="0" err="1"/>
              <a:t>education</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8</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Textfeld 1">
            <a:extLst>
              <a:ext uri="{FF2B5EF4-FFF2-40B4-BE49-F238E27FC236}">
                <a16:creationId xmlns:a16="http://schemas.microsoft.com/office/drawing/2014/main" id="{C91D210E-F0C2-6CE6-013D-51FEBF823544}"/>
              </a:ext>
            </a:extLst>
          </p:cNvPr>
          <p:cNvSpPr txBox="1"/>
          <p:nvPr/>
        </p:nvSpPr>
        <p:spPr>
          <a:xfrm>
            <a:off x="901345" y="1486025"/>
            <a:ext cx="2172390" cy="461665"/>
          </a:xfrm>
          <a:prstGeom prst="rect">
            <a:avLst/>
          </a:prstGeom>
          <a:noFill/>
        </p:spPr>
        <p:txBody>
          <a:bodyPr wrap="none" rtlCol="0">
            <a:spAutoFit/>
          </a:bodyPr>
          <a:lstStyle/>
          <a:p>
            <a:r>
              <a:rPr lang="de-DE" sz="2400" dirty="0">
                <a:solidFill>
                  <a:srgbClr val="000000"/>
                </a:solidFill>
              </a:rPr>
              <a:t>Life </a:t>
            </a:r>
            <a:r>
              <a:rPr lang="de-DE" sz="2400" dirty="0" err="1">
                <a:solidFill>
                  <a:srgbClr val="000000"/>
                </a:solidFill>
              </a:rPr>
              <a:t>preparation</a:t>
            </a:r>
            <a:endParaRPr lang="de-DE" sz="2400" dirty="0">
              <a:solidFill>
                <a:srgbClr val="000000"/>
              </a:solidFill>
            </a:endParaRPr>
          </a:p>
        </p:txBody>
      </p:sp>
      <p:sp>
        <p:nvSpPr>
          <p:cNvPr id="4" name="Textfeld 3">
            <a:extLst>
              <a:ext uri="{FF2B5EF4-FFF2-40B4-BE49-F238E27FC236}">
                <a16:creationId xmlns:a16="http://schemas.microsoft.com/office/drawing/2014/main" id="{D41F3D7D-B260-0473-0FC9-5633DAD5D784}"/>
              </a:ext>
            </a:extLst>
          </p:cNvPr>
          <p:cNvSpPr txBox="1"/>
          <p:nvPr/>
        </p:nvSpPr>
        <p:spPr>
          <a:xfrm>
            <a:off x="2407801" y="2503322"/>
            <a:ext cx="2352952" cy="461665"/>
          </a:xfrm>
          <a:prstGeom prst="rect">
            <a:avLst/>
          </a:prstGeom>
          <a:noFill/>
        </p:spPr>
        <p:txBody>
          <a:bodyPr wrap="none" rtlCol="0">
            <a:spAutoFit/>
          </a:bodyPr>
          <a:lstStyle/>
          <a:p>
            <a:r>
              <a:rPr lang="de-DE" sz="2400" dirty="0">
                <a:solidFill>
                  <a:srgbClr val="000000"/>
                </a:solidFill>
              </a:rPr>
              <a:t>World </a:t>
            </a:r>
            <a:r>
              <a:rPr lang="de-DE" sz="2400" dirty="0" err="1">
                <a:solidFill>
                  <a:srgbClr val="000000"/>
                </a:solidFill>
              </a:rPr>
              <a:t>orientation</a:t>
            </a:r>
            <a:endParaRPr lang="de-DE" sz="2400" dirty="0">
              <a:solidFill>
                <a:srgbClr val="000000"/>
              </a:solidFill>
            </a:endParaRPr>
          </a:p>
        </p:txBody>
      </p:sp>
      <p:sp>
        <p:nvSpPr>
          <p:cNvPr id="17" name="Textfeld 16">
            <a:extLst>
              <a:ext uri="{FF2B5EF4-FFF2-40B4-BE49-F238E27FC236}">
                <a16:creationId xmlns:a16="http://schemas.microsoft.com/office/drawing/2014/main" id="{CC52704B-DADD-6F24-AC1F-CBC6FA73B9C8}"/>
              </a:ext>
            </a:extLst>
          </p:cNvPr>
          <p:cNvSpPr txBox="1"/>
          <p:nvPr/>
        </p:nvSpPr>
        <p:spPr>
          <a:xfrm>
            <a:off x="901345" y="4348926"/>
            <a:ext cx="4660250" cy="461665"/>
          </a:xfrm>
          <a:prstGeom prst="rect">
            <a:avLst/>
          </a:prstGeom>
          <a:noFill/>
        </p:spPr>
        <p:txBody>
          <a:bodyPr wrap="none" rtlCol="0">
            <a:spAutoFit/>
          </a:bodyPr>
          <a:lstStyle/>
          <a:p>
            <a:r>
              <a:rPr lang="de-DE" sz="2400" dirty="0" err="1">
                <a:solidFill>
                  <a:srgbClr val="000000"/>
                </a:solidFill>
              </a:rPr>
              <a:t>Developing</a:t>
            </a:r>
            <a:r>
              <a:rPr lang="de-DE" sz="2400" dirty="0">
                <a:solidFill>
                  <a:srgbClr val="000000"/>
                </a:solidFill>
              </a:rPr>
              <a:t> a sense </a:t>
            </a:r>
            <a:r>
              <a:rPr lang="de-DE" sz="2400" dirty="0" err="1">
                <a:solidFill>
                  <a:srgbClr val="000000"/>
                </a:solidFill>
              </a:rPr>
              <a:t>of</a:t>
            </a:r>
            <a:r>
              <a:rPr lang="de-DE" sz="2400" dirty="0">
                <a:solidFill>
                  <a:srgbClr val="000000"/>
                </a:solidFill>
              </a:rPr>
              <a:t> </a:t>
            </a:r>
            <a:r>
              <a:rPr lang="de-DE" sz="2400" dirty="0" err="1">
                <a:solidFill>
                  <a:srgbClr val="000000"/>
                </a:solidFill>
              </a:rPr>
              <a:t>responsibility</a:t>
            </a:r>
            <a:endParaRPr lang="de-DE" sz="2400" dirty="0">
              <a:solidFill>
                <a:srgbClr val="000000"/>
              </a:solidFill>
            </a:endParaRPr>
          </a:p>
        </p:txBody>
      </p:sp>
      <p:sp>
        <p:nvSpPr>
          <p:cNvPr id="18" name="Textfeld 17">
            <a:extLst>
              <a:ext uri="{FF2B5EF4-FFF2-40B4-BE49-F238E27FC236}">
                <a16:creationId xmlns:a16="http://schemas.microsoft.com/office/drawing/2014/main" id="{A38723B6-FE44-4E21-F978-BF6DEE3EA508}"/>
              </a:ext>
            </a:extLst>
          </p:cNvPr>
          <p:cNvSpPr txBox="1"/>
          <p:nvPr/>
        </p:nvSpPr>
        <p:spPr>
          <a:xfrm>
            <a:off x="5105918" y="3072847"/>
            <a:ext cx="4333238" cy="461665"/>
          </a:xfrm>
          <a:prstGeom prst="rect">
            <a:avLst/>
          </a:prstGeom>
          <a:noFill/>
        </p:spPr>
        <p:txBody>
          <a:bodyPr wrap="none" rtlCol="0">
            <a:spAutoFit/>
          </a:bodyPr>
          <a:lstStyle/>
          <a:p>
            <a:r>
              <a:rPr lang="de-DE" sz="2400" dirty="0">
                <a:solidFill>
                  <a:srgbClr val="000000"/>
                </a:solidFill>
              </a:rPr>
              <a:t>Guide </a:t>
            </a:r>
            <a:r>
              <a:rPr lang="de-DE" sz="2400" dirty="0" err="1">
                <a:solidFill>
                  <a:srgbClr val="000000"/>
                </a:solidFill>
              </a:rPr>
              <a:t>to</a:t>
            </a:r>
            <a:r>
              <a:rPr lang="de-DE" sz="2400" dirty="0">
                <a:solidFill>
                  <a:srgbClr val="000000"/>
                </a:solidFill>
              </a:rPr>
              <a:t> </a:t>
            </a:r>
            <a:r>
              <a:rPr lang="de-DE" sz="2400" dirty="0" err="1">
                <a:solidFill>
                  <a:srgbClr val="000000"/>
                </a:solidFill>
              </a:rPr>
              <a:t>the</a:t>
            </a:r>
            <a:r>
              <a:rPr lang="de-DE" sz="2400" dirty="0">
                <a:solidFill>
                  <a:srgbClr val="000000"/>
                </a:solidFill>
              </a:rPr>
              <a:t> </a:t>
            </a:r>
            <a:r>
              <a:rPr lang="de-DE" sz="2400" dirty="0" err="1">
                <a:solidFill>
                  <a:srgbClr val="000000"/>
                </a:solidFill>
              </a:rPr>
              <a:t>critical</a:t>
            </a:r>
            <a:r>
              <a:rPr lang="de-DE" sz="2400" dirty="0">
                <a:solidFill>
                  <a:srgbClr val="000000"/>
                </a:solidFill>
              </a:rPr>
              <a:t> </a:t>
            </a:r>
            <a:r>
              <a:rPr lang="de-DE" sz="2400" dirty="0" err="1">
                <a:solidFill>
                  <a:srgbClr val="000000"/>
                </a:solidFill>
              </a:rPr>
              <a:t>use</a:t>
            </a:r>
            <a:r>
              <a:rPr lang="de-DE" sz="2400" dirty="0">
                <a:solidFill>
                  <a:srgbClr val="000000"/>
                </a:solidFill>
              </a:rPr>
              <a:t> </a:t>
            </a:r>
            <a:r>
              <a:rPr lang="de-DE" sz="2400" dirty="0" err="1">
                <a:solidFill>
                  <a:srgbClr val="000000"/>
                </a:solidFill>
              </a:rPr>
              <a:t>of</a:t>
            </a:r>
            <a:r>
              <a:rPr lang="de-DE" sz="2400" dirty="0">
                <a:solidFill>
                  <a:srgbClr val="000000"/>
                </a:solidFill>
              </a:rPr>
              <a:t> </a:t>
            </a:r>
            <a:r>
              <a:rPr lang="de-DE" sz="2400" dirty="0" err="1">
                <a:solidFill>
                  <a:srgbClr val="000000"/>
                </a:solidFill>
              </a:rPr>
              <a:t>reason</a:t>
            </a:r>
            <a:endParaRPr lang="de-DE" sz="2400" dirty="0">
              <a:solidFill>
                <a:srgbClr val="000000"/>
              </a:solidFill>
            </a:endParaRPr>
          </a:p>
        </p:txBody>
      </p:sp>
      <p:sp>
        <p:nvSpPr>
          <p:cNvPr id="19" name="Textfeld 18">
            <a:extLst>
              <a:ext uri="{FF2B5EF4-FFF2-40B4-BE49-F238E27FC236}">
                <a16:creationId xmlns:a16="http://schemas.microsoft.com/office/drawing/2014/main" id="{26572E2F-6ABF-4974-3A0E-1EF1F1BE13BC}"/>
              </a:ext>
            </a:extLst>
          </p:cNvPr>
          <p:cNvSpPr txBox="1"/>
          <p:nvPr/>
        </p:nvSpPr>
        <p:spPr>
          <a:xfrm>
            <a:off x="5547916" y="1970869"/>
            <a:ext cx="4256293" cy="461665"/>
          </a:xfrm>
          <a:prstGeom prst="rect">
            <a:avLst/>
          </a:prstGeom>
          <a:noFill/>
        </p:spPr>
        <p:txBody>
          <a:bodyPr wrap="none" rtlCol="0">
            <a:spAutoFit/>
          </a:bodyPr>
          <a:lstStyle/>
          <a:p>
            <a:r>
              <a:rPr lang="de-DE" sz="2400" dirty="0" err="1">
                <a:solidFill>
                  <a:srgbClr val="000000"/>
                </a:solidFill>
              </a:rPr>
              <a:t>Foundation</a:t>
            </a:r>
            <a:r>
              <a:rPr lang="de-DE" sz="2400" dirty="0">
                <a:solidFill>
                  <a:srgbClr val="000000"/>
                </a:solidFill>
              </a:rPr>
              <a:t> </a:t>
            </a:r>
            <a:r>
              <a:rPr lang="de-DE" sz="2400" dirty="0" err="1">
                <a:solidFill>
                  <a:srgbClr val="000000"/>
                </a:solidFill>
              </a:rPr>
              <a:t>of</a:t>
            </a:r>
            <a:r>
              <a:rPr lang="de-DE" sz="2400" dirty="0">
                <a:solidFill>
                  <a:srgbClr val="000000"/>
                </a:solidFill>
              </a:rPr>
              <a:t> </a:t>
            </a:r>
            <a:r>
              <a:rPr lang="de-DE" sz="2400" dirty="0" err="1">
                <a:solidFill>
                  <a:srgbClr val="000000"/>
                </a:solidFill>
              </a:rPr>
              <a:t>cultural</a:t>
            </a:r>
            <a:r>
              <a:rPr lang="de-DE" sz="2400" dirty="0">
                <a:solidFill>
                  <a:srgbClr val="000000"/>
                </a:solidFill>
              </a:rPr>
              <a:t> </a:t>
            </a:r>
            <a:r>
              <a:rPr lang="de-DE" sz="2400" dirty="0" err="1">
                <a:solidFill>
                  <a:srgbClr val="000000"/>
                </a:solidFill>
              </a:rPr>
              <a:t>coherence</a:t>
            </a:r>
            <a:endParaRPr lang="de-DE" sz="2400" dirty="0">
              <a:solidFill>
                <a:srgbClr val="000000"/>
              </a:solidFill>
            </a:endParaRPr>
          </a:p>
        </p:txBody>
      </p:sp>
      <p:sp>
        <p:nvSpPr>
          <p:cNvPr id="20" name="Textfeld 19">
            <a:extLst>
              <a:ext uri="{FF2B5EF4-FFF2-40B4-BE49-F238E27FC236}">
                <a16:creationId xmlns:a16="http://schemas.microsoft.com/office/drawing/2014/main" id="{3A0536A7-C184-3407-8C20-7E3464503EB4}"/>
              </a:ext>
            </a:extLst>
          </p:cNvPr>
          <p:cNvSpPr txBox="1"/>
          <p:nvPr/>
        </p:nvSpPr>
        <p:spPr>
          <a:xfrm>
            <a:off x="6445962" y="3948816"/>
            <a:ext cx="5357557" cy="461665"/>
          </a:xfrm>
          <a:prstGeom prst="rect">
            <a:avLst/>
          </a:prstGeom>
          <a:noFill/>
        </p:spPr>
        <p:txBody>
          <a:bodyPr wrap="none" rtlCol="0">
            <a:spAutoFit/>
          </a:bodyPr>
          <a:lstStyle/>
          <a:p>
            <a:r>
              <a:rPr lang="de-DE" sz="2400" dirty="0">
                <a:solidFill>
                  <a:srgbClr val="000000"/>
                </a:solidFill>
              </a:rPr>
              <a:t>Practice in </a:t>
            </a:r>
            <a:r>
              <a:rPr lang="de-DE" sz="2400" dirty="0" err="1">
                <a:solidFill>
                  <a:srgbClr val="000000"/>
                </a:solidFill>
              </a:rPr>
              <a:t>understanding</a:t>
            </a:r>
            <a:r>
              <a:rPr lang="de-DE" sz="2400" dirty="0">
                <a:solidFill>
                  <a:srgbClr val="000000"/>
                </a:solidFill>
              </a:rPr>
              <a:t> and </a:t>
            </a:r>
            <a:r>
              <a:rPr lang="de-DE" sz="2400" dirty="0" err="1">
                <a:solidFill>
                  <a:srgbClr val="000000"/>
                </a:solidFill>
              </a:rPr>
              <a:t>cooperation</a:t>
            </a:r>
            <a:endParaRPr lang="de-DE" sz="2400" dirty="0">
              <a:solidFill>
                <a:srgbClr val="000000"/>
              </a:solidFill>
            </a:endParaRPr>
          </a:p>
        </p:txBody>
      </p:sp>
      <p:sp>
        <p:nvSpPr>
          <p:cNvPr id="21" name="Textfeld 2">
            <a:extLst>
              <a:ext uri="{FF2B5EF4-FFF2-40B4-BE49-F238E27FC236}">
                <a16:creationId xmlns:a16="http://schemas.microsoft.com/office/drawing/2014/main" id="{396CB53B-36B5-A2EA-8B54-9B9D88913606}"/>
              </a:ext>
            </a:extLst>
          </p:cNvPr>
          <p:cNvSpPr txBox="1"/>
          <p:nvPr/>
        </p:nvSpPr>
        <p:spPr>
          <a:xfrm>
            <a:off x="7575489" y="6059394"/>
            <a:ext cx="4457439" cy="400110"/>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dirty="0" err="1">
                <a:solidFill>
                  <a:schemeClr val="tx1">
                    <a:lumMod val="50000"/>
                  </a:schemeClr>
                </a:solidFill>
              </a:rPr>
              <a:t>based</a:t>
            </a:r>
            <a:r>
              <a:rPr lang="de-DE" sz="1000" dirty="0">
                <a:solidFill>
                  <a:schemeClr val="tx1">
                    <a:lumMod val="50000"/>
                  </a:schemeClr>
                </a:solidFill>
              </a:rPr>
              <a:t> on Heymann 1996, </a:t>
            </a:r>
            <a:r>
              <a:rPr lang="en-US" sz="1000" kern="100" dirty="0">
                <a:solidFill>
                  <a:schemeClr val="tx1">
                    <a:lumMod val="50000"/>
                  </a:schemeClr>
                </a:solidFill>
                <a:effectLst/>
                <a:latin typeface="Calibri" panose="020F0502020204030204" pitchFamily="34" charset="0"/>
                <a:ea typeface="Calibri" panose="020F0502020204030204" pitchFamily="34" charset="0"/>
                <a:cs typeface="Calibri" panose="020F0502020204030204" pitchFamily="34" charset="0"/>
              </a:rPr>
              <a:t>translated by Project Partner 2, University of Paderborn</a:t>
            </a:r>
            <a:endParaRPr lang="de-DE" sz="1000" kern="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de-DE" sz="1000" dirty="0">
              <a:solidFill>
                <a:schemeClr val="tx1">
                  <a:lumMod val="50000"/>
                </a:schemeClr>
              </a:solidFill>
            </a:endParaRPr>
          </a:p>
        </p:txBody>
      </p:sp>
    </p:spTree>
    <p:extLst>
      <p:ext uri="{BB962C8B-B14F-4D97-AF65-F5344CB8AC3E}">
        <p14:creationId xmlns:p14="http://schemas.microsoft.com/office/powerpoint/2010/main" val="392684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7" grpId="0"/>
      <p:bldP spid="18" grpId="0"/>
      <p:bldP spid="19" grpId="0"/>
      <p:bldP spid="20" grpId="0"/>
    </p:bldLst>
  </p:timing>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1648</Words>
  <Application>Microsoft Office PowerPoint</Application>
  <PresentationFormat>Breitbild</PresentationFormat>
  <Paragraphs>170</Paragraphs>
  <Slides>26</Slides>
  <Notes>19</Notes>
  <HiddenSlides>0</HiddenSlides>
  <MMClips>0</MMClips>
  <ScaleCrop>false</ScaleCrop>
  <HeadingPairs>
    <vt:vector size="6" baseType="variant">
      <vt:variant>
        <vt:lpstr>Verwendete Schriftarten</vt:lpstr>
      </vt:variant>
      <vt:variant>
        <vt:i4>4</vt:i4>
      </vt:variant>
      <vt:variant>
        <vt:lpstr>Design</vt:lpstr>
      </vt:variant>
      <vt:variant>
        <vt:i4>3</vt:i4>
      </vt:variant>
      <vt:variant>
        <vt:lpstr>Folientitel</vt:lpstr>
      </vt:variant>
      <vt:variant>
        <vt:i4>26</vt:i4>
      </vt:variant>
    </vt:vector>
  </HeadingPairs>
  <TitlesOfParts>
    <vt:vector size="33" baseType="lpstr">
      <vt:lpstr>Arial</vt:lpstr>
      <vt:lpstr>Calibri</vt:lpstr>
      <vt:lpstr>Times New Roman</vt:lpstr>
      <vt:lpstr>Wingdings</vt:lpstr>
      <vt:lpstr>Office Theme</vt:lpstr>
      <vt:lpstr>1_Office Theme</vt:lpstr>
      <vt:lpstr>CiviMatics</vt:lpstr>
      <vt:lpstr>Teaching Stochastics</vt:lpstr>
      <vt:lpstr> Content</vt:lpstr>
      <vt:lpstr> What does basic statistical education mean?</vt:lpstr>
      <vt:lpstr> Be able to "read" and understand data in different representations</vt:lpstr>
      <vt:lpstr> What does "basic statistical literacy" mean?</vt:lpstr>
      <vt:lpstr>PowerPoint-Präsentation</vt:lpstr>
      <vt:lpstr>PowerPoint-Präsentation</vt:lpstr>
      <vt:lpstr>PowerPoint-Präsentation</vt:lpstr>
      <vt:lpstr>PowerPoint-Präsentation</vt:lpstr>
      <vt:lpstr> Promoting basic statistical education with analyses of official data</vt:lpstr>
      <vt:lpstr>PowerPoint-Präsentation</vt:lpstr>
      <vt:lpstr>Example 1: Corona pandemic</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48</cp:revision>
  <dcterms:created xsi:type="dcterms:W3CDTF">2022-04-07T07:53:06Z</dcterms:created>
  <dcterms:modified xsi:type="dcterms:W3CDTF">2023-10-17T12:17:30Z</dcterms:modified>
</cp:coreProperties>
</file>