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27"/>
  </p:notesMasterIdLst>
  <p:sldIdLst>
    <p:sldId id="256" r:id="rId3"/>
    <p:sldId id="257" r:id="rId4"/>
    <p:sldId id="259" r:id="rId5"/>
    <p:sldId id="438" r:id="rId6"/>
    <p:sldId id="300" r:id="rId7"/>
    <p:sldId id="439" r:id="rId8"/>
    <p:sldId id="440" r:id="rId9"/>
    <p:sldId id="441" r:id="rId10"/>
    <p:sldId id="442" r:id="rId11"/>
    <p:sldId id="443" r:id="rId12"/>
    <p:sldId id="444" r:id="rId13"/>
    <p:sldId id="435" r:id="rId14"/>
    <p:sldId id="436" r:id="rId15"/>
    <p:sldId id="446" r:id="rId16"/>
    <p:sldId id="452" r:id="rId17"/>
    <p:sldId id="453" r:id="rId18"/>
    <p:sldId id="454" r:id="rId19"/>
    <p:sldId id="455" r:id="rId20"/>
    <p:sldId id="456" r:id="rId21"/>
    <p:sldId id="459" r:id="rId22"/>
    <p:sldId id="458" r:id="rId23"/>
    <p:sldId id="460" r:id="rId24"/>
    <p:sldId id="461" r:id="rId25"/>
    <p:sldId id="447" r:id="rId2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4BA9E601-77BA-124C-8B49-4CAF1ADB4CB8}">
          <p14:sldIdLst>
            <p14:sldId id="256"/>
            <p14:sldId id="257"/>
          </p14:sldIdLst>
        </p14:section>
        <p14:section name="What does basic statistical education mean" id="{E21D6A94-1A4E-4F4D-AFA3-08EE4E06B046}">
          <p14:sldIdLst>
            <p14:sldId id="259"/>
            <p14:sldId id="438"/>
            <p14:sldId id="300"/>
            <p14:sldId id="439"/>
            <p14:sldId id="440"/>
            <p14:sldId id="441"/>
            <p14:sldId id="442"/>
            <p14:sldId id="443"/>
            <p14:sldId id="444"/>
            <p14:sldId id="435"/>
            <p14:sldId id="436"/>
            <p14:sldId id="446"/>
            <p14:sldId id="452"/>
            <p14:sldId id="453"/>
            <p14:sldId id="454"/>
            <p14:sldId id="455"/>
            <p14:sldId id="456"/>
            <p14:sldId id="459"/>
            <p14:sldId id="458"/>
            <p14:sldId id="460"/>
            <p14:sldId id="461"/>
            <p14:sldId id="44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a Frey" initials="LF" lastIdx="2" clrIdx="0">
    <p:extLst>
      <p:ext uri="{19B8F6BF-5375-455C-9EA6-DF929625EA0E}">
        <p15:presenceInfo xmlns:p15="http://schemas.microsoft.com/office/powerpoint/2012/main" userId="4ff3e4e6b989e20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4BA5"/>
    <a:srgbClr val="C5D3F3"/>
    <a:srgbClr val="8DA9E7"/>
    <a:srgbClr val="94AEE8"/>
    <a:srgbClr val="678C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29"/>
  </p:normalViewPr>
  <p:slideViewPr>
    <p:cSldViewPr snapToGrid="0">
      <p:cViewPr varScale="1">
        <p:scale>
          <a:sx n="68" d="100"/>
          <a:sy n="68" d="100"/>
        </p:scale>
        <p:origin x="8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84AB05-5B94-4700-8A61-168E9D0D0985}"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de-DE"/>
        </a:p>
      </dgm:t>
    </dgm:pt>
    <dgm:pt modelId="{65263F44-3342-45FF-BC3E-F971E90AC5B1}">
      <dgm:prSet custT="1"/>
      <dgm:spPr>
        <a:solidFill>
          <a:srgbClr val="9AC87A"/>
        </a:solidFill>
      </dgm:spPr>
      <dgm:t>
        <a:bodyPr/>
        <a:lstStyle/>
        <a:p>
          <a:r>
            <a:rPr lang="de-DE" sz="1200" b="1" dirty="0">
              <a:solidFill>
                <a:schemeClr val="tx1"/>
              </a:solidFill>
            </a:rPr>
            <a:t>Map of the possibilities</a:t>
          </a:r>
        </a:p>
      </dgm:t>
    </dgm:pt>
    <dgm:pt modelId="{9FA6B138-C518-4A96-B17E-49F9C80CB9BD}" type="parTrans" cxnId="{3E3AFB16-0B59-4301-856B-09C532538A60}">
      <dgm:prSet/>
      <dgm:spPr/>
      <dgm:t>
        <a:bodyPr/>
        <a:lstStyle/>
        <a:p>
          <a:endParaRPr lang="de-DE" sz="3600" b="1">
            <a:solidFill>
              <a:schemeClr val="tx1"/>
            </a:solidFill>
          </a:endParaRPr>
        </a:p>
      </dgm:t>
    </dgm:pt>
    <dgm:pt modelId="{09927456-D657-4EFD-98A1-2DA4B7B1BDBA}" type="sibTrans" cxnId="{3E3AFB16-0B59-4301-856B-09C532538A60}">
      <dgm:prSet/>
      <dgm:spPr/>
      <dgm:t>
        <a:bodyPr/>
        <a:lstStyle/>
        <a:p>
          <a:endParaRPr lang="de-DE" sz="3600" b="1">
            <a:solidFill>
              <a:schemeClr val="tx1"/>
            </a:solidFill>
          </a:endParaRPr>
        </a:p>
      </dgm:t>
    </dgm:pt>
    <dgm:pt modelId="{9B8D8177-4DF9-490A-A4FE-20F263607856}">
      <dgm:prSet custT="1"/>
      <dgm:spPr>
        <a:solidFill>
          <a:srgbClr val="9AC87A"/>
        </a:solidFill>
      </dgm:spPr>
      <dgm:t>
        <a:bodyPr/>
        <a:lstStyle/>
        <a:p>
          <a:r>
            <a:rPr lang="de-DE" sz="1200" b="1" dirty="0">
              <a:solidFill>
                <a:schemeClr val="tx1"/>
              </a:solidFill>
            </a:rPr>
            <a:t>Verdict</a:t>
          </a:r>
        </a:p>
      </dgm:t>
    </dgm:pt>
    <dgm:pt modelId="{7C30C670-EE0B-4F8B-8CED-80B7AD2BF3C8}" type="parTrans" cxnId="{839DD6A1-A63E-49E7-B63E-3A736069E4A1}">
      <dgm:prSet/>
      <dgm:spPr/>
      <dgm:t>
        <a:bodyPr/>
        <a:lstStyle/>
        <a:p>
          <a:endParaRPr lang="de-DE" sz="3600" b="1">
            <a:solidFill>
              <a:schemeClr val="tx1"/>
            </a:solidFill>
          </a:endParaRPr>
        </a:p>
      </dgm:t>
    </dgm:pt>
    <dgm:pt modelId="{BB31B62E-9177-459B-BFA7-16DF19490B81}" type="sibTrans" cxnId="{839DD6A1-A63E-49E7-B63E-3A736069E4A1}">
      <dgm:prSet/>
      <dgm:spPr/>
      <dgm:t>
        <a:bodyPr/>
        <a:lstStyle/>
        <a:p>
          <a:endParaRPr lang="de-DE" sz="3600" b="1">
            <a:solidFill>
              <a:schemeClr val="tx1"/>
            </a:solidFill>
          </a:endParaRPr>
        </a:p>
      </dgm:t>
    </dgm:pt>
    <dgm:pt modelId="{670E6E35-9D06-4B4E-9C43-006FA1C57382}">
      <dgm:prSet custT="1"/>
      <dgm:spPr/>
      <dgm:t>
        <a:bodyPr/>
        <a:lstStyle/>
        <a:p>
          <a:r>
            <a:rPr lang="de-DE" sz="1200" b="1" dirty="0">
              <a:solidFill>
                <a:schemeClr val="bg2"/>
              </a:solidFill>
            </a:rPr>
            <a:t>Reality</a:t>
          </a:r>
        </a:p>
      </dgm:t>
    </dgm:pt>
    <dgm:pt modelId="{54FF2650-5BE8-4D49-A304-8A28446F12AD}" type="parTrans" cxnId="{86116902-EC3D-41D6-8F12-B9A3D1D49FC4}">
      <dgm:prSet/>
      <dgm:spPr/>
      <dgm:t>
        <a:bodyPr/>
        <a:lstStyle/>
        <a:p>
          <a:endParaRPr lang="de-DE" sz="3600" b="1">
            <a:solidFill>
              <a:schemeClr val="tx1"/>
            </a:solidFill>
          </a:endParaRPr>
        </a:p>
      </dgm:t>
    </dgm:pt>
    <dgm:pt modelId="{0E49F804-76E4-4AEE-901E-186B26BCD6D3}" type="sibTrans" cxnId="{86116902-EC3D-41D6-8F12-B9A3D1D49FC4}">
      <dgm:prSet/>
      <dgm:spPr>
        <a:solidFill>
          <a:schemeClr val="bg1">
            <a:lumMod val="90000"/>
          </a:schemeClr>
        </a:solidFill>
        <a:ln>
          <a:solidFill>
            <a:schemeClr val="bg1">
              <a:lumMod val="90000"/>
            </a:schemeClr>
          </a:solidFill>
        </a:ln>
      </dgm:spPr>
      <dgm:t>
        <a:bodyPr/>
        <a:lstStyle/>
        <a:p>
          <a:endParaRPr lang="de-DE" sz="3600" b="1">
            <a:solidFill>
              <a:schemeClr val="tx1"/>
            </a:solidFill>
          </a:endParaRPr>
        </a:p>
      </dgm:t>
    </dgm:pt>
    <dgm:pt modelId="{6FC991EA-718C-4F1A-BEAB-09BB94AB11C7}">
      <dgm:prSet custT="1"/>
      <dgm:spPr/>
      <dgm:t>
        <a:bodyPr/>
        <a:lstStyle/>
        <a:p>
          <a:r>
            <a:rPr lang="de-DE" sz="1200" b="1" dirty="0">
              <a:solidFill>
                <a:schemeClr val="bg2"/>
              </a:solidFill>
            </a:rPr>
            <a:t>Real model</a:t>
          </a:r>
        </a:p>
      </dgm:t>
    </dgm:pt>
    <dgm:pt modelId="{48BC17F7-58AD-420E-8B7A-EA1ECC4CF44B}" type="parTrans" cxnId="{A2154C08-3489-446D-92F4-8D631C82C4C0}">
      <dgm:prSet/>
      <dgm:spPr/>
      <dgm:t>
        <a:bodyPr/>
        <a:lstStyle/>
        <a:p>
          <a:endParaRPr lang="de-DE" sz="3600" b="1">
            <a:solidFill>
              <a:schemeClr val="tx1"/>
            </a:solidFill>
          </a:endParaRPr>
        </a:p>
      </dgm:t>
    </dgm:pt>
    <dgm:pt modelId="{4B9320D0-A1DA-4819-B3CA-3B4AE0EC879F}" type="sibTrans" cxnId="{A2154C08-3489-446D-92F4-8D631C82C4C0}">
      <dgm:prSet/>
      <dgm:spPr/>
      <dgm:t>
        <a:bodyPr/>
        <a:lstStyle/>
        <a:p>
          <a:endParaRPr lang="de-DE" sz="3600" b="1">
            <a:solidFill>
              <a:schemeClr val="tx1"/>
            </a:solidFill>
          </a:endParaRPr>
        </a:p>
      </dgm:t>
    </dgm:pt>
    <dgm:pt modelId="{15DB8720-0716-471F-9073-1BCA9BEFDA61}">
      <dgm:prSet custT="1"/>
      <dgm:spPr/>
      <dgm:t>
        <a:bodyPr/>
        <a:lstStyle/>
        <a:p>
          <a:r>
            <a:rPr lang="de-DE" sz="1200" b="1" dirty="0">
              <a:solidFill>
                <a:schemeClr val="bg2"/>
              </a:solidFill>
            </a:rPr>
            <a:t>Mathematical model/ </a:t>
          </a:r>
          <a:r>
            <a:rPr lang="de-DE" sz="1200" b="1" noProof="0" dirty="0">
              <a:solidFill>
                <a:schemeClr val="bg2"/>
              </a:solidFill>
            </a:rPr>
            <a:t>problem</a:t>
          </a:r>
        </a:p>
      </dgm:t>
    </dgm:pt>
    <dgm:pt modelId="{B8C9C188-00AE-4699-BBCB-3CD4A1F743F7}" type="parTrans" cxnId="{05373085-E5B5-4672-8CA8-AAE9A16FB2BE}">
      <dgm:prSet/>
      <dgm:spPr/>
      <dgm:t>
        <a:bodyPr/>
        <a:lstStyle/>
        <a:p>
          <a:endParaRPr lang="de-DE" sz="3600" b="1">
            <a:solidFill>
              <a:schemeClr val="tx1"/>
            </a:solidFill>
          </a:endParaRPr>
        </a:p>
      </dgm:t>
    </dgm:pt>
    <dgm:pt modelId="{D54CBC90-BB51-41D5-A6F9-98998698FF29}" type="sibTrans" cxnId="{05373085-E5B5-4672-8CA8-AAE9A16FB2BE}">
      <dgm:prSet/>
      <dgm:spPr/>
      <dgm:t>
        <a:bodyPr/>
        <a:lstStyle/>
        <a:p>
          <a:endParaRPr lang="de-DE" sz="3600" b="1">
            <a:solidFill>
              <a:schemeClr val="tx1"/>
            </a:solidFill>
          </a:endParaRPr>
        </a:p>
      </dgm:t>
    </dgm:pt>
    <dgm:pt modelId="{914921C3-8DB0-43F2-9AB9-4A84691D0D19}">
      <dgm:prSet custT="1"/>
      <dgm:spPr/>
      <dgm:t>
        <a:bodyPr/>
        <a:lstStyle/>
        <a:p>
          <a:r>
            <a:rPr lang="de-DE" sz="1200" b="1" dirty="0">
              <a:solidFill>
                <a:schemeClr val="bg2"/>
              </a:solidFill>
            </a:rPr>
            <a:t>Mathematical result</a:t>
          </a:r>
        </a:p>
      </dgm:t>
    </dgm:pt>
    <dgm:pt modelId="{BFCE59A5-20CD-4FCF-B0D5-20EF9730FAD8}" type="parTrans" cxnId="{A65A7ABB-9F23-42DC-A9C0-906B34770E6D}">
      <dgm:prSet/>
      <dgm:spPr/>
      <dgm:t>
        <a:bodyPr/>
        <a:lstStyle/>
        <a:p>
          <a:endParaRPr lang="de-DE" sz="3600" b="1">
            <a:solidFill>
              <a:schemeClr val="tx1"/>
            </a:solidFill>
          </a:endParaRPr>
        </a:p>
      </dgm:t>
    </dgm:pt>
    <dgm:pt modelId="{92E0B470-17DA-4CDC-80F3-A2D8CEFC9932}" type="sibTrans" cxnId="{A65A7ABB-9F23-42DC-A9C0-906B34770E6D}">
      <dgm:prSet/>
      <dgm:spPr/>
      <dgm:t>
        <a:bodyPr/>
        <a:lstStyle/>
        <a:p>
          <a:endParaRPr lang="de-DE" sz="3600" b="1">
            <a:solidFill>
              <a:schemeClr val="tx1"/>
            </a:solidFill>
          </a:endParaRPr>
        </a:p>
      </dgm:t>
    </dgm:pt>
    <dgm:pt modelId="{FFD35A61-354E-40D0-8F48-0150A6607E28}">
      <dgm:prSet custT="1"/>
      <dgm:spPr/>
      <dgm:t>
        <a:bodyPr/>
        <a:lstStyle/>
        <a:p>
          <a:r>
            <a:rPr lang="de-DE" sz="1200" b="1" dirty="0">
              <a:solidFill>
                <a:schemeClr val="bg2"/>
              </a:solidFill>
            </a:rPr>
            <a:t>Real result</a:t>
          </a:r>
        </a:p>
      </dgm:t>
    </dgm:pt>
    <dgm:pt modelId="{6E97B0E5-4D9A-45E7-A8DA-8C53D6591C0F}" type="parTrans" cxnId="{A529BE3E-366C-4446-8EA1-E5D0E2620BB9}">
      <dgm:prSet/>
      <dgm:spPr/>
      <dgm:t>
        <a:bodyPr/>
        <a:lstStyle/>
        <a:p>
          <a:endParaRPr lang="de-DE" sz="3600" b="1">
            <a:solidFill>
              <a:schemeClr val="tx1"/>
            </a:solidFill>
          </a:endParaRPr>
        </a:p>
      </dgm:t>
    </dgm:pt>
    <dgm:pt modelId="{47B8AC0E-33BB-4DED-83D9-56D7CB95CE53}" type="sibTrans" cxnId="{A529BE3E-366C-4446-8EA1-E5D0E2620BB9}">
      <dgm:prSet/>
      <dgm:spPr/>
      <dgm:t>
        <a:bodyPr/>
        <a:lstStyle/>
        <a:p>
          <a:endParaRPr lang="de-DE" sz="3600" b="1">
            <a:solidFill>
              <a:schemeClr val="tx1"/>
            </a:solidFill>
          </a:endParaRPr>
        </a:p>
      </dgm:t>
    </dgm:pt>
    <dgm:pt modelId="{5EE50FC2-98D5-41EE-A3C0-0333A4D904BC}">
      <dgm:prSet custT="1"/>
      <dgm:spPr/>
      <dgm:t>
        <a:bodyPr/>
        <a:lstStyle/>
        <a:p>
          <a:r>
            <a:rPr lang="de-DE" sz="1200" b="1" dirty="0">
              <a:solidFill>
                <a:schemeClr val="bg2"/>
              </a:solidFill>
            </a:rPr>
            <a:t>Situation model</a:t>
          </a:r>
        </a:p>
      </dgm:t>
    </dgm:pt>
    <dgm:pt modelId="{5FBD766A-218F-41A6-91D0-5E4F6F8DCB2C}" type="parTrans" cxnId="{7EFBBA12-CF4B-4C48-BDBA-1DEEC6EC0699}">
      <dgm:prSet/>
      <dgm:spPr/>
      <dgm:t>
        <a:bodyPr/>
        <a:lstStyle/>
        <a:p>
          <a:endParaRPr lang="de-DE" sz="3600" b="1">
            <a:solidFill>
              <a:schemeClr val="tx1"/>
            </a:solidFill>
          </a:endParaRPr>
        </a:p>
      </dgm:t>
    </dgm:pt>
    <dgm:pt modelId="{43BB5D8E-56AF-4CBF-BA22-6EBAC2EE6B58}" type="sibTrans" cxnId="{7EFBBA12-CF4B-4C48-BDBA-1DEEC6EC0699}">
      <dgm:prSet/>
      <dgm:spPr/>
      <dgm:t>
        <a:bodyPr/>
        <a:lstStyle/>
        <a:p>
          <a:endParaRPr lang="de-DE" sz="3600" b="1">
            <a:solidFill>
              <a:schemeClr val="tx1"/>
            </a:solidFill>
          </a:endParaRPr>
        </a:p>
      </dgm:t>
    </dgm:pt>
    <dgm:pt modelId="{3C6ED8DA-C2C2-46F7-BF7F-7C3AE2E8DFCC}" type="pres">
      <dgm:prSet presAssocID="{A884AB05-5B94-4700-8A61-168E9D0D0985}" presName="Name0" presStyleCnt="0">
        <dgm:presLayoutVars>
          <dgm:dir/>
          <dgm:resizeHandles val="exact"/>
        </dgm:presLayoutVars>
      </dgm:prSet>
      <dgm:spPr/>
    </dgm:pt>
    <dgm:pt modelId="{2FAF1FD5-02CC-4AAA-BA9F-F5B7F3E4CFC3}" type="pres">
      <dgm:prSet presAssocID="{A884AB05-5B94-4700-8A61-168E9D0D0985}" presName="cycle" presStyleCnt="0"/>
      <dgm:spPr/>
    </dgm:pt>
    <dgm:pt modelId="{DE04E474-7A71-46F1-9856-6BFC180B2973}" type="pres">
      <dgm:prSet presAssocID="{670E6E35-9D06-4B4E-9C43-006FA1C57382}" presName="nodeFirstNode" presStyleLbl="node1" presStyleIdx="0" presStyleCnt="8" custRadScaleRad="158643" custRadScaleInc="-219118">
        <dgm:presLayoutVars>
          <dgm:bulletEnabled val="1"/>
        </dgm:presLayoutVars>
      </dgm:prSet>
      <dgm:spPr/>
    </dgm:pt>
    <dgm:pt modelId="{4D0637A6-3C5B-46CA-A835-189810CD920B}" type="pres">
      <dgm:prSet presAssocID="{0E49F804-76E4-4AEE-901E-186B26BCD6D3}" presName="sibTransFirstNode" presStyleLbl="bgShp" presStyleIdx="0" presStyleCnt="1" custAng="1706338" custLinFactNeighborX="82467" custLinFactNeighborY="-33603"/>
      <dgm:spPr/>
    </dgm:pt>
    <dgm:pt modelId="{0E4848B8-BA92-480A-AEBA-56C7E826EAA3}" type="pres">
      <dgm:prSet presAssocID="{5EE50FC2-98D5-41EE-A3C0-0333A4D904BC}" presName="nodeFollowingNodes" presStyleLbl="node1" presStyleIdx="1" presStyleCnt="8" custRadScaleRad="88615" custRadScaleInc="-268419">
        <dgm:presLayoutVars>
          <dgm:bulletEnabled val="1"/>
        </dgm:presLayoutVars>
      </dgm:prSet>
      <dgm:spPr/>
    </dgm:pt>
    <dgm:pt modelId="{5D7080EA-9FDD-4EDD-B314-427DA08B3262}" type="pres">
      <dgm:prSet presAssocID="{6FC991EA-718C-4F1A-BEAB-09BB94AB11C7}" presName="nodeFollowingNodes" presStyleLbl="node1" presStyleIdx="2" presStyleCnt="8" custRadScaleRad="59781" custRadScaleInc="-247863">
        <dgm:presLayoutVars>
          <dgm:bulletEnabled val="1"/>
        </dgm:presLayoutVars>
      </dgm:prSet>
      <dgm:spPr/>
    </dgm:pt>
    <dgm:pt modelId="{3E291BE8-9AAD-4863-BCB0-EE24B18C53D8}" type="pres">
      <dgm:prSet presAssocID="{15DB8720-0716-471F-9073-1BCA9BEFDA61}" presName="nodeFollowingNodes" presStyleLbl="node1" presStyleIdx="3" presStyleCnt="8" custRadScaleRad="137802" custRadScaleInc="-189877">
        <dgm:presLayoutVars>
          <dgm:bulletEnabled val="1"/>
        </dgm:presLayoutVars>
      </dgm:prSet>
      <dgm:spPr/>
    </dgm:pt>
    <dgm:pt modelId="{13A6BAD2-76B5-4AF8-AA39-4E7563C4A773}" type="pres">
      <dgm:prSet presAssocID="{914921C3-8DB0-43F2-9AB9-4A84691D0D19}" presName="nodeFollowingNodes" presStyleLbl="node1" presStyleIdx="4" presStyleCnt="8" custRadScaleRad="162855" custRadScaleInc="-151343">
        <dgm:presLayoutVars>
          <dgm:bulletEnabled val="1"/>
        </dgm:presLayoutVars>
      </dgm:prSet>
      <dgm:spPr/>
    </dgm:pt>
    <dgm:pt modelId="{D998250B-A629-4759-947C-E557D7492BE8}" type="pres">
      <dgm:prSet presAssocID="{FFD35A61-354E-40D0-8F48-0150A6607E28}" presName="nodeFollowingNodes" presStyleLbl="node1" presStyleIdx="5" presStyleCnt="8" custRadScaleRad="83098" custRadScaleInc="-108472">
        <dgm:presLayoutVars>
          <dgm:bulletEnabled val="1"/>
        </dgm:presLayoutVars>
      </dgm:prSet>
      <dgm:spPr/>
    </dgm:pt>
    <dgm:pt modelId="{8D47CE13-7E0B-48AE-AD87-B1CD6116E270}" type="pres">
      <dgm:prSet presAssocID="{65263F44-3342-45FF-BC3E-F971E90AC5B1}" presName="nodeFollowingNodes" presStyleLbl="node1" presStyleIdx="6" presStyleCnt="8" custRadScaleRad="119422" custRadScaleInc="-94619">
        <dgm:presLayoutVars>
          <dgm:bulletEnabled val="1"/>
        </dgm:presLayoutVars>
      </dgm:prSet>
      <dgm:spPr/>
    </dgm:pt>
    <dgm:pt modelId="{F11F5040-307D-4F70-B89E-60A24B472679}" type="pres">
      <dgm:prSet presAssocID="{9B8D8177-4DF9-490A-A4FE-20F263607856}" presName="nodeFollowingNodes" presStyleLbl="node1" presStyleIdx="7" presStyleCnt="8" custRadScaleRad="134023" custRadScaleInc="-152008">
        <dgm:presLayoutVars>
          <dgm:bulletEnabled val="1"/>
        </dgm:presLayoutVars>
      </dgm:prSet>
      <dgm:spPr/>
    </dgm:pt>
  </dgm:ptLst>
  <dgm:cxnLst>
    <dgm:cxn modelId="{86116902-EC3D-41D6-8F12-B9A3D1D49FC4}" srcId="{A884AB05-5B94-4700-8A61-168E9D0D0985}" destId="{670E6E35-9D06-4B4E-9C43-006FA1C57382}" srcOrd="0" destOrd="0" parTransId="{54FF2650-5BE8-4D49-A304-8A28446F12AD}" sibTransId="{0E49F804-76E4-4AEE-901E-186B26BCD6D3}"/>
    <dgm:cxn modelId="{A2154C08-3489-446D-92F4-8D631C82C4C0}" srcId="{A884AB05-5B94-4700-8A61-168E9D0D0985}" destId="{6FC991EA-718C-4F1A-BEAB-09BB94AB11C7}" srcOrd="2" destOrd="0" parTransId="{48BC17F7-58AD-420E-8B7A-EA1ECC4CF44B}" sibTransId="{4B9320D0-A1DA-4819-B3CA-3B4AE0EC879F}"/>
    <dgm:cxn modelId="{7EFBBA12-CF4B-4C48-BDBA-1DEEC6EC0699}" srcId="{A884AB05-5B94-4700-8A61-168E9D0D0985}" destId="{5EE50FC2-98D5-41EE-A3C0-0333A4D904BC}" srcOrd="1" destOrd="0" parTransId="{5FBD766A-218F-41A6-91D0-5E4F6F8DCB2C}" sibTransId="{43BB5D8E-56AF-4CBF-BA22-6EBAC2EE6B58}"/>
    <dgm:cxn modelId="{3E3AFB16-0B59-4301-856B-09C532538A60}" srcId="{A884AB05-5B94-4700-8A61-168E9D0D0985}" destId="{65263F44-3342-45FF-BC3E-F971E90AC5B1}" srcOrd="6" destOrd="0" parTransId="{9FA6B138-C518-4A96-B17E-49F9C80CB9BD}" sibTransId="{09927456-D657-4EFD-98A1-2DA4B7B1BDBA}"/>
    <dgm:cxn modelId="{3207561A-6E66-4D8D-ADA4-28C3C379EDD7}" type="presOf" srcId="{FFD35A61-354E-40D0-8F48-0150A6607E28}" destId="{D998250B-A629-4759-947C-E557D7492BE8}" srcOrd="0" destOrd="0" presId="urn:microsoft.com/office/officeart/2005/8/layout/cycle3"/>
    <dgm:cxn modelId="{45227024-617D-434B-AD81-8EEBC3997826}" type="presOf" srcId="{0E49F804-76E4-4AEE-901E-186B26BCD6D3}" destId="{4D0637A6-3C5B-46CA-A835-189810CD920B}" srcOrd="0" destOrd="0" presId="urn:microsoft.com/office/officeart/2005/8/layout/cycle3"/>
    <dgm:cxn modelId="{808B2F3E-EA63-46A8-A7F8-712AD7568D97}" type="presOf" srcId="{A884AB05-5B94-4700-8A61-168E9D0D0985}" destId="{3C6ED8DA-C2C2-46F7-BF7F-7C3AE2E8DFCC}" srcOrd="0" destOrd="0" presId="urn:microsoft.com/office/officeart/2005/8/layout/cycle3"/>
    <dgm:cxn modelId="{A529BE3E-366C-4446-8EA1-E5D0E2620BB9}" srcId="{A884AB05-5B94-4700-8A61-168E9D0D0985}" destId="{FFD35A61-354E-40D0-8F48-0150A6607E28}" srcOrd="5" destOrd="0" parTransId="{6E97B0E5-4D9A-45E7-A8DA-8C53D6591C0F}" sibTransId="{47B8AC0E-33BB-4DED-83D9-56D7CB95CE53}"/>
    <dgm:cxn modelId="{884BF75E-1FE2-408A-855B-E7141DD2EA1A}" type="presOf" srcId="{65263F44-3342-45FF-BC3E-F971E90AC5B1}" destId="{8D47CE13-7E0B-48AE-AD87-B1CD6116E270}" srcOrd="0" destOrd="0" presId="urn:microsoft.com/office/officeart/2005/8/layout/cycle3"/>
    <dgm:cxn modelId="{9B05E549-42F5-4684-A6D6-823F16FF8E75}" type="presOf" srcId="{15DB8720-0716-471F-9073-1BCA9BEFDA61}" destId="{3E291BE8-9AAD-4863-BCB0-EE24B18C53D8}" srcOrd="0" destOrd="0" presId="urn:microsoft.com/office/officeart/2005/8/layout/cycle3"/>
    <dgm:cxn modelId="{80EF7E53-A004-4EAC-87AE-57AE8967BBA1}" type="presOf" srcId="{6FC991EA-718C-4F1A-BEAB-09BB94AB11C7}" destId="{5D7080EA-9FDD-4EDD-B314-427DA08B3262}" srcOrd="0" destOrd="0" presId="urn:microsoft.com/office/officeart/2005/8/layout/cycle3"/>
    <dgm:cxn modelId="{A03CA978-A201-4653-9CEE-BC3282BF7888}" type="presOf" srcId="{670E6E35-9D06-4B4E-9C43-006FA1C57382}" destId="{DE04E474-7A71-46F1-9856-6BFC180B2973}" srcOrd="0" destOrd="0" presId="urn:microsoft.com/office/officeart/2005/8/layout/cycle3"/>
    <dgm:cxn modelId="{05373085-E5B5-4672-8CA8-AAE9A16FB2BE}" srcId="{A884AB05-5B94-4700-8A61-168E9D0D0985}" destId="{15DB8720-0716-471F-9073-1BCA9BEFDA61}" srcOrd="3" destOrd="0" parTransId="{B8C9C188-00AE-4699-BBCB-3CD4A1F743F7}" sibTransId="{D54CBC90-BB51-41D5-A6F9-98998698FF29}"/>
    <dgm:cxn modelId="{D80D3786-4472-4AE5-9BEA-D9C8F5718F76}" type="presOf" srcId="{914921C3-8DB0-43F2-9AB9-4A84691D0D19}" destId="{13A6BAD2-76B5-4AF8-AA39-4E7563C4A773}" srcOrd="0" destOrd="0" presId="urn:microsoft.com/office/officeart/2005/8/layout/cycle3"/>
    <dgm:cxn modelId="{D844608E-DBB4-4D30-A9E6-8AE6272595AC}" type="presOf" srcId="{9B8D8177-4DF9-490A-A4FE-20F263607856}" destId="{F11F5040-307D-4F70-B89E-60A24B472679}" srcOrd="0" destOrd="0" presId="urn:microsoft.com/office/officeart/2005/8/layout/cycle3"/>
    <dgm:cxn modelId="{56C2FA8E-6780-4993-9F66-33C1DF366BD1}" type="presOf" srcId="{5EE50FC2-98D5-41EE-A3C0-0333A4D904BC}" destId="{0E4848B8-BA92-480A-AEBA-56C7E826EAA3}" srcOrd="0" destOrd="0" presId="urn:microsoft.com/office/officeart/2005/8/layout/cycle3"/>
    <dgm:cxn modelId="{839DD6A1-A63E-49E7-B63E-3A736069E4A1}" srcId="{A884AB05-5B94-4700-8A61-168E9D0D0985}" destId="{9B8D8177-4DF9-490A-A4FE-20F263607856}" srcOrd="7" destOrd="0" parTransId="{7C30C670-EE0B-4F8B-8CED-80B7AD2BF3C8}" sibTransId="{BB31B62E-9177-459B-BFA7-16DF19490B81}"/>
    <dgm:cxn modelId="{A65A7ABB-9F23-42DC-A9C0-906B34770E6D}" srcId="{A884AB05-5B94-4700-8A61-168E9D0D0985}" destId="{914921C3-8DB0-43F2-9AB9-4A84691D0D19}" srcOrd="4" destOrd="0" parTransId="{BFCE59A5-20CD-4FCF-B0D5-20EF9730FAD8}" sibTransId="{92E0B470-17DA-4CDC-80F3-A2D8CEFC9932}"/>
    <dgm:cxn modelId="{BAA8EC4F-F11B-4A58-BD3F-DB58FBBB8E88}" type="presParOf" srcId="{3C6ED8DA-C2C2-46F7-BF7F-7C3AE2E8DFCC}" destId="{2FAF1FD5-02CC-4AAA-BA9F-F5B7F3E4CFC3}" srcOrd="0" destOrd="0" presId="urn:microsoft.com/office/officeart/2005/8/layout/cycle3"/>
    <dgm:cxn modelId="{A81B5658-582F-4923-8FA9-D219DBDF6FD6}" type="presParOf" srcId="{2FAF1FD5-02CC-4AAA-BA9F-F5B7F3E4CFC3}" destId="{DE04E474-7A71-46F1-9856-6BFC180B2973}" srcOrd="0" destOrd="0" presId="urn:microsoft.com/office/officeart/2005/8/layout/cycle3"/>
    <dgm:cxn modelId="{7ADC3AD8-EB91-40CC-A76F-D9A1C3B37FCF}" type="presParOf" srcId="{2FAF1FD5-02CC-4AAA-BA9F-F5B7F3E4CFC3}" destId="{4D0637A6-3C5B-46CA-A835-189810CD920B}" srcOrd="1" destOrd="0" presId="urn:microsoft.com/office/officeart/2005/8/layout/cycle3"/>
    <dgm:cxn modelId="{36340EA8-6B24-40CE-AFD2-00EB6A663546}" type="presParOf" srcId="{2FAF1FD5-02CC-4AAA-BA9F-F5B7F3E4CFC3}" destId="{0E4848B8-BA92-480A-AEBA-56C7E826EAA3}" srcOrd="2" destOrd="0" presId="urn:microsoft.com/office/officeart/2005/8/layout/cycle3"/>
    <dgm:cxn modelId="{5F079187-A74B-47C3-B02A-DFB71802D329}" type="presParOf" srcId="{2FAF1FD5-02CC-4AAA-BA9F-F5B7F3E4CFC3}" destId="{5D7080EA-9FDD-4EDD-B314-427DA08B3262}" srcOrd="3" destOrd="0" presId="urn:microsoft.com/office/officeart/2005/8/layout/cycle3"/>
    <dgm:cxn modelId="{4DAA46D8-CF4F-4F25-8790-304A0B4AF206}" type="presParOf" srcId="{2FAF1FD5-02CC-4AAA-BA9F-F5B7F3E4CFC3}" destId="{3E291BE8-9AAD-4863-BCB0-EE24B18C53D8}" srcOrd="4" destOrd="0" presId="urn:microsoft.com/office/officeart/2005/8/layout/cycle3"/>
    <dgm:cxn modelId="{5C239A8C-8795-4DE2-B01C-C039C10B94EA}" type="presParOf" srcId="{2FAF1FD5-02CC-4AAA-BA9F-F5B7F3E4CFC3}" destId="{13A6BAD2-76B5-4AF8-AA39-4E7563C4A773}" srcOrd="5" destOrd="0" presId="urn:microsoft.com/office/officeart/2005/8/layout/cycle3"/>
    <dgm:cxn modelId="{38C79E01-F00D-45B6-85C6-275483259A37}" type="presParOf" srcId="{2FAF1FD5-02CC-4AAA-BA9F-F5B7F3E4CFC3}" destId="{D998250B-A629-4759-947C-E557D7492BE8}" srcOrd="6" destOrd="0" presId="urn:microsoft.com/office/officeart/2005/8/layout/cycle3"/>
    <dgm:cxn modelId="{480D9EDE-63EA-4D5C-A5F7-6BD15CA4901C}" type="presParOf" srcId="{2FAF1FD5-02CC-4AAA-BA9F-F5B7F3E4CFC3}" destId="{8D47CE13-7E0B-48AE-AD87-B1CD6116E270}" srcOrd="7" destOrd="0" presId="urn:microsoft.com/office/officeart/2005/8/layout/cycle3"/>
    <dgm:cxn modelId="{79969191-3A07-41EE-847D-52D6739D3CF6}" type="presParOf" srcId="{2FAF1FD5-02CC-4AAA-BA9F-F5B7F3E4CFC3}" destId="{F11F5040-307D-4F70-B89E-60A24B472679}" srcOrd="8"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84AB05-5B94-4700-8A61-168E9D0D0985}"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de-DE"/>
        </a:p>
      </dgm:t>
    </dgm:pt>
    <dgm:pt modelId="{65263F44-3342-45FF-BC3E-F971E90AC5B1}">
      <dgm:prSet custT="1"/>
      <dgm:spPr>
        <a:solidFill>
          <a:srgbClr val="9AC87A"/>
        </a:solidFill>
      </dgm:spPr>
      <dgm:t>
        <a:bodyPr/>
        <a:lstStyle/>
        <a:p>
          <a:r>
            <a:rPr lang="de-DE" sz="1200" b="1" dirty="0">
              <a:solidFill>
                <a:schemeClr val="tx1"/>
              </a:solidFill>
            </a:rPr>
            <a:t>Map of the possibilities</a:t>
          </a:r>
        </a:p>
      </dgm:t>
    </dgm:pt>
    <dgm:pt modelId="{9FA6B138-C518-4A96-B17E-49F9C80CB9BD}" type="parTrans" cxnId="{3E3AFB16-0B59-4301-856B-09C532538A60}">
      <dgm:prSet/>
      <dgm:spPr/>
      <dgm:t>
        <a:bodyPr/>
        <a:lstStyle/>
        <a:p>
          <a:endParaRPr lang="de-DE" sz="3600" b="1">
            <a:solidFill>
              <a:schemeClr val="tx1"/>
            </a:solidFill>
          </a:endParaRPr>
        </a:p>
      </dgm:t>
    </dgm:pt>
    <dgm:pt modelId="{09927456-D657-4EFD-98A1-2DA4B7B1BDBA}" type="sibTrans" cxnId="{3E3AFB16-0B59-4301-856B-09C532538A60}">
      <dgm:prSet/>
      <dgm:spPr/>
      <dgm:t>
        <a:bodyPr/>
        <a:lstStyle/>
        <a:p>
          <a:endParaRPr lang="de-DE" sz="3600" b="1">
            <a:solidFill>
              <a:schemeClr val="tx1"/>
            </a:solidFill>
          </a:endParaRPr>
        </a:p>
      </dgm:t>
    </dgm:pt>
    <dgm:pt modelId="{9B8D8177-4DF9-490A-A4FE-20F263607856}">
      <dgm:prSet custT="1"/>
      <dgm:spPr>
        <a:solidFill>
          <a:srgbClr val="9AC87A"/>
        </a:solidFill>
      </dgm:spPr>
      <dgm:t>
        <a:bodyPr/>
        <a:lstStyle/>
        <a:p>
          <a:r>
            <a:rPr lang="de-DE" sz="1200" b="1" dirty="0">
              <a:solidFill>
                <a:schemeClr val="tx1"/>
              </a:solidFill>
            </a:rPr>
            <a:t>Verdict</a:t>
          </a:r>
        </a:p>
      </dgm:t>
    </dgm:pt>
    <dgm:pt modelId="{7C30C670-EE0B-4F8B-8CED-80B7AD2BF3C8}" type="parTrans" cxnId="{839DD6A1-A63E-49E7-B63E-3A736069E4A1}">
      <dgm:prSet/>
      <dgm:spPr/>
      <dgm:t>
        <a:bodyPr/>
        <a:lstStyle/>
        <a:p>
          <a:endParaRPr lang="de-DE" sz="3600" b="1">
            <a:solidFill>
              <a:schemeClr val="tx1"/>
            </a:solidFill>
          </a:endParaRPr>
        </a:p>
      </dgm:t>
    </dgm:pt>
    <dgm:pt modelId="{BB31B62E-9177-459B-BFA7-16DF19490B81}" type="sibTrans" cxnId="{839DD6A1-A63E-49E7-B63E-3A736069E4A1}">
      <dgm:prSet/>
      <dgm:spPr/>
      <dgm:t>
        <a:bodyPr/>
        <a:lstStyle/>
        <a:p>
          <a:endParaRPr lang="de-DE" sz="3600" b="1">
            <a:solidFill>
              <a:schemeClr val="tx1"/>
            </a:solidFill>
          </a:endParaRPr>
        </a:p>
      </dgm:t>
    </dgm:pt>
    <dgm:pt modelId="{670E6E35-9D06-4B4E-9C43-006FA1C57382}">
      <dgm:prSet custT="1"/>
      <dgm:spPr/>
      <dgm:t>
        <a:bodyPr/>
        <a:lstStyle/>
        <a:p>
          <a:r>
            <a:rPr lang="de-DE" sz="1200" b="1" dirty="0">
              <a:solidFill>
                <a:schemeClr val="bg2"/>
              </a:solidFill>
            </a:rPr>
            <a:t>Reality</a:t>
          </a:r>
        </a:p>
      </dgm:t>
    </dgm:pt>
    <dgm:pt modelId="{54FF2650-5BE8-4D49-A304-8A28446F12AD}" type="parTrans" cxnId="{86116902-EC3D-41D6-8F12-B9A3D1D49FC4}">
      <dgm:prSet/>
      <dgm:spPr/>
      <dgm:t>
        <a:bodyPr/>
        <a:lstStyle/>
        <a:p>
          <a:endParaRPr lang="de-DE" sz="3600" b="1">
            <a:solidFill>
              <a:schemeClr val="tx1"/>
            </a:solidFill>
          </a:endParaRPr>
        </a:p>
      </dgm:t>
    </dgm:pt>
    <dgm:pt modelId="{0E49F804-76E4-4AEE-901E-186B26BCD6D3}" type="sibTrans" cxnId="{86116902-EC3D-41D6-8F12-B9A3D1D49FC4}">
      <dgm:prSet/>
      <dgm:spPr>
        <a:solidFill>
          <a:schemeClr val="bg1">
            <a:lumMod val="90000"/>
          </a:schemeClr>
        </a:solidFill>
        <a:ln>
          <a:solidFill>
            <a:schemeClr val="bg1">
              <a:lumMod val="90000"/>
            </a:schemeClr>
          </a:solidFill>
        </a:ln>
      </dgm:spPr>
      <dgm:t>
        <a:bodyPr/>
        <a:lstStyle/>
        <a:p>
          <a:endParaRPr lang="de-DE" sz="3600" b="1">
            <a:solidFill>
              <a:schemeClr val="tx1"/>
            </a:solidFill>
          </a:endParaRPr>
        </a:p>
      </dgm:t>
    </dgm:pt>
    <dgm:pt modelId="{6FC991EA-718C-4F1A-BEAB-09BB94AB11C7}">
      <dgm:prSet custT="1"/>
      <dgm:spPr/>
      <dgm:t>
        <a:bodyPr/>
        <a:lstStyle/>
        <a:p>
          <a:r>
            <a:rPr lang="de-DE" sz="1200" b="1" dirty="0">
              <a:solidFill>
                <a:schemeClr val="bg2"/>
              </a:solidFill>
            </a:rPr>
            <a:t>Real model</a:t>
          </a:r>
        </a:p>
      </dgm:t>
    </dgm:pt>
    <dgm:pt modelId="{48BC17F7-58AD-420E-8B7A-EA1ECC4CF44B}" type="parTrans" cxnId="{A2154C08-3489-446D-92F4-8D631C82C4C0}">
      <dgm:prSet/>
      <dgm:spPr/>
      <dgm:t>
        <a:bodyPr/>
        <a:lstStyle/>
        <a:p>
          <a:endParaRPr lang="de-DE" sz="3600" b="1">
            <a:solidFill>
              <a:schemeClr val="tx1"/>
            </a:solidFill>
          </a:endParaRPr>
        </a:p>
      </dgm:t>
    </dgm:pt>
    <dgm:pt modelId="{4B9320D0-A1DA-4819-B3CA-3B4AE0EC879F}" type="sibTrans" cxnId="{A2154C08-3489-446D-92F4-8D631C82C4C0}">
      <dgm:prSet/>
      <dgm:spPr/>
      <dgm:t>
        <a:bodyPr/>
        <a:lstStyle/>
        <a:p>
          <a:endParaRPr lang="de-DE" sz="3600" b="1">
            <a:solidFill>
              <a:schemeClr val="tx1"/>
            </a:solidFill>
          </a:endParaRPr>
        </a:p>
      </dgm:t>
    </dgm:pt>
    <dgm:pt modelId="{15DB8720-0716-471F-9073-1BCA9BEFDA61}">
      <dgm:prSet custT="1"/>
      <dgm:spPr/>
      <dgm:t>
        <a:bodyPr/>
        <a:lstStyle/>
        <a:p>
          <a:r>
            <a:rPr lang="de-DE" sz="1200" b="1" dirty="0">
              <a:solidFill>
                <a:schemeClr val="bg2"/>
              </a:solidFill>
            </a:rPr>
            <a:t>Mathematical model/ </a:t>
          </a:r>
          <a:r>
            <a:rPr lang="de-DE" sz="1200" b="1" noProof="0" dirty="0">
              <a:solidFill>
                <a:schemeClr val="bg2"/>
              </a:solidFill>
            </a:rPr>
            <a:t>problem</a:t>
          </a:r>
        </a:p>
      </dgm:t>
    </dgm:pt>
    <dgm:pt modelId="{B8C9C188-00AE-4699-BBCB-3CD4A1F743F7}" type="parTrans" cxnId="{05373085-E5B5-4672-8CA8-AAE9A16FB2BE}">
      <dgm:prSet/>
      <dgm:spPr/>
      <dgm:t>
        <a:bodyPr/>
        <a:lstStyle/>
        <a:p>
          <a:endParaRPr lang="de-DE" sz="3600" b="1">
            <a:solidFill>
              <a:schemeClr val="tx1"/>
            </a:solidFill>
          </a:endParaRPr>
        </a:p>
      </dgm:t>
    </dgm:pt>
    <dgm:pt modelId="{D54CBC90-BB51-41D5-A6F9-98998698FF29}" type="sibTrans" cxnId="{05373085-E5B5-4672-8CA8-AAE9A16FB2BE}">
      <dgm:prSet/>
      <dgm:spPr/>
      <dgm:t>
        <a:bodyPr/>
        <a:lstStyle/>
        <a:p>
          <a:endParaRPr lang="de-DE" sz="3600" b="1">
            <a:solidFill>
              <a:schemeClr val="tx1"/>
            </a:solidFill>
          </a:endParaRPr>
        </a:p>
      </dgm:t>
    </dgm:pt>
    <dgm:pt modelId="{914921C3-8DB0-43F2-9AB9-4A84691D0D19}">
      <dgm:prSet custT="1"/>
      <dgm:spPr/>
      <dgm:t>
        <a:bodyPr/>
        <a:lstStyle/>
        <a:p>
          <a:r>
            <a:rPr lang="de-DE" sz="1200" b="1" dirty="0">
              <a:solidFill>
                <a:schemeClr val="bg2"/>
              </a:solidFill>
            </a:rPr>
            <a:t>Mathematical result</a:t>
          </a:r>
        </a:p>
      </dgm:t>
    </dgm:pt>
    <dgm:pt modelId="{BFCE59A5-20CD-4FCF-B0D5-20EF9730FAD8}" type="parTrans" cxnId="{A65A7ABB-9F23-42DC-A9C0-906B34770E6D}">
      <dgm:prSet/>
      <dgm:spPr/>
      <dgm:t>
        <a:bodyPr/>
        <a:lstStyle/>
        <a:p>
          <a:endParaRPr lang="de-DE" sz="3600" b="1">
            <a:solidFill>
              <a:schemeClr val="tx1"/>
            </a:solidFill>
          </a:endParaRPr>
        </a:p>
      </dgm:t>
    </dgm:pt>
    <dgm:pt modelId="{92E0B470-17DA-4CDC-80F3-A2D8CEFC9932}" type="sibTrans" cxnId="{A65A7ABB-9F23-42DC-A9C0-906B34770E6D}">
      <dgm:prSet/>
      <dgm:spPr/>
      <dgm:t>
        <a:bodyPr/>
        <a:lstStyle/>
        <a:p>
          <a:endParaRPr lang="de-DE" sz="3600" b="1">
            <a:solidFill>
              <a:schemeClr val="tx1"/>
            </a:solidFill>
          </a:endParaRPr>
        </a:p>
      </dgm:t>
    </dgm:pt>
    <dgm:pt modelId="{FFD35A61-354E-40D0-8F48-0150A6607E28}">
      <dgm:prSet custT="1"/>
      <dgm:spPr/>
      <dgm:t>
        <a:bodyPr/>
        <a:lstStyle/>
        <a:p>
          <a:r>
            <a:rPr lang="de-DE" sz="1200" b="1" dirty="0">
              <a:solidFill>
                <a:schemeClr val="bg2"/>
              </a:solidFill>
            </a:rPr>
            <a:t>Real result</a:t>
          </a:r>
        </a:p>
      </dgm:t>
    </dgm:pt>
    <dgm:pt modelId="{6E97B0E5-4D9A-45E7-A8DA-8C53D6591C0F}" type="parTrans" cxnId="{A529BE3E-366C-4446-8EA1-E5D0E2620BB9}">
      <dgm:prSet/>
      <dgm:spPr/>
      <dgm:t>
        <a:bodyPr/>
        <a:lstStyle/>
        <a:p>
          <a:endParaRPr lang="de-DE" sz="3600" b="1">
            <a:solidFill>
              <a:schemeClr val="tx1"/>
            </a:solidFill>
          </a:endParaRPr>
        </a:p>
      </dgm:t>
    </dgm:pt>
    <dgm:pt modelId="{47B8AC0E-33BB-4DED-83D9-56D7CB95CE53}" type="sibTrans" cxnId="{A529BE3E-366C-4446-8EA1-E5D0E2620BB9}">
      <dgm:prSet/>
      <dgm:spPr/>
      <dgm:t>
        <a:bodyPr/>
        <a:lstStyle/>
        <a:p>
          <a:endParaRPr lang="de-DE" sz="3600" b="1">
            <a:solidFill>
              <a:schemeClr val="tx1"/>
            </a:solidFill>
          </a:endParaRPr>
        </a:p>
      </dgm:t>
    </dgm:pt>
    <dgm:pt modelId="{5EE50FC2-98D5-41EE-A3C0-0333A4D904BC}">
      <dgm:prSet custT="1"/>
      <dgm:spPr/>
      <dgm:t>
        <a:bodyPr/>
        <a:lstStyle/>
        <a:p>
          <a:r>
            <a:rPr lang="de-DE" sz="1200" b="1" dirty="0">
              <a:solidFill>
                <a:schemeClr val="bg2"/>
              </a:solidFill>
            </a:rPr>
            <a:t>Situation model</a:t>
          </a:r>
        </a:p>
      </dgm:t>
    </dgm:pt>
    <dgm:pt modelId="{5FBD766A-218F-41A6-91D0-5E4F6F8DCB2C}" type="parTrans" cxnId="{7EFBBA12-CF4B-4C48-BDBA-1DEEC6EC0699}">
      <dgm:prSet/>
      <dgm:spPr/>
      <dgm:t>
        <a:bodyPr/>
        <a:lstStyle/>
        <a:p>
          <a:endParaRPr lang="de-DE" sz="3600" b="1">
            <a:solidFill>
              <a:schemeClr val="tx1"/>
            </a:solidFill>
          </a:endParaRPr>
        </a:p>
      </dgm:t>
    </dgm:pt>
    <dgm:pt modelId="{43BB5D8E-56AF-4CBF-BA22-6EBAC2EE6B58}" type="sibTrans" cxnId="{7EFBBA12-CF4B-4C48-BDBA-1DEEC6EC0699}">
      <dgm:prSet/>
      <dgm:spPr/>
      <dgm:t>
        <a:bodyPr/>
        <a:lstStyle/>
        <a:p>
          <a:endParaRPr lang="de-DE" sz="3600" b="1">
            <a:solidFill>
              <a:schemeClr val="tx1"/>
            </a:solidFill>
          </a:endParaRPr>
        </a:p>
      </dgm:t>
    </dgm:pt>
    <dgm:pt modelId="{3C6ED8DA-C2C2-46F7-BF7F-7C3AE2E8DFCC}" type="pres">
      <dgm:prSet presAssocID="{A884AB05-5B94-4700-8A61-168E9D0D0985}" presName="Name0" presStyleCnt="0">
        <dgm:presLayoutVars>
          <dgm:dir/>
          <dgm:resizeHandles val="exact"/>
        </dgm:presLayoutVars>
      </dgm:prSet>
      <dgm:spPr/>
    </dgm:pt>
    <dgm:pt modelId="{2FAF1FD5-02CC-4AAA-BA9F-F5B7F3E4CFC3}" type="pres">
      <dgm:prSet presAssocID="{A884AB05-5B94-4700-8A61-168E9D0D0985}" presName="cycle" presStyleCnt="0"/>
      <dgm:spPr/>
    </dgm:pt>
    <dgm:pt modelId="{DE04E474-7A71-46F1-9856-6BFC180B2973}" type="pres">
      <dgm:prSet presAssocID="{670E6E35-9D06-4B4E-9C43-006FA1C57382}" presName="nodeFirstNode" presStyleLbl="node1" presStyleIdx="0" presStyleCnt="8" custRadScaleRad="158643" custRadScaleInc="-219118">
        <dgm:presLayoutVars>
          <dgm:bulletEnabled val="1"/>
        </dgm:presLayoutVars>
      </dgm:prSet>
      <dgm:spPr/>
    </dgm:pt>
    <dgm:pt modelId="{4D0637A6-3C5B-46CA-A835-189810CD920B}" type="pres">
      <dgm:prSet presAssocID="{0E49F804-76E4-4AEE-901E-186B26BCD6D3}" presName="sibTransFirstNode" presStyleLbl="bgShp" presStyleIdx="0" presStyleCnt="1" custAng="1706338" custLinFactNeighborX="82467" custLinFactNeighborY="-33603"/>
      <dgm:spPr/>
    </dgm:pt>
    <dgm:pt modelId="{0E4848B8-BA92-480A-AEBA-56C7E826EAA3}" type="pres">
      <dgm:prSet presAssocID="{5EE50FC2-98D5-41EE-A3C0-0333A4D904BC}" presName="nodeFollowingNodes" presStyleLbl="node1" presStyleIdx="1" presStyleCnt="8" custRadScaleRad="88615" custRadScaleInc="-268419">
        <dgm:presLayoutVars>
          <dgm:bulletEnabled val="1"/>
        </dgm:presLayoutVars>
      </dgm:prSet>
      <dgm:spPr/>
    </dgm:pt>
    <dgm:pt modelId="{5D7080EA-9FDD-4EDD-B314-427DA08B3262}" type="pres">
      <dgm:prSet presAssocID="{6FC991EA-718C-4F1A-BEAB-09BB94AB11C7}" presName="nodeFollowingNodes" presStyleLbl="node1" presStyleIdx="2" presStyleCnt="8" custRadScaleRad="59781" custRadScaleInc="-247863">
        <dgm:presLayoutVars>
          <dgm:bulletEnabled val="1"/>
        </dgm:presLayoutVars>
      </dgm:prSet>
      <dgm:spPr/>
    </dgm:pt>
    <dgm:pt modelId="{3E291BE8-9AAD-4863-BCB0-EE24B18C53D8}" type="pres">
      <dgm:prSet presAssocID="{15DB8720-0716-471F-9073-1BCA9BEFDA61}" presName="nodeFollowingNodes" presStyleLbl="node1" presStyleIdx="3" presStyleCnt="8" custRadScaleRad="137802" custRadScaleInc="-189877">
        <dgm:presLayoutVars>
          <dgm:bulletEnabled val="1"/>
        </dgm:presLayoutVars>
      </dgm:prSet>
      <dgm:spPr/>
    </dgm:pt>
    <dgm:pt modelId="{13A6BAD2-76B5-4AF8-AA39-4E7563C4A773}" type="pres">
      <dgm:prSet presAssocID="{914921C3-8DB0-43F2-9AB9-4A84691D0D19}" presName="nodeFollowingNodes" presStyleLbl="node1" presStyleIdx="4" presStyleCnt="8" custRadScaleRad="162855" custRadScaleInc="-151343">
        <dgm:presLayoutVars>
          <dgm:bulletEnabled val="1"/>
        </dgm:presLayoutVars>
      </dgm:prSet>
      <dgm:spPr/>
    </dgm:pt>
    <dgm:pt modelId="{D998250B-A629-4759-947C-E557D7492BE8}" type="pres">
      <dgm:prSet presAssocID="{FFD35A61-354E-40D0-8F48-0150A6607E28}" presName="nodeFollowingNodes" presStyleLbl="node1" presStyleIdx="5" presStyleCnt="8" custRadScaleRad="83098" custRadScaleInc="-108472">
        <dgm:presLayoutVars>
          <dgm:bulletEnabled val="1"/>
        </dgm:presLayoutVars>
      </dgm:prSet>
      <dgm:spPr/>
    </dgm:pt>
    <dgm:pt modelId="{8D47CE13-7E0B-48AE-AD87-B1CD6116E270}" type="pres">
      <dgm:prSet presAssocID="{65263F44-3342-45FF-BC3E-F971E90AC5B1}" presName="nodeFollowingNodes" presStyleLbl="node1" presStyleIdx="6" presStyleCnt="8" custRadScaleRad="119422" custRadScaleInc="-94619">
        <dgm:presLayoutVars>
          <dgm:bulletEnabled val="1"/>
        </dgm:presLayoutVars>
      </dgm:prSet>
      <dgm:spPr/>
    </dgm:pt>
    <dgm:pt modelId="{F11F5040-307D-4F70-B89E-60A24B472679}" type="pres">
      <dgm:prSet presAssocID="{9B8D8177-4DF9-490A-A4FE-20F263607856}" presName="nodeFollowingNodes" presStyleLbl="node1" presStyleIdx="7" presStyleCnt="8" custRadScaleRad="134023" custRadScaleInc="-152008">
        <dgm:presLayoutVars>
          <dgm:bulletEnabled val="1"/>
        </dgm:presLayoutVars>
      </dgm:prSet>
      <dgm:spPr/>
    </dgm:pt>
  </dgm:ptLst>
  <dgm:cxnLst>
    <dgm:cxn modelId="{86116902-EC3D-41D6-8F12-B9A3D1D49FC4}" srcId="{A884AB05-5B94-4700-8A61-168E9D0D0985}" destId="{670E6E35-9D06-4B4E-9C43-006FA1C57382}" srcOrd="0" destOrd="0" parTransId="{54FF2650-5BE8-4D49-A304-8A28446F12AD}" sibTransId="{0E49F804-76E4-4AEE-901E-186B26BCD6D3}"/>
    <dgm:cxn modelId="{A2154C08-3489-446D-92F4-8D631C82C4C0}" srcId="{A884AB05-5B94-4700-8A61-168E9D0D0985}" destId="{6FC991EA-718C-4F1A-BEAB-09BB94AB11C7}" srcOrd="2" destOrd="0" parTransId="{48BC17F7-58AD-420E-8B7A-EA1ECC4CF44B}" sibTransId="{4B9320D0-A1DA-4819-B3CA-3B4AE0EC879F}"/>
    <dgm:cxn modelId="{7EFBBA12-CF4B-4C48-BDBA-1DEEC6EC0699}" srcId="{A884AB05-5B94-4700-8A61-168E9D0D0985}" destId="{5EE50FC2-98D5-41EE-A3C0-0333A4D904BC}" srcOrd="1" destOrd="0" parTransId="{5FBD766A-218F-41A6-91D0-5E4F6F8DCB2C}" sibTransId="{43BB5D8E-56AF-4CBF-BA22-6EBAC2EE6B58}"/>
    <dgm:cxn modelId="{3E3AFB16-0B59-4301-856B-09C532538A60}" srcId="{A884AB05-5B94-4700-8A61-168E9D0D0985}" destId="{65263F44-3342-45FF-BC3E-F971E90AC5B1}" srcOrd="6" destOrd="0" parTransId="{9FA6B138-C518-4A96-B17E-49F9C80CB9BD}" sibTransId="{09927456-D657-4EFD-98A1-2DA4B7B1BDBA}"/>
    <dgm:cxn modelId="{3207561A-6E66-4D8D-ADA4-28C3C379EDD7}" type="presOf" srcId="{FFD35A61-354E-40D0-8F48-0150A6607E28}" destId="{D998250B-A629-4759-947C-E557D7492BE8}" srcOrd="0" destOrd="0" presId="urn:microsoft.com/office/officeart/2005/8/layout/cycle3"/>
    <dgm:cxn modelId="{45227024-617D-434B-AD81-8EEBC3997826}" type="presOf" srcId="{0E49F804-76E4-4AEE-901E-186B26BCD6D3}" destId="{4D0637A6-3C5B-46CA-A835-189810CD920B}" srcOrd="0" destOrd="0" presId="urn:microsoft.com/office/officeart/2005/8/layout/cycle3"/>
    <dgm:cxn modelId="{808B2F3E-EA63-46A8-A7F8-712AD7568D97}" type="presOf" srcId="{A884AB05-5B94-4700-8A61-168E9D0D0985}" destId="{3C6ED8DA-C2C2-46F7-BF7F-7C3AE2E8DFCC}" srcOrd="0" destOrd="0" presId="urn:microsoft.com/office/officeart/2005/8/layout/cycle3"/>
    <dgm:cxn modelId="{A529BE3E-366C-4446-8EA1-E5D0E2620BB9}" srcId="{A884AB05-5B94-4700-8A61-168E9D0D0985}" destId="{FFD35A61-354E-40D0-8F48-0150A6607E28}" srcOrd="5" destOrd="0" parTransId="{6E97B0E5-4D9A-45E7-A8DA-8C53D6591C0F}" sibTransId="{47B8AC0E-33BB-4DED-83D9-56D7CB95CE53}"/>
    <dgm:cxn modelId="{884BF75E-1FE2-408A-855B-E7141DD2EA1A}" type="presOf" srcId="{65263F44-3342-45FF-BC3E-F971E90AC5B1}" destId="{8D47CE13-7E0B-48AE-AD87-B1CD6116E270}" srcOrd="0" destOrd="0" presId="urn:microsoft.com/office/officeart/2005/8/layout/cycle3"/>
    <dgm:cxn modelId="{9B05E549-42F5-4684-A6D6-823F16FF8E75}" type="presOf" srcId="{15DB8720-0716-471F-9073-1BCA9BEFDA61}" destId="{3E291BE8-9AAD-4863-BCB0-EE24B18C53D8}" srcOrd="0" destOrd="0" presId="urn:microsoft.com/office/officeart/2005/8/layout/cycle3"/>
    <dgm:cxn modelId="{80EF7E53-A004-4EAC-87AE-57AE8967BBA1}" type="presOf" srcId="{6FC991EA-718C-4F1A-BEAB-09BB94AB11C7}" destId="{5D7080EA-9FDD-4EDD-B314-427DA08B3262}" srcOrd="0" destOrd="0" presId="urn:microsoft.com/office/officeart/2005/8/layout/cycle3"/>
    <dgm:cxn modelId="{A03CA978-A201-4653-9CEE-BC3282BF7888}" type="presOf" srcId="{670E6E35-9D06-4B4E-9C43-006FA1C57382}" destId="{DE04E474-7A71-46F1-9856-6BFC180B2973}" srcOrd="0" destOrd="0" presId="urn:microsoft.com/office/officeart/2005/8/layout/cycle3"/>
    <dgm:cxn modelId="{05373085-E5B5-4672-8CA8-AAE9A16FB2BE}" srcId="{A884AB05-5B94-4700-8A61-168E9D0D0985}" destId="{15DB8720-0716-471F-9073-1BCA9BEFDA61}" srcOrd="3" destOrd="0" parTransId="{B8C9C188-00AE-4699-BBCB-3CD4A1F743F7}" sibTransId="{D54CBC90-BB51-41D5-A6F9-98998698FF29}"/>
    <dgm:cxn modelId="{D80D3786-4472-4AE5-9BEA-D9C8F5718F76}" type="presOf" srcId="{914921C3-8DB0-43F2-9AB9-4A84691D0D19}" destId="{13A6BAD2-76B5-4AF8-AA39-4E7563C4A773}" srcOrd="0" destOrd="0" presId="urn:microsoft.com/office/officeart/2005/8/layout/cycle3"/>
    <dgm:cxn modelId="{D844608E-DBB4-4D30-A9E6-8AE6272595AC}" type="presOf" srcId="{9B8D8177-4DF9-490A-A4FE-20F263607856}" destId="{F11F5040-307D-4F70-B89E-60A24B472679}" srcOrd="0" destOrd="0" presId="urn:microsoft.com/office/officeart/2005/8/layout/cycle3"/>
    <dgm:cxn modelId="{56C2FA8E-6780-4993-9F66-33C1DF366BD1}" type="presOf" srcId="{5EE50FC2-98D5-41EE-A3C0-0333A4D904BC}" destId="{0E4848B8-BA92-480A-AEBA-56C7E826EAA3}" srcOrd="0" destOrd="0" presId="urn:microsoft.com/office/officeart/2005/8/layout/cycle3"/>
    <dgm:cxn modelId="{839DD6A1-A63E-49E7-B63E-3A736069E4A1}" srcId="{A884AB05-5B94-4700-8A61-168E9D0D0985}" destId="{9B8D8177-4DF9-490A-A4FE-20F263607856}" srcOrd="7" destOrd="0" parTransId="{7C30C670-EE0B-4F8B-8CED-80B7AD2BF3C8}" sibTransId="{BB31B62E-9177-459B-BFA7-16DF19490B81}"/>
    <dgm:cxn modelId="{A65A7ABB-9F23-42DC-A9C0-906B34770E6D}" srcId="{A884AB05-5B94-4700-8A61-168E9D0D0985}" destId="{914921C3-8DB0-43F2-9AB9-4A84691D0D19}" srcOrd="4" destOrd="0" parTransId="{BFCE59A5-20CD-4FCF-B0D5-20EF9730FAD8}" sibTransId="{92E0B470-17DA-4CDC-80F3-A2D8CEFC9932}"/>
    <dgm:cxn modelId="{BAA8EC4F-F11B-4A58-BD3F-DB58FBBB8E88}" type="presParOf" srcId="{3C6ED8DA-C2C2-46F7-BF7F-7C3AE2E8DFCC}" destId="{2FAF1FD5-02CC-4AAA-BA9F-F5B7F3E4CFC3}" srcOrd="0" destOrd="0" presId="urn:microsoft.com/office/officeart/2005/8/layout/cycle3"/>
    <dgm:cxn modelId="{A81B5658-582F-4923-8FA9-D219DBDF6FD6}" type="presParOf" srcId="{2FAF1FD5-02CC-4AAA-BA9F-F5B7F3E4CFC3}" destId="{DE04E474-7A71-46F1-9856-6BFC180B2973}" srcOrd="0" destOrd="0" presId="urn:microsoft.com/office/officeart/2005/8/layout/cycle3"/>
    <dgm:cxn modelId="{7ADC3AD8-EB91-40CC-A76F-D9A1C3B37FCF}" type="presParOf" srcId="{2FAF1FD5-02CC-4AAA-BA9F-F5B7F3E4CFC3}" destId="{4D0637A6-3C5B-46CA-A835-189810CD920B}" srcOrd="1" destOrd="0" presId="urn:microsoft.com/office/officeart/2005/8/layout/cycle3"/>
    <dgm:cxn modelId="{36340EA8-6B24-40CE-AFD2-00EB6A663546}" type="presParOf" srcId="{2FAF1FD5-02CC-4AAA-BA9F-F5B7F3E4CFC3}" destId="{0E4848B8-BA92-480A-AEBA-56C7E826EAA3}" srcOrd="2" destOrd="0" presId="urn:microsoft.com/office/officeart/2005/8/layout/cycle3"/>
    <dgm:cxn modelId="{5F079187-A74B-47C3-B02A-DFB71802D329}" type="presParOf" srcId="{2FAF1FD5-02CC-4AAA-BA9F-F5B7F3E4CFC3}" destId="{5D7080EA-9FDD-4EDD-B314-427DA08B3262}" srcOrd="3" destOrd="0" presId="urn:microsoft.com/office/officeart/2005/8/layout/cycle3"/>
    <dgm:cxn modelId="{4DAA46D8-CF4F-4F25-8790-304A0B4AF206}" type="presParOf" srcId="{2FAF1FD5-02CC-4AAA-BA9F-F5B7F3E4CFC3}" destId="{3E291BE8-9AAD-4863-BCB0-EE24B18C53D8}" srcOrd="4" destOrd="0" presId="urn:microsoft.com/office/officeart/2005/8/layout/cycle3"/>
    <dgm:cxn modelId="{5C239A8C-8795-4DE2-B01C-C039C10B94EA}" type="presParOf" srcId="{2FAF1FD5-02CC-4AAA-BA9F-F5B7F3E4CFC3}" destId="{13A6BAD2-76B5-4AF8-AA39-4E7563C4A773}" srcOrd="5" destOrd="0" presId="urn:microsoft.com/office/officeart/2005/8/layout/cycle3"/>
    <dgm:cxn modelId="{38C79E01-F00D-45B6-85C6-275483259A37}" type="presParOf" srcId="{2FAF1FD5-02CC-4AAA-BA9F-F5B7F3E4CFC3}" destId="{D998250B-A629-4759-947C-E557D7492BE8}" srcOrd="6" destOrd="0" presId="urn:microsoft.com/office/officeart/2005/8/layout/cycle3"/>
    <dgm:cxn modelId="{480D9EDE-63EA-4D5C-A5F7-6BD15CA4901C}" type="presParOf" srcId="{2FAF1FD5-02CC-4AAA-BA9F-F5B7F3E4CFC3}" destId="{8D47CE13-7E0B-48AE-AD87-B1CD6116E270}" srcOrd="7" destOrd="0" presId="urn:microsoft.com/office/officeart/2005/8/layout/cycle3"/>
    <dgm:cxn modelId="{79969191-3A07-41EE-847D-52D6739D3CF6}" type="presParOf" srcId="{2FAF1FD5-02CC-4AAA-BA9F-F5B7F3E4CFC3}" destId="{F11F5040-307D-4F70-B89E-60A24B472679}" srcOrd="8"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637A6-3C5B-46CA-A835-189810CD920B}">
      <dsp:nvSpPr>
        <dsp:cNvPr id="0" name=""/>
        <dsp:cNvSpPr/>
      </dsp:nvSpPr>
      <dsp:spPr>
        <a:xfrm rot="1706338">
          <a:off x="2052585" y="239066"/>
          <a:ext cx="4421615" cy="4421615"/>
        </a:xfrm>
        <a:prstGeom prst="circularArrow">
          <a:avLst>
            <a:gd name="adj1" fmla="val 5544"/>
            <a:gd name="adj2" fmla="val 330680"/>
            <a:gd name="adj3" fmla="val 14660771"/>
            <a:gd name="adj4" fmla="val 16867706"/>
            <a:gd name="adj5" fmla="val 5757"/>
          </a:avLst>
        </a:prstGeom>
        <a:solidFill>
          <a:schemeClr val="bg1">
            <a:lumMod val="90000"/>
          </a:schemeClr>
        </a:solidFill>
        <a:ln>
          <a:solidFill>
            <a:schemeClr val="bg1">
              <a:lumMod val="90000"/>
            </a:schemeClr>
          </a:solidFill>
        </a:ln>
        <a:effectLst/>
      </dsp:spPr>
      <dsp:style>
        <a:lnRef idx="0">
          <a:scrgbClr r="0" g="0" b="0"/>
        </a:lnRef>
        <a:fillRef idx="1">
          <a:scrgbClr r="0" g="0" b="0"/>
        </a:fillRef>
        <a:effectRef idx="0">
          <a:scrgbClr r="0" g="0" b="0"/>
        </a:effectRef>
        <a:fontRef idx="minor"/>
      </dsp:style>
    </dsp:sp>
    <dsp:sp modelId="{DE04E474-7A71-46F1-9856-6BFC180B2973}">
      <dsp:nvSpPr>
        <dsp:cNvPr id="0" name=""/>
        <dsp:cNvSpPr/>
      </dsp:nvSpPr>
      <dsp:spPr>
        <a:xfrm>
          <a:off x="0" y="1765790"/>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Reality</a:t>
          </a:r>
        </a:p>
      </dsp:txBody>
      <dsp:txXfrm>
        <a:off x="30120" y="1795910"/>
        <a:ext cx="1173798" cy="556779"/>
      </dsp:txXfrm>
    </dsp:sp>
    <dsp:sp modelId="{0E4848B8-BA92-480A-AEBA-56C7E826EAA3}">
      <dsp:nvSpPr>
        <dsp:cNvPr id="0" name=""/>
        <dsp:cNvSpPr/>
      </dsp:nvSpPr>
      <dsp:spPr>
        <a:xfrm>
          <a:off x="1026672" y="1113640"/>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Situation model</a:t>
          </a:r>
        </a:p>
      </dsp:txBody>
      <dsp:txXfrm>
        <a:off x="1056792" y="1143760"/>
        <a:ext cx="1173798" cy="556779"/>
      </dsp:txXfrm>
    </dsp:sp>
    <dsp:sp modelId="{5D7080EA-9FDD-4EDD-B314-427DA08B3262}">
      <dsp:nvSpPr>
        <dsp:cNvPr id="0" name=""/>
        <dsp:cNvSpPr/>
      </dsp:nvSpPr>
      <dsp:spPr>
        <a:xfrm>
          <a:off x="2327821" y="775717"/>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Real model</a:t>
          </a:r>
        </a:p>
      </dsp:txBody>
      <dsp:txXfrm>
        <a:off x="2357941" y="805837"/>
        <a:ext cx="1173798" cy="556779"/>
      </dsp:txXfrm>
    </dsp:sp>
    <dsp:sp modelId="{3E291BE8-9AAD-4863-BCB0-EE24B18C53D8}">
      <dsp:nvSpPr>
        <dsp:cNvPr id="0" name=""/>
        <dsp:cNvSpPr/>
      </dsp:nvSpPr>
      <dsp:spPr>
        <a:xfrm>
          <a:off x="4735323" y="552266"/>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Mathematical model/ </a:t>
          </a:r>
          <a:r>
            <a:rPr lang="de-DE" sz="1200" b="1" kern="1200" noProof="0" dirty="0">
              <a:solidFill>
                <a:schemeClr val="bg2"/>
              </a:solidFill>
            </a:rPr>
            <a:t>problem</a:t>
          </a:r>
        </a:p>
      </dsp:txBody>
      <dsp:txXfrm>
        <a:off x="4765443" y="582386"/>
        <a:ext cx="1173798" cy="556779"/>
      </dsp:txXfrm>
    </dsp:sp>
    <dsp:sp modelId="{13A6BAD2-76B5-4AF8-AA39-4E7563C4A773}">
      <dsp:nvSpPr>
        <dsp:cNvPr id="0" name=""/>
        <dsp:cNvSpPr/>
      </dsp:nvSpPr>
      <dsp:spPr>
        <a:xfrm>
          <a:off x="5013950" y="3398946"/>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Mathematical result</a:t>
          </a:r>
        </a:p>
      </dsp:txBody>
      <dsp:txXfrm>
        <a:off x="5044070" y="3429066"/>
        <a:ext cx="1173798" cy="556779"/>
      </dsp:txXfrm>
    </dsp:sp>
    <dsp:sp modelId="{D998250B-A629-4759-947C-E557D7492BE8}">
      <dsp:nvSpPr>
        <dsp:cNvPr id="0" name=""/>
        <dsp:cNvSpPr/>
      </dsp:nvSpPr>
      <dsp:spPr>
        <a:xfrm>
          <a:off x="2462919" y="3454825"/>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Real result</a:t>
          </a:r>
        </a:p>
      </dsp:txBody>
      <dsp:txXfrm>
        <a:off x="2493039" y="3484945"/>
        <a:ext cx="1173798" cy="556779"/>
      </dsp:txXfrm>
    </dsp:sp>
    <dsp:sp modelId="{8D47CE13-7E0B-48AE-AD87-B1CD6116E270}">
      <dsp:nvSpPr>
        <dsp:cNvPr id="0" name=""/>
        <dsp:cNvSpPr/>
      </dsp:nvSpPr>
      <dsp:spPr>
        <a:xfrm>
          <a:off x="728881" y="3270188"/>
          <a:ext cx="1234038" cy="617019"/>
        </a:xfrm>
        <a:prstGeom prst="roundRect">
          <a:avLst/>
        </a:prstGeom>
        <a:solidFill>
          <a:srgbClr val="9AC87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tx1"/>
              </a:solidFill>
            </a:rPr>
            <a:t>Map of the possibilities</a:t>
          </a:r>
        </a:p>
      </dsp:txBody>
      <dsp:txXfrm>
        <a:off x="759001" y="3300308"/>
        <a:ext cx="1173798" cy="556779"/>
      </dsp:txXfrm>
    </dsp:sp>
    <dsp:sp modelId="{F11F5040-307D-4F70-B89E-60A24B472679}">
      <dsp:nvSpPr>
        <dsp:cNvPr id="0" name=""/>
        <dsp:cNvSpPr/>
      </dsp:nvSpPr>
      <dsp:spPr>
        <a:xfrm>
          <a:off x="75420" y="2576797"/>
          <a:ext cx="1234038" cy="617019"/>
        </a:xfrm>
        <a:prstGeom prst="roundRect">
          <a:avLst/>
        </a:prstGeom>
        <a:solidFill>
          <a:srgbClr val="9AC87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tx1"/>
              </a:solidFill>
            </a:rPr>
            <a:t>Verdict</a:t>
          </a:r>
        </a:p>
      </dsp:txBody>
      <dsp:txXfrm>
        <a:off x="105540" y="2606917"/>
        <a:ext cx="1173798" cy="5567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637A6-3C5B-46CA-A835-189810CD920B}">
      <dsp:nvSpPr>
        <dsp:cNvPr id="0" name=""/>
        <dsp:cNvSpPr/>
      </dsp:nvSpPr>
      <dsp:spPr>
        <a:xfrm rot="1706338">
          <a:off x="2052585" y="239066"/>
          <a:ext cx="4421615" cy="4421615"/>
        </a:xfrm>
        <a:prstGeom prst="circularArrow">
          <a:avLst>
            <a:gd name="adj1" fmla="val 5544"/>
            <a:gd name="adj2" fmla="val 330680"/>
            <a:gd name="adj3" fmla="val 14660771"/>
            <a:gd name="adj4" fmla="val 16867706"/>
            <a:gd name="adj5" fmla="val 5757"/>
          </a:avLst>
        </a:prstGeom>
        <a:solidFill>
          <a:schemeClr val="bg1">
            <a:lumMod val="90000"/>
          </a:schemeClr>
        </a:solidFill>
        <a:ln>
          <a:solidFill>
            <a:schemeClr val="bg1">
              <a:lumMod val="90000"/>
            </a:schemeClr>
          </a:solidFill>
        </a:ln>
        <a:effectLst/>
      </dsp:spPr>
      <dsp:style>
        <a:lnRef idx="0">
          <a:scrgbClr r="0" g="0" b="0"/>
        </a:lnRef>
        <a:fillRef idx="1">
          <a:scrgbClr r="0" g="0" b="0"/>
        </a:fillRef>
        <a:effectRef idx="0">
          <a:scrgbClr r="0" g="0" b="0"/>
        </a:effectRef>
        <a:fontRef idx="minor"/>
      </dsp:style>
    </dsp:sp>
    <dsp:sp modelId="{DE04E474-7A71-46F1-9856-6BFC180B2973}">
      <dsp:nvSpPr>
        <dsp:cNvPr id="0" name=""/>
        <dsp:cNvSpPr/>
      </dsp:nvSpPr>
      <dsp:spPr>
        <a:xfrm>
          <a:off x="0" y="1765790"/>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Reality</a:t>
          </a:r>
        </a:p>
      </dsp:txBody>
      <dsp:txXfrm>
        <a:off x="30120" y="1795910"/>
        <a:ext cx="1173798" cy="556779"/>
      </dsp:txXfrm>
    </dsp:sp>
    <dsp:sp modelId="{0E4848B8-BA92-480A-AEBA-56C7E826EAA3}">
      <dsp:nvSpPr>
        <dsp:cNvPr id="0" name=""/>
        <dsp:cNvSpPr/>
      </dsp:nvSpPr>
      <dsp:spPr>
        <a:xfrm>
          <a:off x="1026672" y="1113640"/>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Situation model</a:t>
          </a:r>
        </a:p>
      </dsp:txBody>
      <dsp:txXfrm>
        <a:off x="1056792" y="1143760"/>
        <a:ext cx="1173798" cy="556779"/>
      </dsp:txXfrm>
    </dsp:sp>
    <dsp:sp modelId="{5D7080EA-9FDD-4EDD-B314-427DA08B3262}">
      <dsp:nvSpPr>
        <dsp:cNvPr id="0" name=""/>
        <dsp:cNvSpPr/>
      </dsp:nvSpPr>
      <dsp:spPr>
        <a:xfrm>
          <a:off x="2327821" y="775717"/>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Real model</a:t>
          </a:r>
        </a:p>
      </dsp:txBody>
      <dsp:txXfrm>
        <a:off x="2357941" y="805837"/>
        <a:ext cx="1173798" cy="556779"/>
      </dsp:txXfrm>
    </dsp:sp>
    <dsp:sp modelId="{3E291BE8-9AAD-4863-BCB0-EE24B18C53D8}">
      <dsp:nvSpPr>
        <dsp:cNvPr id="0" name=""/>
        <dsp:cNvSpPr/>
      </dsp:nvSpPr>
      <dsp:spPr>
        <a:xfrm>
          <a:off x="4735323" y="552266"/>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Mathematical model/ </a:t>
          </a:r>
          <a:r>
            <a:rPr lang="de-DE" sz="1200" b="1" kern="1200" noProof="0" dirty="0">
              <a:solidFill>
                <a:schemeClr val="bg2"/>
              </a:solidFill>
            </a:rPr>
            <a:t>problem</a:t>
          </a:r>
        </a:p>
      </dsp:txBody>
      <dsp:txXfrm>
        <a:off x="4765443" y="582386"/>
        <a:ext cx="1173798" cy="556779"/>
      </dsp:txXfrm>
    </dsp:sp>
    <dsp:sp modelId="{13A6BAD2-76B5-4AF8-AA39-4E7563C4A773}">
      <dsp:nvSpPr>
        <dsp:cNvPr id="0" name=""/>
        <dsp:cNvSpPr/>
      </dsp:nvSpPr>
      <dsp:spPr>
        <a:xfrm>
          <a:off x="5013950" y="3398946"/>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Mathematical result</a:t>
          </a:r>
        </a:p>
      </dsp:txBody>
      <dsp:txXfrm>
        <a:off x="5044070" y="3429066"/>
        <a:ext cx="1173798" cy="556779"/>
      </dsp:txXfrm>
    </dsp:sp>
    <dsp:sp modelId="{D998250B-A629-4759-947C-E557D7492BE8}">
      <dsp:nvSpPr>
        <dsp:cNvPr id="0" name=""/>
        <dsp:cNvSpPr/>
      </dsp:nvSpPr>
      <dsp:spPr>
        <a:xfrm>
          <a:off x="2462919" y="3454825"/>
          <a:ext cx="1234038" cy="6170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bg2"/>
              </a:solidFill>
            </a:rPr>
            <a:t>Real result</a:t>
          </a:r>
        </a:p>
      </dsp:txBody>
      <dsp:txXfrm>
        <a:off x="2493039" y="3484945"/>
        <a:ext cx="1173798" cy="556779"/>
      </dsp:txXfrm>
    </dsp:sp>
    <dsp:sp modelId="{8D47CE13-7E0B-48AE-AD87-B1CD6116E270}">
      <dsp:nvSpPr>
        <dsp:cNvPr id="0" name=""/>
        <dsp:cNvSpPr/>
      </dsp:nvSpPr>
      <dsp:spPr>
        <a:xfrm>
          <a:off x="728881" y="3270188"/>
          <a:ext cx="1234038" cy="617019"/>
        </a:xfrm>
        <a:prstGeom prst="roundRect">
          <a:avLst/>
        </a:prstGeom>
        <a:solidFill>
          <a:srgbClr val="9AC87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tx1"/>
              </a:solidFill>
            </a:rPr>
            <a:t>Map of the possibilities</a:t>
          </a:r>
        </a:p>
      </dsp:txBody>
      <dsp:txXfrm>
        <a:off x="759001" y="3300308"/>
        <a:ext cx="1173798" cy="556779"/>
      </dsp:txXfrm>
    </dsp:sp>
    <dsp:sp modelId="{F11F5040-307D-4F70-B89E-60A24B472679}">
      <dsp:nvSpPr>
        <dsp:cNvPr id="0" name=""/>
        <dsp:cNvSpPr/>
      </dsp:nvSpPr>
      <dsp:spPr>
        <a:xfrm>
          <a:off x="75420" y="2576797"/>
          <a:ext cx="1234038" cy="617019"/>
        </a:xfrm>
        <a:prstGeom prst="roundRect">
          <a:avLst/>
        </a:prstGeom>
        <a:solidFill>
          <a:srgbClr val="9AC87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a:solidFill>
                <a:schemeClr val="tx1"/>
              </a:solidFill>
            </a:rPr>
            <a:t>Verdict</a:t>
          </a:r>
        </a:p>
      </dsp:txBody>
      <dsp:txXfrm>
        <a:off x="105540" y="2606917"/>
        <a:ext cx="1173798" cy="556779"/>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4C4AA6-DBF4-4FD2-9FE0-901372F8FDDA}"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74E887-4D2D-4797-88BD-6049D647B71A}" type="slidenum">
              <a:rPr lang="de-DE" smtClean="0"/>
              <a:t>‹Nr.›</a:t>
            </a:fld>
            <a:endParaRPr lang="de-DE"/>
          </a:p>
        </p:txBody>
      </p:sp>
    </p:spTree>
    <p:extLst>
      <p:ext uri="{BB962C8B-B14F-4D97-AF65-F5344CB8AC3E}">
        <p14:creationId xmlns:p14="http://schemas.microsoft.com/office/powerpoint/2010/main" val="566487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49381F8-F1C5-473C-82D3-4A56FBD5CEB6}" type="slidenum">
              <a:rPr lang="de-DE" smtClean="0"/>
              <a:t>8</a:t>
            </a:fld>
            <a:endParaRPr lang="de-DE"/>
          </a:p>
        </p:txBody>
      </p:sp>
    </p:spTree>
    <p:extLst>
      <p:ext uri="{BB962C8B-B14F-4D97-AF65-F5344CB8AC3E}">
        <p14:creationId xmlns:p14="http://schemas.microsoft.com/office/powerpoint/2010/main" val="233377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187093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43463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90743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576364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82285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195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21505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235232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624014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624532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61531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1204973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473837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8668972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71417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94849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3645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762981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51738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713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81499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699836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938049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14380504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spiegel.de/panorama/bildung/lehrermangel-an-schulen-bildungsforscher-haelt-kmk-berechnungen-teilweise-fuer-unserioes-a-27193b0a-7537-46ee-b06b-be6bb6094c4d" TargetMode="Externa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spiegel.de/wissenschaft/klimakrise-fuer-1-5-grad-ziel-duerfen-die-usa-kein-co-mehr-ausstossen-a-c56220ab-d451-4d08-b8c1-98694ac7daeb" TargetMode="External"/><Relationship Id="rId1" Type="http://schemas.openxmlformats.org/officeDocument/2006/relationships/slideLayout" Target="../slideLayouts/slideLayout17.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www.vdi.de/news/detail/deutschlands-anteil-an-den-globalen-co2-emissionen"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err="1">
                <a:latin typeface="Arial" panose="020B0604020202020204" pitchFamily="34" charset="0"/>
                <a:cs typeface="Arial" panose="020B0604020202020204" pitchFamily="34" charset="0"/>
              </a:rPr>
              <a:t>Introduction</a:t>
            </a:r>
            <a:r>
              <a:rPr lang="de-DE" sz="4800" dirty="0">
                <a:latin typeface="Arial" panose="020B0604020202020204" pitchFamily="34" charset="0"/>
                <a:cs typeface="Arial" panose="020B0604020202020204" pitchFamily="34" charset="0"/>
              </a:rPr>
              <a:t> </a:t>
            </a:r>
            <a:r>
              <a:rPr lang="de-DE" sz="4800" dirty="0" err="1">
                <a:latin typeface="Arial" panose="020B0604020202020204" pitchFamily="34" charset="0"/>
                <a:cs typeface="Arial" panose="020B0604020202020204" pitchFamily="34" charset="0"/>
              </a:rPr>
              <a:t>to</a:t>
            </a:r>
            <a:r>
              <a:rPr lang="de-DE" sz="4800" dirty="0">
                <a:latin typeface="Arial" panose="020B0604020202020204" pitchFamily="34" charset="0"/>
                <a:cs typeface="Arial" panose="020B0604020202020204" pitchFamily="34" charset="0"/>
              </a:rPr>
              <a:t> </a:t>
            </a:r>
            <a:r>
              <a:rPr lang="de-DE" sz="4800" dirty="0" err="1">
                <a:latin typeface="Arial" panose="020B0604020202020204" pitchFamily="34" charset="0"/>
                <a:cs typeface="Arial" panose="020B0604020202020204" pitchFamily="34" charset="0"/>
              </a:rPr>
              <a:t>mathematical</a:t>
            </a:r>
            <a:r>
              <a:rPr lang="de-DE" sz="4800" dirty="0">
                <a:latin typeface="Arial" panose="020B0604020202020204" pitchFamily="34" charset="0"/>
                <a:cs typeface="Arial" panose="020B0604020202020204" pitchFamily="34" charset="0"/>
              </a:rPr>
              <a:t> </a:t>
            </a:r>
            <a:r>
              <a:rPr lang="de-DE" sz="4800" dirty="0" err="1">
                <a:latin typeface="Arial" panose="020B0604020202020204" pitchFamily="34" charset="0"/>
                <a:cs typeface="Arial" panose="020B0604020202020204" pitchFamily="34" charset="0"/>
              </a:rPr>
              <a:t>thinking</a:t>
            </a:r>
            <a:endParaRPr lang="de-DE" sz="4800" dirty="0">
              <a:latin typeface="Arial" panose="020B0604020202020204" pitchFamily="34" charset="0"/>
              <a:cs typeface="Arial" panose="020B0604020202020204" pitchFamily="34" charset="0"/>
            </a:endParaRPr>
          </a:p>
        </p:txBody>
      </p:sp>
      <p:sp>
        <p:nvSpPr>
          <p:cNvPr id="3" name="Untertitel 2"/>
          <p:cNvSpPr>
            <a:spLocks noGrp="1"/>
          </p:cNvSpPr>
          <p:nvPr>
            <p:ph type="subTitle" idx="1"/>
          </p:nvPr>
        </p:nvSpPr>
        <p:spPr>
          <a:xfrm>
            <a:off x="1524000" y="3814357"/>
            <a:ext cx="9144000" cy="496228"/>
          </a:xfrm>
        </p:spPr>
        <p:txBody>
          <a:bodyPr anchor="ctr">
            <a:normAutofit/>
          </a:bodyPr>
          <a:lstStyle/>
          <a:p>
            <a:r>
              <a:rPr lang="de-DE" sz="2000" dirty="0">
                <a:solidFill>
                  <a:schemeClr val="bg1"/>
                </a:solidFill>
                <a:latin typeface="Times New Roman" panose="02020603050405020304" pitchFamily="18" charset="0"/>
                <a:cs typeface="Times New Roman" panose="02020603050405020304" pitchFamily="18" charset="0"/>
              </a:rPr>
              <a:t>- </a:t>
            </a:r>
            <a:r>
              <a:rPr lang="de-DE" sz="2000" dirty="0" err="1">
                <a:solidFill>
                  <a:schemeClr val="bg1"/>
                </a:solidFill>
                <a:latin typeface="Times New Roman" panose="02020603050405020304" pitchFamily="18" charset="0"/>
                <a:cs typeface="Times New Roman" panose="02020603050405020304" pitchFamily="18" charset="0"/>
              </a:rPr>
              <a:t>Lecture</a:t>
            </a:r>
            <a:r>
              <a:rPr lang="de-DE" sz="2000" dirty="0">
                <a:solidFill>
                  <a:schemeClr val="bg1"/>
                </a:solidFill>
                <a:latin typeface="Times New Roman" panose="02020603050405020304" pitchFamily="18" charset="0"/>
                <a:cs typeface="Times New Roman" panose="02020603050405020304" pitchFamily="18" charset="0"/>
              </a:rPr>
              <a:t> 2-</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178992AE-B47B-9D9C-B6F0-E21FB2E885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533" y="92500"/>
            <a:ext cx="2762695" cy="579600"/>
          </a:xfrm>
          <a:prstGeom prst="rect">
            <a:avLst/>
          </a:prstGeom>
        </p:spPr>
      </p:pic>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pic>
        <p:nvPicPr>
          <p:cNvPr id="20" name="Grafik 19">
            <a:extLst>
              <a:ext uri="{FF2B5EF4-FFF2-40B4-BE49-F238E27FC236}">
                <a16:creationId xmlns:a16="http://schemas.microsoft.com/office/drawing/2014/main" id="{F883C4F9-587F-451B-8925-63317EF75FC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22" name="Textfeld 21">
            <a:extLst>
              <a:ext uri="{FF2B5EF4-FFF2-40B4-BE49-F238E27FC236}">
                <a16:creationId xmlns:a16="http://schemas.microsoft.com/office/drawing/2014/main" id="{BC49B13E-D42F-447E-AE7B-FD0C7C26C424}"/>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3248361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el 1">
            <a:extLst>
              <a:ext uri="{FF2B5EF4-FFF2-40B4-BE49-F238E27FC236}">
                <a16:creationId xmlns:a16="http://schemas.microsoft.com/office/drawing/2014/main" id="{D4C067A5-5C12-F50A-C99F-4CB27000095B}"/>
              </a:ext>
            </a:extLst>
          </p:cNvPr>
          <p:cNvSpPr>
            <a:spLocks noGrp="1"/>
          </p:cNvSpPr>
          <p:nvPr>
            <p:ph type="title"/>
          </p:nvPr>
        </p:nvSpPr>
        <p:spPr>
          <a:xfrm>
            <a:off x="0" y="2545201"/>
            <a:ext cx="12192000" cy="1064895"/>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a:solidFill>
                  <a:srgbClr val="234BA5"/>
                </a:solidFill>
                <a:latin typeface="Arial" panose="020B0604020202020204" pitchFamily="34" charset="0"/>
                <a:cs typeface="Arial" panose="020B0604020202020204" pitchFamily="34" charset="0"/>
              </a:rPr>
              <a:t>Normative vs. </a:t>
            </a:r>
            <a:r>
              <a:rPr lang="de-DE" sz="3200" b="1" dirty="0" err="1">
                <a:solidFill>
                  <a:srgbClr val="234BA5"/>
                </a:solidFill>
                <a:latin typeface="Arial" panose="020B0604020202020204" pitchFamily="34" charset="0"/>
                <a:cs typeface="Arial" panose="020B0604020202020204" pitchFamily="34" charset="0"/>
              </a:rPr>
              <a:t>descriptive</a:t>
            </a:r>
            <a:r>
              <a:rPr lang="de-DE" sz="3200" b="1" dirty="0">
                <a:solidFill>
                  <a:srgbClr val="234BA5"/>
                </a:solidFill>
                <a:latin typeface="Arial" panose="020B0604020202020204" pitchFamily="34" charset="0"/>
                <a:cs typeface="Arial" panose="020B0604020202020204" pitchFamily="34" charset="0"/>
              </a:rPr>
              <a:t> Modelling</a:t>
            </a:r>
            <a:endParaRPr lang="de-DE" sz="3600" dirty="0">
              <a:solidFill>
                <a:srgbClr val="234BA5"/>
              </a:solidFill>
              <a:latin typeface="Arial" panose="020B0604020202020204" pitchFamily="34" charset="0"/>
              <a:cs typeface="Arial" panose="020B0604020202020204" pitchFamily="34" charset="0"/>
            </a:endParaRPr>
          </a:p>
        </p:txBody>
      </p:sp>
      <p:pic>
        <p:nvPicPr>
          <p:cNvPr id="21" name="Grafik 20">
            <a:extLst>
              <a:ext uri="{FF2B5EF4-FFF2-40B4-BE49-F238E27FC236}">
                <a16:creationId xmlns:a16="http://schemas.microsoft.com/office/drawing/2014/main" id="{3F500C6B-4611-FAE2-376B-370E68AFC0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22" name="Grafik 21">
            <a:extLst>
              <a:ext uri="{FF2B5EF4-FFF2-40B4-BE49-F238E27FC236}">
                <a16:creationId xmlns:a16="http://schemas.microsoft.com/office/drawing/2014/main" id="{A47F4B82-71C4-A516-4C7E-AACC55EC64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sp>
        <p:nvSpPr>
          <p:cNvPr id="23" name="Textfeld 22">
            <a:extLst>
              <a:ext uri="{FF2B5EF4-FFF2-40B4-BE49-F238E27FC236}">
                <a16:creationId xmlns:a16="http://schemas.microsoft.com/office/drawing/2014/main" id="{BFD649EF-D7DA-E705-39B1-BF892A8D941C}"/>
              </a:ext>
            </a:extLst>
          </p:cNvPr>
          <p:cNvSpPr txBox="1"/>
          <p:nvPr/>
        </p:nvSpPr>
        <p:spPr>
          <a:xfrm>
            <a:off x="9101477" y="-25291"/>
            <a:ext cx="3136604" cy="276999"/>
          </a:xfrm>
          <a:prstGeom prst="rect">
            <a:avLst/>
          </a:prstGeom>
          <a:noFill/>
        </p:spPr>
        <p:txBody>
          <a:bodyPr wrap="square" rtlCol="0">
            <a:spAutoFit/>
          </a:bodyPr>
          <a:lstStyle/>
          <a:p>
            <a:pPr algn="r"/>
            <a:r>
              <a:rPr lang="de-DE" sz="1200" dirty="0" err="1">
                <a:solidFill>
                  <a:schemeClr val="bg1"/>
                </a:solidFill>
              </a:rPr>
              <a:t>CiviMatics</a:t>
            </a:r>
            <a:r>
              <a:rPr lang="de-DE" sz="1200" dirty="0">
                <a:solidFill>
                  <a:schemeClr val="bg1"/>
                </a:solidFill>
              </a:rPr>
              <a:t> 2023</a:t>
            </a:r>
          </a:p>
        </p:txBody>
      </p:sp>
      <p:pic>
        <p:nvPicPr>
          <p:cNvPr id="24" name="Grafik 23">
            <a:extLst>
              <a:ext uri="{FF2B5EF4-FFF2-40B4-BE49-F238E27FC236}">
                <a16:creationId xmlns:a16="http://schemas.microsoft.com/office/drawing/2014/main" id="{8205DA37-26EF-3AA6-EE3F-0BBBFEC9C7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25" name="Flussdiagramm: Verbinder 24">
            <a:extLst>
              <a:ext uri="{FF2B5EF4-FFF2-40B4-BE49-F238E27FC236}">
                <a16:creationId xmlns:a16="http://schemas.microsoft.com/office/drawing/2014/main" id="{1DEFE674-EC18-8E8B-4AE2-5C264F361A59}"/>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rgbClr val="C5D3F3"/>
                </a:solidFill>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4292608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Normative Modelling </a:t>
            </a:r>
            <a:r>
              <a:rPr lang="de-DE" dirty="0" err="1"/>
              <a:t>as</a:t>
            </a:r>
            <a:r>
              <a:rPr lang="de-DE" dirty="0"/>
              <a:t> a </a:t>
            </a:r>
            <a:r>
              <a:rPr lang="de-DE" dirty="0" err="1"/>
              <a:t>process</a:t>
            </a:r>
            <a:endParaRPr lang="de-DE" dirty="0"/>
          </a:p>
        </p:txBody>
      </p:sp>
      <p:sp>
        <p:nvSpPr>
          <p:cNvPr id="3" name="Inhaltsplatzhalter 2"/>
          <p:cNvSpPr>
            <a:spLocks noGrp="1"/>
          </p:cNvSpPr>
          <p:nvPr>
            <p:ph idx="1"/>
          </p:nvPr>
        </p:nvSpPr>
        <p:spPr>
          <a:xfrm>
            <a:off x="609600" y="2173357"/>
            <a:ext cx="10972800" cy="4039892"/>
          </a:xfrm>
        </p:spPr>
        <p:txBody>
          <a:bodyPr>
            <a:normAutofit fontScale="92500" lnSpcReduction="10000"/>
          </a:bodyPr>
          <a:lstStyle/>
          <a:p>
            <a:pPr marL="342900" indent="-342900">
              <a:buFont typeface="Arial" panose="020B0604020202020204" pitchFamily="34" charset="0"/>
              <a:buChar char="•"/>
            </a:pPr>
            <a:r>
              <a:rPr lang="de-DE" dirty="0"/>
              <a:t>Cycle: Normative </a:t>
            </a:r>
            <a:r>
              <a:rPr lang="de-DE" dirty="0" err="1"/>
              <a:t>modellings</a:t>
            </a:r>
            <a:r>
              <a:rPr lang="de-DE" dirty="0"/>
              <a:t> </a:t>
            </a:r>
            <a:r>
              <a:rPr lang="de-DE" dirty="0" err="1"/>
              <a:t>are</a:t>
            </a:r>
            <a:r>
              <a:rPr lang="de-DE" dirty="0"/>
              <a:t> </a:t>
            </a:r>
            <a:r>
              <a:rPr lang="de-DE" dirty="0" err="1"/>
              <a:t>rarely</a:t>
            </a:r>
            <a:r>
              <a:rPr lang="de-DE" dirty="0"/>
              <a:t> </a:t>
            </a:r>
            <a:r>
              <a:rPr lang="de-DE" dirty="0" err="1"/>
              <a:t>closed</a:t>
            </a:r>
            <a:r>
              <a:rPr lang="de-DE" dirty="0"/>
              <a:t> </a:t>
            </a:r>
          </a:p>
          <a:p>
            <a:pPr marL="594900" lvl="2" indent="-342900">
              <a:buFont typeface="Arial" panose="020B0604020202020204" pitchFamily="34" charset="0"/>
              <a:buChar char="•"/>
            </a:pPr>
            <a:r>
              <a:rPr lang="de-DE" dirty="0"/>
              <a:t>Facts </a:t>
            </a:r>
            <a:r>
              <a:rPr lang="de-DE" dirty="0" err="1"/>
              <a:t>may</a:t>
            </a:r>
            <a:r>
              <a:rPr lang="de-DE" dirty="0"/>
              <a:t> </a:t>
            </a:r>
            <a:r>
              <a:rPr lang="de-DE" dirty="0" err="1"/>
              <a:t>change</a:t>
            </a:r>
            <a:endParaRPr lang="de-DE" dirty="0"/>
          </a:p>
          <a:p>
            <a:pPr marL="594900" lvl="2" indent="-342900">
              <a:buFont typeface="Arial" panose="020B0604020202020204" pitchFamily="34" charset="0"/>
              <a:buChar char="•"/>
            </a:pPr>
            <a:r>
              <a:rPr lang="de-DE" dirty="0"/>
              <a:t>Knowledge (</a:t>
            </a:r>
            <a:r>
              <a:rPr lang="de-DE" dirty="0" err="1"/>
              <a:t>about</a:t>
            </a:r>
            <a:r>
              <a:rPr lang="de-DE" dirty="0"/>
              <a:t> </a:t>
            </a:r>
            <a:r>
              <a:rPr lang="de-DE" dirty="0" err="1"/>
              <a:t>facts</a:t>
            </a:r>
            <a:r>
              <a:rPr lang="de-DE" dirty="0"/>
              <a:t>) </a:t>
            </a:r>
            <a:r>
              <a:rPr lang="de-DE" dirty="0" err="1"/>
              <a:t>may</a:t>
            </a:r>
            <a:r>
              <a:rPr lang="de-DE" dirty="0"/>
              <a:t> </a:t>
            </a:r>
            <a:r>
              <a:rPr lang="de-DE" dirty="0" err="1"/>
              <a:t>change</a:t>
            </a:r>
            <a:r>
              <a:rPr lang="de-DE" dirty="0"/>
              <a:t> </a:t>
            </a:r>
          </a:p>
          <a:p>
            <a:pPr marL="594900" lvl="2" indent="-342900">
              <a:buFont typeface="Arial" panose="020B0604020202020204" pitchFamily="34" charset="0"/>
              <a:buChar char="•"/>
            </a:pPr>
            <a:r>
              <a:rPr lang="de-DE" dirty="0" err="1"/>
              <a:t>Our</a:t>
            </a:r>
            <a:r>
              <a:rPr lang="de-DE" dirty="0"/>
              <a:t> </a:t>
            </a:r>
            <a:r>
              <a:rPr lang="de-DE" dirty="0" err="1"/>
              <a:t>attitude</a:t>
            </a:r>
            <a:r>
              <a:rPr lang="de-DE" dirty="0"/>
              <a:t> (</a:t>
            </a:r>
            <a:r>
              <a:rPr lang="de-DE" dirty="0" err="1"/>
              <a:t>about</a:t>
            </a:r>
            <a:r>
              <a:rPr lang="de-DE" dirty="0"/>
              <a:t> </a:t>
            </a:r>
            <a:r>
              <a:rPr lang="de-DE" dirty="0" err="1"/>
              <a:t>facts</a:t>
            </a:r>
            <a:r>
              <a:rPr lang="de-DE" dirty="0"/>
              <a:t>) </a:t>
            </a:r>
            <a:r>
              <a:rPr lang="de-DE" dirty="0" err="1"/>
              <a:t>may</a:t>
            </a:r>
            <a:r>
              <a:rPr lang="de-DE" dirty="0"/>
              <a:t> </a:t>
            </a:r>
            <a:r>
              <a:rPr lang="de-DE" dirty="0" err="1"/>
              <a:t>change</a:t>
            </a:r>
            <a:endParaRPr lang="de-DE" dirty="0"/>
          </a:p>
          <a:p>
            <a:pPr marL="342900" indent="-342900">
              <a:buFont typeface="Arial" panose="020B0604020202020204" pitchFamily="34" charset="0"/>
              <a:buChar char="•"/>
            </a:pPr>
            <a:r>
              <a:rPr lang="de-DE" dirty="0"/>
              <a:t>Facts </a:t>
            </a:r>
            <a:r>
              <a:rPr lang="de-DE" dirty="0" err="1"/>
              <a:t>can</a:t>
            </a:r>
            <a:r>
              <a:rPr lang="de-DE" dirty="0"/>
              <a:t> </a:t>
            </a:r>
            <a:r>
              <a:rPr lang="de-DE" dirty="0" err="1"/>
              <a:t>be</a:t>
            </a:r>
            <a:r>
              <a:rPr lang="de-DE" dirty="0"/>
              <a:t> </a:t>
            </a:r>
            <a:r>
              <a:rPr lang="de-DE" dirty="0" err="1"/>
              <a:t>descriptive</a:t>
            </a:r>
            <a:r>
              <a:rPr lang="de-DE" dirty="0"/>
              <a:t>, but </a:t>
            </a:r>
            <a:r>
              <a:rPr lang="de-DE" dirty="0" err="1"/>
              <a:t>the</a:t>
            </a:r>
            <a:r>
              <a:rPr lang="de-DE" dirty="0"/>
              <a:t> </a:t>
            </a:r>
            <a:r>
              <a:rPr lang="de-DE" dirty="0" err="1"/>
              <a:t>selection</a:t>
            </a:r>
            <a:r>
              <a:rPr lang="de-DE" dirty="0"/>
              <a:t> </a:t>
            </a:r>
            <a:r>
              <a:rPr lang="de-DE" dirty="0" err="1"/>
              <a:t>process</a:t>
            </a:r>
            <a:r>
              <a:rPr lang="de-DE" dirty="0"/>
              <a:t> </a:t>
            </a:r>
            <a:r>
              <a:rPr lang="de-DE" dirty="0" err="1"/>
              <a:t>as</a:t>
            </a:r>
            <a:r>
              <a:rPr lang="de-DE" dirty="0"/>
              <a:t> relevant </a:t>
            </a:r>
            <a:r>
              <a:rPr lang="de-DE" dirty="0" err="1"/>
              <a:t>factor</a:t>
            </a:r>
            <a:r>
              <a:rPr lang="de-DE" dirty="0"/>
              <a:t> </a:t>
            </a:r>
            <a:r>
              <a:rPr lang="de-DE" dirty="0" err="1"/>
              <a:t>often</a:t>
            </a:r>
            <a:r>
              <a:rPr lang="de-DE" dirty="0"/>
              <a:t> </a:t>
            </a:r>
            <a:r>
              <a:rPr lang="de-DE" dirty="0" err="1"/>
              <a:t>has</a:t>
            </a:r>
            <a:r>
              <a:rPr lang="de-DE" dirty="0"/>
              <a:t> a normative </a:t>
            </a:r>
            <a:r>
              <a:rPr lang="de-DE" dirty="0" err="1"/>
              <a:t>aspect</a:t>
            </a:r>
            <a:r>
              <a:rPr lang="de-DE" dirty="0"/>
              <a:t> </a:t>
            </a:r>
          </a:p>
          <a:p>
            <a:pPr marL="594900" lvl="2" indent="-342900">
              <a:buFont typeface="Arial" panose="020B0604020202020204" pitchFamily="34" charset="0"/>
              <a:buChar char="•"/>
            </a:pPr>
            <a:r>
              <a:rPr lang="de-DE" dirty="0" err="1"/>
              <a:t>Characteristics</a:t>
            </a:r>
            <a:r>
              <a:rPr lang="de-DE" dirty="0"/>
              <a:t> </a:t>
            </a:r>
            <a:r>
              <a:rPr lang="de-DE" dirty="0" err="1"/>
              <a:t>can</a:t>
            </a:r>
            <a:r>
              <a:rPr lang="de-DE" dirty="0"/>
              <a:t> </a:t>
            </a:r>
            <a:r>
              <a:rPr lang="de-DE" dirty="0" err="1"/>
              <a:t>differ</a:t>
            </a:r>
            <a:r>
              <a:rPr lang="de-DE" dirty="0"/>
              <a:t> </a:t>
            </a:r>
            <a:r>
              <a:rPr lang="de-DE" dirty="0" err="1"/>
              <a:t>more</a:t>
            </a:r>
            <a:r>
              <a:rPr lang="de-DE" dirty="0"/>
              <a:t> </a:t>
            </a:r>
            <a:r>
              <a:rPr lang="de-DE" dirty="0" err="1"/>
              <a:t>or</a:t>
            </a:r>
            <a:r>
              <a:rPr lang="de-DE" dirty="0"/>
              <a:t> </a:t>
            </a:r>
            <a:r>
              <a:rPr lang="de-DE" dirty="0" err="1"/>
              <a:t>less</a:t>
            </a:r>
            <a:endParaRPr lang="de-DE" dirty="0"/>
          </a:p>
          <a:p>
            <a:pPr marL="594900" lvl="2" indent="-342900">
              <a:buFont typeface="Arial" panose="020B0604020202020204" pitchFamily="34" charset="0"/>
              <a:buChar char="•"/>
            </a:pPr>
            <a:r>
              <a:rPr lang="de-DE" dirty="0" err="1"/>
              <a:t>Comparables</a:t>
            </a:r>
            <a:r>
              <a:rPr lang="de-DE" dirty="0"/>
              <a:t> </a:t>
            </a:r>
            <a:r>
              <a:rPr lang="de-DE" dirty="0" err="1"/>
              <a:t>can</a:t>
            </a:r>
            <a:r>
              <a:rPr lang="de-DE" dirty="0"/>
              <a:t> </a:t>
            </a:r>
            <a:r>
              <a:rPr lang="de-DE" dirty="0" err="1"/>
              <a:t>make</a:t>
            </a:r>
            <a:r>
              <a:rPr lang="de-DE" dirty="0"/>
              <a:t> a </a:t>
            </a:r>
            <a:r>
              <a:rPr lang="de-DE" dirty="0" err="1"/>
              <a:t>problem</a:t>
            </a:r>
            <a:r>
              <a:rPr lang="de-DE" dirty="0"/>
              <a:t> </a:t>
            </a:r>
            <a:r>
              <a:rPr lang="de-DE" dirty="0" err="1"/>
              <a:t>seem</a:t>
            </a:r>
            <a:r>
              <a:rPr lang="de-DE" dirty="0"/>
              <a:t> </a:t>
            </a:r>
            <a:r>
              <a:rPr lang="de-DE" dirty="0" err="1"/>
              <a:t>more</a:t>
            </a:r>
            <a:r>
              <a:rPr lang="de-DE" dirty="0"/>
              <a:t> </a:t>
            </a:r>
            <a:r>
              <a:rPr lang="de-DE" dirty="0" err="1"/>
              <a:t>or</a:t>
            </a:r>
            <a:r>
              <a:rPr lang="de-DE" dirty="0"/>
              <a:t> </a:t>
            </a:r>
            <a:r>
              <a:rPr lang="de-DE" dirty="0" err="1"/>
              <a:t>less</a:t>
            </a:r>
            <a:r>
              <a:rPr lang="de-DE" dirty="0"/>
              <a:t> </a:t>
            </a:r>
            <a:r>
              <a:rPr lang="de-DE" dirty="0" err="1"/>
              <a:t>bad</a:t>
            </a:r>
            <a:endParaRPr lang="de-DE" dirty="0"/>
          </a:p>
          <a:p>
            <a:pPr marL="594900" lvl="2" indent="-342900">
              <a:buFont typeface="Arial" panose="020B0604020202020204" pitchFamily="34" charset="0"/>
              <a:buChar char="•"/>
            </a:pPr>
            <a:r>
              <a:rPr lang="de-DE" dirty="0"/>
              <a:t>Additional </a:t>
            </a:r>
            <a:r>
              <a:rPr lang="de-DE" dirty="0" err="1"/>
              <a:t>facts</a:t>
            </a:r>
            <a:r>
              <a:rPr lang="de-DE" dirty="0"/>
              <a:t> </a:t>
            </a:r>
            <a:r>
              <a:rPr lang="de-DE" dirty="0" err="1"/>
              <a:t>can</a:t>
            </a:r>
            <a:r>
              <a:rPr lang="de-DE" dirty="0"/>
              <a:t> </a:t>
            </a:r>
            <a:r>
              <a:rPr lang="de-DE" dirty="0" err="1"/>
              <a:t>be</a:t>
            </a:r>
            <a:r>
              <a:rPr lang="de-DE" dirty="0"/>
              <a:t> </a:t>
            </a:r>
            <a:r>
              <a:rPr lang="de-DE" dirty="0" err="1"/>
              <a:t>distracting</a:t>
            </a:r>
            <a:r>
              <a:rPr lang="de-DE" dirty="0"/>
              <a:t> </a:t>
            </a:r>
          </a:p>
          <a:p>
            <a:pPr marL="342900" indent="-342900">
              <a:buFont typeface="Arial" panose="020B0604020202020204" pitchFamily="34" charset="0"/>
              <a:buChar char="•"/>
            </a:pPr>
            <a:r>
              <a:rPr lang="de-DE" dirty="0"/>
              <a:t>Normative and </a:t>
            </a:r>
            <a:r>
              <a:rPr lang="de-DE" dirty="0" err="1"/>
              <a:t>descriptive</a:t>
            </a:r>
            <a:r>
              <a:rPr lang="de-DE" dirty="0"/>
              <a:t> </a:t>
            </a:r>
            <a:r>
              <a:rPr lang="de-DE" dirty="0" err="1"/>
              <a:t>modellings</a:t>
            </a:r>
            <a:r>
              <a:rPr lang="de-DE" dirty="0"/>
              <a:t> </a:t>
            </a:r>
            <a:r>
              <a:rPr lang="de-DE" dirty="0" err="1"/>
              <a:t>may</a:t>
            </a:r>
            <a:r>
              <a:rPr lang="de-DE" dirty="0"/>
              <a:t> </a:t>
            </a:r>
            <a:r>
              <a:rPr lang="de-DE" dirty="0" err="1"/>
              <a:t>blur</a:t>
            </a:r>
            <a:r>
              <a:rPr lang="de-DE" dirty="0"/>
              <a:t> in </a:t>
            </a:r>
            <a:r>
              <a:rPr lang="de-DE" dirty="0" err="1"/>
              <a:t>the</a:t>
            </a:r>
            <a:r>
              <a:rPr lang="de-DE" dirty="0"/>
              <a:t> </a:t>
            </a:r>
            <a:r>
              <a:rPr lang="de-DE" dirty="0" err="1"/>
              <a:t>political</a:t>
            </a:r>
            <a:r>
              <a:rPr lang="de-DE" dirty="0"/>
              <a:t> </a:t>
            </a:r>
            <a:r>
              <a:rPr lang="de-DE" dirty="0" err="1"/>
              <a:t>decision</a:t>
            </a:r>
            <a:r>
              <a:rPr lang="de-DE" dirty="0"/>
              <a:t> </a:t>
            </a:r>
            <a:r>
              <a:rPr lang="de-DE" dirty="0" err="1"/>
              <a:t>making</a:t>
            </a:r>
            <a:r>
              <a:rPr lang="de-DE" dirty="0"/>
              <a:t> </a:t>
            </a:r>
            <a:r>
              <a:rPr lang="de-DE" dirty="0" err="1"/>
              <a:t>process</a:t>
            </a:r>
            <a:endParaRPr lang="de-DE" dirty="0"/>
          </a:p>
          <a:p>
            <a:pPr marL="594900" lvl="2" indent="-342900">
              <a:buFont typeface="Arial" panose="020B0604020202020204" pitchFamily="34" charset="0"/>
              <a:buChar char="•"/>
            </a:pPr>
            <a:r>
              <a:rPr lang="de-DE" dirty="0"/>
              <a:t>Models </a:t>
            </a:r>
            <a:r>
              <a:rPr lang="de-DE" dirty="0" err="1"/>
              <a:t>can</a:t>
            </a:r>
            <a:r>
              <a:rPr lang="de-DE" dirty="0"/>
              <a:t> </a:t>
            </a:r>
            <a:r>
              <a:rPr lang="de-DE" dirty="0" err="1"/>
              <a:t>bes</a:t>
            </a:r>
            <a:r>
              <a:rPr lang="de-DE" dirty="0"/>
              <a:t> </a:t>
            </a:r>
            <a:r>
              <a:rPr lang="de-DE" dirty="0" err="1"/>
              <a:t>descriptive</a:t>
            </a:r>
            <a:r>
              <a:rPr lang="de-DE" dirty="0"/>
              <a:t>, but </a:t>
            </a:r>
            <a:r>
              <a:rPr lang="de-DE" dirty="0" err="1"/>
              <a:t>their</a:t>
            </a:r>
            <a:r>
              <a:rPr lang="de-DE" dirty="0"/>
              <a:t> </a:t>
            </a:r>
            <a:r>
              <a:rPr lang="de-DE" dirty="0" err="1"/>
              <a:t>main</a:t>
            </a:r>
            <a:r>
              <a:rPr lang="de-DE" dirty="0"/>
              <a:t> </a:t>
            </a:r>
            <a:r>
              <a:rPr lang="de-DE" dirty="0" err="1"/>
              <a:t>use</a:t>
            </a:r>
            <a:r>
              <a:rPr lang="de-DE" dirty="0"/>
              <a:t> </a:t>
            </a:r>
            <a:r>
              <a:rPr lang="de-DE" dirty="0" err="1"/>
              <a:t>can</a:t>
            </a:r>
            <a:r>
              <a:rPr lang="de-DE" dirty="0"/>
              <a:t> </a:t>
            </a:r>
            <a:r>
              <a:rPr lang="de-DE" dirty="0" err="1"/>
              <a:t>be</a:t>
            </a:r>
            <a:r>
              <a:rPr lang="de-DE" dirty="0"/>
              <a:t> normative</a:t>
            </a:r>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11</a:t>
            </a:fld>
            <a:endParaRPr lang="de-DE"/>
          </a:p>
        </p:txBody>
      </p:sp>
    </p:spTree>
    <p:extLst>
      <p:ext uri="{BB962C8B-B14F-4D97-AF65-F5344CB8AC3E}">
        <p14:creationId xmlns:p14="http://schemas.microsoft.com/office/powerpoint/2010/main" val="1544888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376167"/>
            <a:ext cx="10991849" cy="1044000"/>
          </a:xfrm>
        </p:spPr>
        <p:txBody>
          <a:bodyPr/>
          <a:lstStyle/>
          <a:p>
            <a:pPr algn="ctr"/>
            <a:r>
              <a:rPr lang="de-DE" dirty="0" err="1"/>
              <a:t>Descriptive</a:t>
            </a:r>
            <a:r>
              <a:rPr lang="de-DE" dirty="0"/>
              <a:t> </a:t>
            </a:r>
            <a:r>
              <a:rPr lang="de-DE" dirty="0" err="1"/>
              <a:t>or</a:t>
            </a:r>
            <a:r>
              <a:rPr lang="de-DE" dirty="0"/>
              <a:t> normative?</a:t>
            </a:r>
          </a:p>
        </p:txBody>
      </p:sp>
      <p:sp>
        <p:nvSpPr>
          <p:cNvPr id="3" name="Inhaltsplatzhalter 2"/>
          <p:cNvSpPr>
            <a:spLocks noGrp="1"/>
          </p:cNvSpPr>
          <p:nvPr>
            <p:ph idx="1"/>
          </p:nvPr>
        </p:nvSpPr>
        <p:spPr>
          <a:xfrm>
            <a:off x="7063248" y="1687286"/>
            <a:ext cx="4519152" cy="4525963"/>
          </a:xfrm>
        </p:spPr>
        <p:txBody>
          <a:bodyPr/>
          <a:lstStyle/>
          <a:p>
            <a:r>
              <a:rPr lang="de-DE" dirty="0"/>
              <a:t>Menti.com </a:t>
            </a:r>
          </a:p>
          <a:p>
            <a:r>
              <a:rPr lang="de-DE" dirty="0"/>
              <a:t>Code 8620 6863</a:t>
            </a:r>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12</a:t>
            </a:fld>
            <a:endParaRPr lang="de-DE"/>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7399" y="2523103"/>
            <a:ext cx="4122964" cy="4122964"/>
          </a:xfrm>
          <a:prstGeom prst="rect">
            <a:avLst/>
          </a:prstGeom>
        </p:spPr>
      </p:pic>
      <p:sp>
        <p:nvSpPr>
          <p:cNvPr id="8" name="Textfeld 7">
            <a:extLst>
              <a:ext uri="{FF2B5EF4-FFF2-40B4-BE49-F238E27FC236}">
                <a16:creationId xmlns:a16="http://schemas.microsoft.com/office/drawing/2014/main" id="{A9A75201-4E78-4BB4-A154-ED21E624F573}"/>
              </a:ext>
            </a:extLst>
          </p:cNvPr>
          <p:cNvSpPr txBox="1"/>
          <p:nvPr/>
        </p:nvSpPr>
        <p:spPr>
          <a:xfrm>
            <a:off x="9454101" y="1033670"/>
            <a:ext cx="2624148" cy="1846659"/>
          </a:xfrm>
          <a:prstGeom prst="rect">
            <a:avLst/>
          </a:prstGeom>
          <a:noFill/>
        </p:spPr>
        <p:txBody>
          <a:bodyPr wrap="square" rtlCol="0">
            <a:spAutoFit/>
          </a:bodyPr>
          <a:lstStyle/>
          <a:p>
            <a:r>
              <a:rPr lang="de-DE" sz="1200" u="sng" dirty="0"/>
              <a:t>Abbildung aus: </a:t>
            </a:r>
          </a:p>
          <a:p>
            <a:r>
              <a:rPr lang="de-DE" sz="1200" dirty="0" err="1"/>
              <a:t>Vohns</a:t>
            </a:r>
            <a:r>
              <a:rPr lang="de-DE" sz="1200" dirty="0"/>
              <a:t>, A. (2018). Das Mathematische ist politisch? Wie uns Mathematik hilft Entscheidungen zu treffen und warum wir dabei auch über Mathematik entscheiden müssen. Vortrag am 28.09.2018 auf der KOMMMIT Tagung Mathematik und Informatik in Klagenfurt. </a:t>
            </a:r>
          </a:p>
          <a:p>
            <a:endParaRPr lang="de-DE" dirty="0"/>
          </a:p>
        </p:txBody>
      </p:sp>
      <p:pic>
        <p:nvPicPr>
          <p:cNvPr id="9" name="Grafik 8">
            <a:extLst>
              <a:ext uri="{FF2B5EF4-FFF2-40B4-BE49-F238E27FC236}">
                <a16:creationId xmlns:a16="http://schemas.microsoft.com/office/drawing/2014/main" id="{D2D908A4-D67D-985C-0FC5-992568541A90}"/>
              </a:ext>
            </a:extLst>
          </p:cNvPr>
          <p:cNvPicPr>
            <a:picLocks noChangeAspect="1"/>
          </p:cNvPicPr>
          <p:nvPr/>
        </p:nvPicPr>
        <p:blipFill>
          <a:blip r:embed="rId3"/>
          <a:stretch>
            <a:fillRect/>
          </a:stretch>
        </p:blipFill>
        <p:spPr>
          <a:xfrm>
            <a:off x="1961354" y="1089173"/>
            <a:ext cx="4144170" cy="5196486"/>
          </a:xfrm>
          <a:prstGeom prst="rect">
            <a:avLst/>
          </a:prstGeom>
        </p:spPr>
      </p:pic>
    </p:spTree>
    <p:extLst>
      <p:ext uri="{BB962C8B-B14F-4D97-AF65-F5344CB8AC3E}">
        <p14:creationId xmlns:p14="http://schemas.microsoft.com/office/powerpoint/2010/main" val="3383032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0" y="376167"/>
            <a:ext cx="10991849" cy="1044000"/>
          </a:xfrm>
        </p:spPr>
        <p:txBody>
          <a:bodyPr/>
          <a:lstStyle/>
          <a:p>
            <a:pPr algn="ctr"/>
            <a:r>
              <a:rPr lang="de-DE" dirty="0" err="1"/>
              <a:t>Descriptive</a:t>
            </a:r>
            <a:r>
              <a:rPr lang="de-DE" dirty="0"/>
              <a:t> </a:t>
            </a:r>
            <a:r>
              <a:rPr lang="de-DE" dirty="0" err="1"/>
              <a:t>or</a:t>
            </a:r>
            <a:r>
              <a:rPr lang="de-DE" dirty="0"/>
              <a:t> normative?</a:t>
            </a:r>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13</a:t>
            </a:fld>
            <a:endParaRPr lang="de-DE"/>
          </a:p>
        </p:txBody>
      </p:sp>
      <p:sp>
        <p:nvSpPr>
          <p:cNvPr id="7" name="Textfeld 6">
            <a:extLst>
              <a:ext uri="{FF2B5EF4-FFF2-40B4-BE49-F238E27FC236}">
                <a16:creationId xmlns:a16="http://schemas.microsoft.com/office/drawing/2014/main" id="{65EA2E9B-3834-44DB-8D6E-99F7A5D165F0}"/>
              </a:ext>
            </a:extLst>
          </p:cNvPr>
          <p:cNvSpPr txBox="1"/>
          <p:nvPr/>
        </p:nvSpPr>
        <p:spPr>
          <a:xfrm>
            <a:off x="485029" y="4475203"/>
            <a:ext cx="2592126" cy="1846659"/>
          </a:xfrm>
          <a:prstGeom prst="rect">
            <a:avLst/>
          </a:prstGeom>
          <a:noFill/>
        </p:spPr>
        <p:txBody>
          <a:bodyPr wrap="square" rtlCol="0">
            <a:spAutoFit/>
          </a:bodyPr>
          <a:lstStyle/>
          <a:p>
            <a:r>
              <a:rPr lang="de-DE" sz="1200" u="sng" dirty="0"/>
              <a:t>Abbildungen aus: </a:t>
            </a:r>
          </a:p>
          <a:p>
            <a:r>
              <a:rPr lang="de-DE" sz="1200" dirty="0" err="1"/>
              <a:t>Vohns</a:t>
            </a:r>
            <a:r>
              <a:rPr lang="de-DE" sz="1200" dirty="0"/>
              <a:t>, A. (2018). Das Mathematische ist politisch? Wie uns Mathematik hilft Entscheidungen zu treffen und warum wir dabei auch über Mathematik entscheiden müssen. Vortrag am 28.09.2018 auf der KOMMMIT Tagung Mathematik und Informatik in Klagenfurt. </a:t>
            </a:r>
          </a:p>
          <a:p>
            <a:endParaRPr lang="de-DE" dirty="0"/>
          </a:p>
        </p:txBody>
      </p:sp>
      <p:pic>
        <p:nvPicPr>
          <p:cNvPr id="3" name="Grafik 2">
            <a:extLst>
              <a:ext uri="{FF2B5EF4-FFF2-40B4-BE49-F238E27FC236}">
                <a16:creationId xmlns:a16="http://schemas.microsoft.com/office/drawing/2014/main" id="{F3F5946E-067A-E9A0-002A-E392CF9DB25C}"/>
              </a:ext>
            </a:extLst>
          </p:cNvPr>
          <p:cNvPicPr>
            <a:picLocks noChangeAspect="1"/>
          </p:cNvPicPr>
          <p:nvPr/>
        </p:nvPicPr>
        <p:blipFill>
          <a:blip r:embed="rId2"/>
          <a:stretch>
            <a:fillRect/>
          </a:stretch>
        </p:blipFill>
        <p:spPr>
          <a:xfrm>
            <a:off x="7813342" y="1944820"/>
            <a:ext cx="3299642" cy="3888594"/>
          </a:xfrm>
          <a:prstGeom prst="rect">
            <a:avLst/>
          </a:prstGeom>
        </p:spPr>
      </p:pic>
      <p:pic>
        <p:nvPicPr>
          <p:cNvPr id="8" name="Grafik 7">
            <a:extLst>
              <a:ext uri="{FF2B5EF4-FFF2-40B4-BE49-F238E27FC236}">
                <a16:creationId xmlns:a16="http://schemas.microsoft.com/office/drawing/2014/main" id="{E5B20F7E-EC45-713B-131D-9468DC630E82}"/>
              </a:ext>
            </a:extLst>
          </p:cNvPr>
          <p:cNvPicPr>
            <a:picLocks noChangeAspect="1"/>
          </p:cNvPicPr>
          <p:nvPr/>
        </p:nvPicPr>
        <p:blipFill>
          <a:blip r:embed="rId3"/>
          <a:stretch>
            <a:fillRect/>
          </a:stretch>
        </p:blipFill>
        <p:spPr>
          <a:xfrm>
            <a:off x="4378659" y="1923366"/>
            <a:ext cx="3327447" cy="4172375"/>
          </a:xfrm>
          <a:prstGeom prst="rect">
            <a:avLst/>
          </a:prstGeom>
        </p:spPr>
      </p:pic>
    </p:spTree>
    <p:extLst>
      <p:ext uri="{BB962C8B-B14F-4D97-AF65-F5344CB8AC3E}">
        <p14:creationId xmlns:p14="http://schemas.microsoft.com/office/powerpoint/2010/main" val="1147097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5400" dirty="0"/>
              <a:t>Further </a:t>
            </a:r>
            <a:r>
              <a:rPr lang="de-DE" sz="5400" dirty="0" err="1"/>
              <a:t>types</a:t>
            </a:r>
            <a:r>
              <a:rPr lang="de-DE" sz="5400" dirty="0"/>
              <a:t> </a:t>
            </a:r>
            <a:r>
              <a:rPr lang="de-DE" sz="5400" dirty="0" err="1"/>
              <a:t>of</a:t>
            </a:r>
            <a:r>
              <a:rPr lang="de-DE" sz="5400" dirty="0"/>
              <a:t> </a:t>
            </a:r>
            <a:r>
              <a:rPr lang="de-DE" sz="5400" dirty="0" err="1"/>
              <a:t>modelling</a:t>
            </a:r>
            <a:endParaRPr lang="de-DE" sz="5400" dirty="0"/>
          </a:p>
        </p:txBody>
      </p:sp>
      <p:sp>
        <p:nvSpPr>
          <p:cNvPr id="4" name="Foliennummernplatzhalter 3"/>
          <p:cNvSpPr>
            <a:spLocks noGrp="1"/>
          </p:cNvSpPr>
          <p:nvPr>
            <p:ph type="sldNum" sz="quarter" idx="12"/>
          </p:nvPr>
        </p:nvSpPr>
        <p:spPr/>
        <p:txBody>
          <a:bodyPr/>
          <a:lstStyle/>
          <a:p>
            <a:fld id="{2BA34434-F2D7-4FC4-AED6-A98A183A8A5D}" type="slidenum">
              <a:rPr lang="de-DE" smtClean="0"/>
              <a:t>14</a:t>
            </a:fld>
            <a:endParaRPr lang="de-DE"/>
          </a:p>
        </p:txBody>
      </p:sp>
      <p:sp>
        <p:nvSpPr>
          <p:cNvPr id="6" name="Textplatzhalter 5"/>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6911022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0551" y="498468"/>
            <a:ext cx="10991849" cy="1044000"/>
          </a:xfrm>
        </p:spPr>
        <p:txBody>
          <a:bodyPr/>
          <a:lstStyle/>
          <a:p>
            <a:pPr algn="ctr"/>
            <a:r>
              <a:rPr lang="de-DE" dirty="0"/>
              <a:t>Typs </a:t>
            </a:r>
            <a:r>
              <a:rPr lang="de-DE" dirty="0" err="1"/>
              <a:t>of</a:t>
            </a:r>
            <a:r>
              <a:rPr lang="de-DE" dirty="0"/>
              <a:t> </a:t>
            </a:r>
            <a:r>
              <a:rPr lang="de-DE" dirty="0" err="1"/>
              <a:t>modelling</a:t>
            </a:r>
            <a:endParaRPr lang="de-DE" dirty="0"/>
          </a:p>
        </p:txBody>
      </p:sp>
      <p:sp>
        <p:nvSpPr>
          <p:cNvPr id="3" name="Inhaltsplatzhalter 2"/>
          <p:cNvSpPr>
            <a:spLocks noGrp="1"/>
          </p:cNvSpPr>
          <p:nvPr>
            <p:ph idx="1"/>
          </p:nvPr>
        </p:nvSpPr>
        <p:spPr/>
        <p:txBody>
          <a:bodyPr>
            <a:normAutofit lnSpcReduction="10000"/>
          </a:bodyPr>
          <a:lstStyle/>
          <a:p>
            <a:pPr marL="342900" indent="-342900">
              <a:buFont typeface="Arial" panose="020B0604020202020204" pitchFamily="34" charset="0"/>
              <a:buChar char="•"/>
            </a:pPr>
            <a:r>
              <a:rPr lang="de-DE" sz="2000" dirty="0" err="1"/>
              <a:t>Descriptive</a:t>
            </a:r>
            <a:r>
              <a:rPr lang="de-DE" sz="2000" dirty="0"/>
              <a:t> </a:t>
            </a:r>
            <a:r>
              <a:rPr lang="de-DE" sz="2000" dirty="0" err="1"/>
              <a:t>modelling</a:t>
            </a:r>
            <a:endParaRPr lang="de-DE" sz="2000" dirty="0"/>
          </a:p>
          <a:p>
            <a:pPr marL="594900" lvl="2" indent="-342900">
              <a:buFont typeface="Arial" panose="020B0604020202020204" pitchFamily="34" charset="0"/>
              <a:buChar char="•"/>
            </a:pPr>
            <a:r>
              <a:rPr lang="de-DE" sz="2000" dirty="0" err="1"/>
              <a:t>Purely</a:t>
            </a:r>
            <a:r>
              <a:rPr lang="de-DE" sz="2000" dirty="0"/>
              <a:t> </a:t>
            </a:r>
            <a:r>
              <a:rPr lang="de-DE" sz="2000" dirty="0" err="1"/>
              <a:t>descriptive</a:t>
            </a:r>
            <a:endParaRPr lang="de-DE" sz="2000" dirty="0"/>
          </a:p>
          <a:p>
            <a:pPr marL="715963" lvl="4" indent="-117475"/>
            <a:r>
              <a:rPr lang="de-DE" sz="2000" dirty="0"/>
              <a:t>E. g. form </a:t>
            </a:r>
            <a:r>
              <a:rPr lang="de-DE" sz="2000" dirty="0" err="1"/>
              <a:t>of</a:t>
            </a:r>
            <a:r>
              <a:rPr lang="de-DE" sz="2000" dirty="0"/>
              <a:t> </a:t>
            </a:r>
            <a:r>
              <a:rPr lang="de-DE" sz="2000" dirty="0" err="1"/>
              <a:t>our</a:t>
            </a:r>
            <a:r>
              <a:rPr lang="de-DE" sz="2000" dirty="0"/>
              <a:t> planet </a:t>
            </a:r>
            <a:r>
              <a:rPr lang="de-DE" sz="2000" dirty="0" err="1"/>
              <a:t>as</a:t>
            </a:r>
            <a:r>
              <a:rPr lang="de-DE" sz="2000" dirty="0"/>
              <a:t> </a:t>
            </a:r>
            <a:r>
              <a:rPr lang="de-DE" sz="2000" dirty="0" err="1"/>
              <a:t>globe</a:t>
            </a:r>
            <a:endParaRPr lang="de-DE" sz="2000" dirty="0"/>
          </a:p>
          <a:p>
            <a:pPr marL="594900" lvl="2" indent="-342900">
              <a:buFont typeface="Arial" panose="020B0604020202020204" pitchFamily="34" charset="0"/>
              <a:buChar char="•"/>
            </a:pPr>
            <a:r>
              <a:rPr lang="de-DE" sz="2000" dirty="0" err="1"/>
              <a:t>Explaining</a:t>
            </a:r>
            <a:endParaRPr lang="de-DE" sz="2000" dirty="0"/>
          </a:p>
          <a:p>
            <a:pPr marL="715963" lvl="4" indent="-117475"/>
            <a:r>
              <a:rPr lang="de-DE" sz="2000" dirty="0"/>
              <a:t>E. g. form </a:t>
            </a:r>
            <a:r>
              <a:rPr lang="de-DE" sz="2000" dirty="0" err="1"/>
              <a:t>of</a:t>
            </a:r>
            <a:r>
              <a:rPr lang="de-DE" sz="2000" dirty="0"/>
              <a:t> </a:t>
            </a:r>
            <a:r>
              <a:rPr lang="de-DE" sz="2000" dirty="0" err="1"/>
              <a:t>our</a:t>
            </a:r>
            <a:r>
              <a:rPr lang="de-DE" sz="2000" dirty="0"/>
              <a:t> planet </a:t>
            </a:r>
            <a:r>
              <a:rPr lang="de-DE" sz="2000" dirty="0" err="1"/>
              <a:t>as</a:t>
            </a:r>
            <a:r>
              <a:rPr lang="de-DE" sz="2000" dirty="0"/>
              <a:t> </a:t>
            </a:r>
            <a:r>
              <a:rPr lang="de-DE" sz="2000" dirty="0" err="1"/>
              <a:t>globe</a:t>
            </a:r>
            <a:r>
              <a:rPr lang="de-DE" sz="2000" dirty="0"/>
              <a:t> </a:t>
            </a:r>
            <a:r>
              <a:rPr lang="de-DE" sz="2000" dirty="0" err="1"/>
              <a:t>with</a:t>
            </a:r>
            <a:r>
              <a:rPr lang="de-DE" sz="2000" dirty="0"/>
              <a:t> </a:t>
            </a:r>
            <a:r>
              <a:rPr lang="de-DE" sz="2000" dirty="0" err="1"/>
              <a:t>flattened</a:t>
            </a:r>
            <a:r>
              <a:rPr lang="de-DE" sz="2000" dirty="0"/>
              <a:t> </a:t>
            </a:r>
            <a:r>
              <a:rPr lang="de-DE" sz="2000" dirty="0" err="1"/>
              <a:t>poles</a:t>
            </a:r>
            <a:r>
              <a:rPr lang="de-DE" sz="2000" dirty="0"/>
              <a:t> </a:t>
            </a:r>
            <a:r>
              <a:rPr lang="de-DE" sz="2000" dirty="0" err="1"/>
              <a:t>because</a:t>
            </a:r>
            <a:r>
              <a:rPr lang="de-DE" sz="2000" dirty="0"/>
              <a:t> </a:t>
            </a:r>
            <a:r>
              <a:rPr lang="de-DE" sz="2000" dirty="0" err="1"/>
              <a:t>the</a:t>
            </a:r>
            <a:r>
              <a:rPr lang="de-DE" sz="2000" dirty="0"/>
              <a:t> </a:t>
            </a:r>
            <a:r>
              <a:rPr lang="de-DE" sz="2000" dirty="0" err="1"/>
              <a:t>earth‘s</a:t>
            </a:r>
            <a:r>
              <a:rPr lang="de-DE" sz="2000" dirty="0"/>
              <a:t> </a:t>
            </a:r>
            <a:r>
              <a:rPr lang="de-DE" sz="2000" dirty="0" err="1"/>
              <a:t>rotation</a:t>
            </a:r>
            <a:r>
              <a:rPr lang="de-DE" sz="2000" dirty="0"/>
              <a:t> </a:t>
            </a:r>
            <a:r>
              <a:rPr lang="de-DE" sz="2000" dirty="0" err="1"/>
              <a:t>causes</a:t>
            </a:r>
            <a:r>
              <a:rPr lang="de-DE" sz="2000" dirty="0"/>
              <a:t> </a:t>
            </a:r>
            <a:r>
              <a:rPr lang="de-DE" sz="2000" dirty="0" err="1"/>
              <a:t>centrifugal</a:t>
            </a:r>
            <a:r>
              <a:rPr lang="de-DE" sz="2000" dirty="0"/>
              <a:t> </a:t>
            </a:r>
            <a:r>
              <a:rPr lang="de-DE" sz="2000" dirty="0" err="1"/>
              <a:t>forces</a:t>
            </a:r>
            <a:r>
              <a:rPr lang="de-DE" sz="2000" dirty="0"/>
              <a:t> </a:t>
            </a:r>
          </a:p>
          <a:p>
            <a:pPr marL="594900" lvl="2" indent="-342900">
              <a:buFont typeface="Arial" panose="020B0604020202020204" pitchFamily="34" charset="0"/>
              <a:buChar char="•"/>
            </a:pPr>
            <a:r>
              <a:rPr lang="de-DE" sz="2000" dirty="0" err="1"/>
              <a:t>Predictive</a:t>
            </a:r>
            <a:endParaRPr lang="de-DE" sz="2000" dirty="0"/>
          </a:p>
          <a:p>
            <a:pPr marL="715963" lvl="4" indent="-117475"/>
            <a:r>
              <a:rPr lang="de-DE" sz="2000" dirty="0"/>
              <a:t>E. g. . </a:t>
            </a:r>
            <a:r>
              <a:rPr lang="en-US" sz="2000" dirty="0"/>
              <a:t>predicting how much a person will weigh (less) if they fly to the equator</a:t>
            </a:r>
            <a:endParaRPr lang="de-DE" sz="2000" dirty="0"/>
          </a:p>
          <a:p>
            <a:pPr marL="342900" indent="-342900">
              <a:buFont typeface="Arial" panose="020B0604020202020204" pitchFamily="34" charset="0"/>
              <a:buChar char="•"/>
            </a:pPr>
            <a:r>
              <a:rPr lang="de-DE" sz="2000" dirty="0" err="1"/>
              <a:t>Prescriptive</a:t>
            </a:r>
            <a:r>
              <a:rPr lang="de-DE" sz="2000" dirty="0"/>
              <a:t> (normative) </a:t>
            </a:r>
            <a:r>
              <a:rPr lang="de-DE" sz="2000" dirty="0" err="1"/>
              <a:t>modelling</a:t>
            </a:r>
            <a:endParaRPr lang="de-DE" sz="2000" dirty="0"/>
          </a:p>
          <a:p>
            <a:pPr marL="594900" lvl="2" indent="-342900">
              <a:buFont typeface="Arial" panose="020B0604020202020204" pitchFamily="34" charset="0"/>
              <a:buChar char="•"/>
            </a:pPr>
            <a:r>
              <a:rPr lang="de-DE" sz="2000" dirty="0"/>
              <a:t>Are not a </a:t>
            </a:r>
            <a:r>
              <a:rPr lang="de-DE" sz="2000" dirty="0" err="1"/>
              <a:t>representation</a:t>
            </a:r>
            <a:r>
              <a:rPr lang="de-DE" sz="2000" dirty="0"/>
              <a:t> </a:t>
            </a:r>
            <a:r>
              <a:rPr lang="de-DE" sz="2000" dirty="0" err="1"/>
              <a:t>of</a:t>
            </a:r>
            <a:r>
              <a:rPr lang="de-DE" sz="2000" dirty="0"/>
              <a:t> </a:t>
            </a:r>
            <a:r>
              <a:rPr lang="de-DE" sz="2000" dirty="0" err="1"/>
              <a:t>reality</a:t>
            </a:r>
            <a:r>
              <a:rPr lang="de-DE" sz="2000" dirty="0"/>
              <a:t>, but a </a:t>
            </a:r>
            <a:r>
              <a:rPr lang="de-DE" sz="2000" dirty="0" err="1"/>
              <a:t>model</a:t>
            </a:r>
            <a:endParaRPr lang="de-DE" sz="2000" dirty="0"/>
          </a:p>
          <a:p>
            <a:pPr marL="594900" lvl="2" indent="-342900">
              <a:buFont typeface="Arial" panose="020B0604020202020204" pitchFamily="34" charset="0"/>
              <a:buChar char="•"/>
            </a:pPr>
            <a:r>
              <a:rPr lang="de-DE" sz="2000" dirty="0"/>
              <a:t>Are </a:t>
            </a:r>
            <a:r>
              <a:rPr lang="de-DE" sz="2000" dirty="0" err="1"/>
              <a:t>often</a:t>
            </a:r>
            <a:r>
              <a:rPr lang="de-DE" sz="2000" dirty="0"/>
              <a:t> </a:t>
            </a:r>
            <a:r>
              <a:rPr lang="de-DE" sz="2000" dirty="0" err="1"/>
              <a:t>setting</a:t>
            </a:r>
            <a:r>
              <a:rPr lang="de-DE" sz="2000" dirty="0"/>
              <a:t> </a:t>
            </a:r>
            <a:r>
              <a:rPr lang="de-DE" sz="2000" dirty="0" err="1"/>
              <a:t>rules</a:t>
            </a:r>
            <a:r>
              <a:rPr lang="de-DE" sz="2000" dirty="0"/>
              <a:t> </a:t>
            </a:r>
            <a:r>
              <a:rPr lang="de-DE" sz="2000" dirty="0" err="1"/>
              <a:t>between</a:t>
            </a:r>
            <a:r>
              <a:rPr lang="de-DE" sz="2000" dirty="0"/>
              <a:t> </a:t>
            </a:r>
            <a:r>
              <a:rPr lang="de-DE" sz="2000" dirty="0" err="1"/>
              <a:t>people</a:t>
            </a:r>
            <a:endParaRPr lang="de-DE" sz="2000" dirty="0"/>
          </a:p>
          <a:p>
            <a:pPr marL="715963" lvl="4" indent="-117475"/>
            <a:r>
              <a:rPr lang="de-DE" sz="2000" dirty="0"/>
              <a:t>E. g. </a:t>
            </a:r>
            <a:r>
              <a:rPr lang="de-DE" sz="2000" dirty="0" err="1"/>
              <a:t>for</a:t>
            </a:r>
            <a:r>
              <a:rPr lang="de-DE" sz="2000" dirty="0"/>
              <a:t> </a:t>
            </a:r>
            <a:r>
              <a:rPr lang="de-DE" sz="2000" dirty="0" err="1"/>
              <a:t>tax</a:t>
            </a:r>
            <a:r>
              <a:rPr lang="de-DE" sz="2000" dirty="0"/>
              <a:t> </a:t>
            </a:r>
            <a:r>
              <a:rPr lang="de-DE" sz="2000" dirty="0" err="1"/>
              <a:t>laws</a:t>
            </a:r>
            <a:r>
              <a:rPr lang="de-DE" sz="2000" dirty="0"/>
              <a:t>, </a:t>
            </a:r>
            <a:r>
              <a:rPr lang="de-DE" sz="2000" dirty="0" err="1"/>
              <a:t>fee</a:t>
            </a:r>
            <a:r>
              <a:rPr lang="de-DE" sz="2000" dirty="0"/>
              <a:t> </a:t>
            </a:r>
            <a:r>
              <a:rPr lang="de-DE" sz="2000" dirty="0" err="1"/>
              <a:t>scales</a:t>
            </a:r>
            <a:r>
              <a:rPr lang="de-DE" sz="2000" dirty="0"/>
              <a:t>, </a:t>
            </a:r>
            <a:r>
              <a:rPr lang="de-DE" sz="2000" dirty="0" err="1"/>
              <a:t>pension</a:t>
            </a:r>
            <a:r>
              <a:rPr lang="de-DE" sz="2000" dirty="0"/>
              <a:t> </a:t>
            </a:r>
            <a:r>
              <a:rPr lang="de-DE" sz="2000" dirty="0" err="1"/>
              <a:t>entitlements</a:t>
            </a:r>
            <a:r>
              <a:rPr lang="de-DE" sz="2000" dirty="0"/>
              <a:t>, </a:t>
            </a:r>
            <a:r>
              <a:rPr lang="de-DE" sz="2000" dirty="0" err="1"/>
              <a:t>scoring</a:t>
            </a:r>
            <a:r>
              <a:rPr lang="de-DE" sz="2000" dirty="0"/>
              <a:t> in </a:t>
            </a:r>
            <a:r>
              <a:rPr lang="de-DE" sz="2000" dirty="0" err="1"/>
              <a:t>decathlon</a:t>
            </a:r>
            <a:r>
              <a:rPr lang="de-DE" sz="2000" dirty="0"/>
              <a:t>, </a:t>
            </a:r>
            <a:r>
              <a:rPr lang="de-DE" sz="2000" dirty="0" err="1"/>
              <a:t>salary</a:t>
            </a:r>
            <a:r>
              <a:rPr lang="de-DE" sz="2000" dirty="0"/>
              <a:t> and </a:t>
            </a:r>
            <a:r>
              <a:rPr lang="de-DE" sz="2000" dirty="0" err="1"/>
              <a:t>bonus</a:t>
            </a:r>
            <a:r>
              <a:rPr lang="de-DE" sz="2000" dirty="0"/>
              <a:t> </a:t>
            </a:r>
            <a:r>
              <a:rPr lang="de-DE" sz="2000" dirty="0" err="1"/>
              <a:t>negotiations</a:t>
            </a:r>
            <a:endParaRPr lang="de-DE" sz="2000" dirty="0"/>
          </a:p>
          <a:p>
            <a:pPr marL="342900" lvl="1" indent="-342900">
              <a:buFont typeface="Arial" panose="020B0604020202020204" pitchFamily="34" charset="0"/>
              <a:buChar char="•"/>
            </a:pPr>
            <a:endParaRPr lang="de-DE" sz="2000" dirty="0"/>
          </a:p>
          <a:p>
            <a:pPr marL="342900" lvl="1" indent="-342900">
              <a:buFont typeface="Arial" panose="020B0604020202020204" pitchFamily="34" charset="0"/>
              <a:buChar char="•"/>
            </a:pPr>
            <a:endParaRPr lang="de-DE" sz="2000" dirty="0"/>
          </a:p>
        </p:txBody>
      </p:sp>
      <p:sp>
        <p:nvSpPr>
          <p:cNvPr id="4" name="Foliennummernplatzhalter 3"/>
          <p:cNvSpPr>
            <a:spLocks noGrp="1"/>
          </p:cNvSpPr>
          <p:nvPr>
            <p:ph type="sldNum" sz="quarter" idx="12"/>
          </p:nvPr>
        </p:nvSpPr>
        <p:spPr/>
        <p:txBody>
          <a:bodyPr/>
          <a:lstStyle/>
          <a:p>
            <a:fld id="{2BA34434-F2D7-4FC4-AED6-A98A183A8A5D}" type="slidenum">
              <a:rPr lang="de-DE" smtClean="0"/>
              <a:t>15</a:t>
            </a:fld>
            <a:endParaRPr lang="de-DE"/>
          </a:p>
        </p:txBody>
      </p:sp>
    </p:spTree>
    <p:extLst>
      <p:ext uri="{BB962C8B-B14F-4D97-AF65-F5344CB8AC3E}">
        <p14:creationId xmlns:p14="http://schemas.microsoft.com/office/powerpoint/2010/main" val="4267344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0551" y="498468"/>
            <a:ext cx="10991849" cy="1044000"/>
          </a:xfrm>
        </p:spPr>
        <p:txBody>
          <a:bodyPr/>
          <a:lstStyle/>
          <a:p>
            <a:pPr algn="ctr"/>
            <a:r>
              <a:rPr lang="de-DE" dirty="0" err="1"/>
              <a:t>Types</a:t>
            </a:r>
            <a:r>
              <a:rPr lang="de-DE" dirty="0"/>
              <a:t> </a:t>
            </a:r>
            <a:r>
              <a:rPr lang="de-DE" dirty="0" err="1"/>
              <a:t>of</a:t>
            </a:r>
            <a:r>
              <a:rPr lang="de-DE" dirty="0"/>
              <a:t> </a:t>
            </a:r>
            <a:r>
              <a:rPr lang="de-DE" dirty="0" err="1"/>
              <a:t>modelling</a:t>
            </a:r>
            <a:endParaRPr lang="de-DE" dirty="0"/>
          </a:p>
        </p:txBody>
      </p:sp>
      <p:sp>
        <p:nvSpPr>
          <p:cNvPr id="3" name="Inhaltsplatzhalter 2"/>
          <p:cNvSpPr>
            <a:spLocks noGrp="1"/>
          </p:cNvSpPr>
          <p:nvPr>
            <p:ph idx="1"/>
          </p:nvPr>
        </p:nvSpPr>
        <p:spPr/>
        <p:txBody>
          <a:bodyPr>
            <a:normAutofit/>
          </a:bodyPr>
          <a:lstStyle/>
          <a:p>
            <a:pPr marL="342900" indent="-342900">
              <a:buFont typeface="Arial" panose="020B0604020202020204" pitchFamily="34" charset="0"/>
              <a:buChar char="•"/>
            </a:pPr>
            <a:r>
              <a:rPr lang="en-US" dirty="0"/>
              <a:t>Static (i.e. unchanging in time)</a:t>
            </a:r>
            <a:endParaRPr lang="de-DE" dirty="0"/>
          </a:p>
          <a:p>
            <a:pPr marL="594900" lvl="2" indent="-342900">
              <a:buFont typeface="Arial" panose="020B0604020202020204" pitchFamily="34" charset="0"/>
              <a:buChar char="•"/>
            </a:pPr>
            <a:r>
              <a:rPr lang="en-US" dirty="0"/>
              <a:t>Earth surface with continents, mountains, </a:t>
            </a:r>
            <a:r>
              <a:rPr lang="en-US" dirty="0" err="1"/>
              <a:t>etc</a:t>
            </a:r>
            <a:r>
              <a:rPr lang="de-DE" dirty="0"/>
              <a:t>.</a:t>
            </a:r>
          </a:p>
          <a:p>
            <a:pPr marL="342900" indent="-342900">
              <a:buFont typeface="Arial" panose="020B0604020202020204" pitchFamily="34" charset="0"/>
              <a:buChar char="•"/>
            </a:pPr>
            <a:r>
              <a:rPr lang="de-DE" dirty="0"/>
              <a:t>Dynamic (variable in time)</a:t>
            </a:r>
          </a:p>
          <a:p>
            <a:pPr marL="594900" lvl="2" indent="-342900">
              <a:buFont typeface="Arial" panose="020B0604020202020204" pitchFamily="34" charset="0"/>
              <a:buChar char="•"/>
            </a:pPr>
            <a:r>
              <a:rPr lang="de-DE" dirty="0" err="1"/>
              <a:t>Earth‘s</a:t>
            </a:r>
            <a:r>
              <a:rPr lang="de-DE" dirty="0"/>
              <a:t> </a:t>
            </a:r>
            <a:r>
              <a:rPr lang="de-DE" dirty="0" err="1"/>
              <a:t>surface</a:t>
            </a:r>
            <a:r>
              <a:rPr lang="de-DE" dirty="0"/>
              <a:t> </a:t>
            </a:r>
            <a:r>
              <a:rPr lang="de-DE" dirty="0" err="1"/>
              <a:t>changing</a:t>
            </a:r>
            <a:r>
              <a:rPr lang="de-DE" dirty="0"/>
              <a:t> </a:t>
            </a:r>
            <a:r>
              <a:rPr lang="de-DE" dirty="0" err="1"/>
              <a:t>over</a:t>
            </a:r>
            <a:r>
              <a:rPr lang="de-DE" dirty="0"/>
              <a:t> </a:t>
            </a:r>
            <a:r>
              <a:rPr lang="de-DE" dirty="0" err="1"/>
              <a:t>million</a:t>
            </a:r>
            <a:r>
              <a:rPr lang="de-DE" dirty="0"/>
              <a:t> </a:t>
            </a:r>
            <a:r>
              <a:rPr lang="de-DE" dirty="0" err="1"/>
              <a:t>of</a:t>
            </a:r>
            <a:r>
              <a:rPr lang="de-DE" dirty="0"/>
              <a:t> </a:t>
            </a:r>
            <a:r>
              <a:rPr lang="de-DE" dirty="0" err="1"/>
              <a:t>years</a:t>
            </a:r>
            <a:r>
              <a:rPr lang="de-DE" dirty="0"/>
              <a:t> (</a:t>
            </a:r>
            <a:r>
              <a:rPr lang="de-DE" dirty="0" err="1"/>
              <a:t>plate</a:t>
            </a:r>
            <a:r>
              <a:rPr lang="de-DE" dirty="0"/>
              <a:t> </a:t>
            </a:r>
            <a:r>
              <a:rPr lang="de-DE" dirty="0" err="1"/>
              <a:t>tectonics</a:t>
            </a:r>
            <a:r>
              <a:rPr lang="de-DE" dirty="0"/>
              <a:t>) </a:t>
            </a:r>
          </a:p>
          <a:p>
            <a:pPr marL="342900" indent="-342900">
              <a:buFont typeface="Arial" panose="020B0604020202020204" pitchFamily="34" charset="0"/>
              <a:buChar char="•"/>
            </a:pPr>
            <a:r>
              <a:rPr lang="de-DE" dirty="0" err="1"/>
              <a:t>Deterministic</a:t>
            </a:r>
            <a:r>
              <a:rPr lang="de-DE" dirty="0"/>
              <a:t> (</a:t>
            </a:r>
            <a:r>
              <a:rPr lang="de-DE" dirty="0" err="1"/>
              <a:t>without</a:t>
            </a:r>
            <a:r>
              <a:rPr lang="de-DE" dirty="0"/>
              <a:t> </a:t>
            </a:r>
            <a:r>
              <a:rPr lang="de-DE" dirty="0" err="1"/>
              <a:t>chance</a:t>
            </a:r>
            <a:r>
              <a:rPr lang="de-DE" dirty="0"/>
              <a:t>, </a:t>
            </a:r>
            <a:r>
              <a:rPr lang="de-DE" dirty="0" err="1"/>
              <a:t>fixed</a:t>
            </a:r>
            <a:r>
              <a:rPr lang="de-DE" dirty="0"/>
              <a:t>)</a:t>
            </a:r>
          </a:p>
          <a:p>
            <a:pPr marL="594900" lvl="2" indent="-342900">
              <a:buFont typeface="Arial" panose="020B0604020202020204" pitchFamily="34" charset="0"/>
              <a:buChar char="•"/>
            </a:pPr>
            <a:r>
              <a:rPr lang="de-DE" dirty="0"/>
              <a:t>E. g. </a:t>
            </a:r>
            <a:r>
              <a:rPr lang="de-DE" dirty="0" err="1"/>
              <a:t>how</a:t>
            </a:r>
            <a:r>
              <a:rPr lang="de-DE" dirty="0"/>
              <a:t> </a:t>
            </a:r>
            <a:r>
              <a:rPr lang="de-DE" dirty="0" err="1"/>
              <a:t>long</a:t>
            </a:r>
            <a:r>
              <a:rPr lang="de-DE" dirty="0"/>
              <a:t> </a:t>
            </a:r>
            <a:r>
              <a:rPr lang="de-DE" dirty="0" err="1"/>
              <a:t>it</a:t>
            </a:r>
            <a:r>
              <a:rPr lang="de-DE" dirty="0"/>
              <a:t> </a:t>
            </a:r>
            <a:r>
              <a:rPr lang="de-DE" dirty="0" err="1"/>
              <a:t>takes</a:t>
            </a:r>
            <a:r>
              <a:rPr lang="de-DE" dirty="0"/>
              <a:t> </a:t>
            </a:r>
            <a:r>
              <a:rPr lang="de-DE" dirty="0" err="1"/>
              <a:t>to</a:t>
            </a:r>
            <a:r>
              <a:rPr lang="de-DE" dirty="0"/>
              <a:t> </a:t>
            </a:r>
            <a:r>
              <a:rPr lang="de-DE" dirty="0" err="1"/>
              <a:t>travel</a:t>
            </a:r>
            <a:r>
              <a:rPr lang="de-DE" dirty="0"/>
              <a:t> </a:t>
            </a:r>
            <a:r>
              <a:rPr lang="de-DE" dirty="0" err="1"/>
              <a:t>from</a:t>
            </a:r>
            <a:r>
              <a:rPr lang="de-DE" dirty="0"/>
              <a:t> Paderborn </a:t>
            </a:r>
            <a:r>
              <a:rPr lang="de-DE" dirty="0" err="1"/>
              <a:t>to</a:t>
            </a:r>
            <a:r>
              <a:rPr lang="de-DE" dirty="0"/>
              <a:t> </a:t>
            </a:r>
            <a:r>
              <a:rPr lang="de-DE" dirty="0" err="1"/>
              <a:t>Bielfeld</a:t>
            </a:r>
            <a:r>
              <a:rPr lang="de-DE" dirty="0"/>
              <a:t>, </a:t>
            </a:r>
            <a:r>
              <a:rPr lang="de-DE" dirty="0" err="1"/>
              <a:t>modelled</a:t>
            </a:r>
            <a:r>
              <a:rPr lang="de-DE" dirty="0"/>
              <a:t> </a:t>
            </a:r>
            <a:r>
              <a:rPr lang="de-DE" dirty="0" err="1"/>
              <a:t>by</a:t>
            </a:r>
            <a:r>
              <a:rPr lang="de-DE" dirty="0"/>
              <a:t> </a:t>
            </a:r>
            <a:r>
              <a:rPr lang="de-DE" dirty="0" err="1"/>
              <a:t>GoogleMaps</a:t>
            </a:r>
            <a:endParaRPr lang="de-DE" dirty="0"/>
          </a:p>
          <a:p>
            <a:pPr marL="342900" indent="-342900">
              <a:buFont typeface="Arial" panose="020B0604020202020204" pitchFamily="34" charset="0"/>
              <a:buChar char="•"/>
            </a:pPr>
            <a:r>
              <a:rPr lang="de-DE" dirty="0" err="1"/>
              <a:t>Probabilistic</a:t>
            </a:r>
            <a:endParaRPr lang="de-DE" dirty="0"/>
          </a:p>
          <a:p>
            <a:pPr marL="594900" lvl="2" indent="-342900">
              <a:buFont typeface="Arial" panose="020B0604020202020204" pitchFamily="34" charset="0"/>
              <a:buChar char="•"/>
            </a:pPr>
            <a:r>
              <a:rPr lang="en-US" dirty="0"/>
              <a:t>E.g. how long it takes to drive from Paderborn to Bielefeld, with empirical values for random events (red lights, traffic jams, etc.)</a:t>
            </a:r>
          </a:p>
          <a:p>
            <a:pPr marL="594900" lvl="2" indent="-342900">
              <a:buFont typeface="Arial" panose="020B0604020202020204" pitchFamily="34" charset="0"/>
              <a:buChar char="•"/>
            </a:pPr>
            <a:r>
              <a:rPr lang="en-US" dirty="0"/>
              <a:t>May make validation very difficult because individual observations do not have to match calculated probabilities</a:t>
            </a:r>
            <a:endParaRPr lang="de-DE" dirty="0"/>
          </a:p>
          <a:p>
            <a:pPr lvl="2"/>
            <a:endParaRPr lang="de-DE" dirty="0"/>
          </a:p>
        </p:txBody>
      </p:sp>
      <p:sp>
        <p:nvSpPr>
          <p:cNvPr id="4" name="Foliennummernplatzhalter 3"/>
          <p:cNvSpPr>
            <a:spLocks noGrp="1"/>
          </p:cNvSpPr>
          <p:nvPr>
            <p:ph type="sldNum" sz="quarter" idx="12"/>
          </p:nvPr>
        </p:nvSpPr>
        <p:spPr/>
        <p:txBody>
          <a:bodyPr/>
          <a:lstStyle/>
          <a:p>
            <a:fld id="{2BA34434-F2D7-4FC4-AED6-A98A183A8A5D}" type="slidenum">
              <a:rPr lang="de-DE" smtClean="0"/>
              <a:t>16</a:t>
            </a:fld>
            <a:endParaRPr lang="de-DE"/>
          </a:p>
        </p:txBody>
      </p:sp>
    </p:spTree>
    <p:extLst>
      <p:ext uri="{BB962C8B-B14F-4D97-AF65-F5344CB8AC3E}">
        <p14:creationId xmlns:p14="http://schemas.microsoft.com/office/powerpoint/2010/main" val="209875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0551" y="425933"/>
            <a:ext cx="10991849" cy="1044000"/>
          </a:xfrm>
        </p:spPr>
        <p:txBody>
          <a:bodyPr/>
          <a:lstStyle/>
          <a:p>
            <a:pPr algn="ctr"/>
            <a:r>
              <a:rPr lang="de-DE" dirty="0" err="1"/>
              <a:t>Complex</a:t>
            </a:r>
            <a:r>
              <a:rPr lang="de-DE" dirty="0"/>
              <a:t> normative </a:t>
            </a:r>
            <a:r>
              <a:rPr lang="de-DE" dirty="0" err="1"/>
              <a:t>modelling</a:t>
            </a:r>
            <a:endParaRPr lang="de-DE" dirty="0"/>
          </a:p>
        </p:txBody>
      </p:sp>
      <p:sp>
        <p:nvSpPr>
          <p:cNvPr id="3" name="Inhaltsplatzhalter 2"/>
          <p:cNvSpPr>
            <a:spLocks noGrp="1"/>
          </p:cNvSpPr>
          <p:nvPr>
            <p:ph idx="1"/>
          </p:nvPr>
        </p:nvSpPr>
        <p:spPr/>
        <p:txBody>
          <a:bodyPr/>
          <a:lstStyle/>
          <a:p>
            <a:pPr marL="342900" indent="-342900">
              <a:buFont typeface="Arial" panose="020B0604020202020204" pitchFamily="34" charset="0"/>
              <a:buChar char="•"/>
            </a:pPr>
            <a:r>
              <a:rPr lang="de-DE" dirty="0" err="1"/>
              <a:t>Result</a:t>
            </a:r>
            <a:r>
              <a:rPr lang="de-DE" dirty="0"/>
              <a:t> </a:t>
            </a:r>
            <a:r>
              <a:rPr lang="de-DE" dirty="0" err="1"/>
              <a:t>from</a:t>
            </a:r>
            <a:r>
              <a:rPr lang="de-DE" dirty="0"/>
              <a:t> </a:t>
            </a:r>
            <a:r>
              <a:rPr lang="de-DE" dirty="0" err="1"/>
              <a:t>the</a:t>
            </a:r>
            <a:r>
              <a:rPr lang="de-DE" dirty="0"/>
              <a:t> normative </a:t>
            </a:r>
            <a:r>
              <a:rPr lang="de-DE" dirty="0" err="1"/>
              <a:t>use</a:t>
            </a:r>
            <a:r>
              <a:rPr lang="de-DE" dirty="0"/>
              <a:t> </a:t>
            </a:r>
            <a:r>
              <a:rPr lang="de-DE" dirty="0" err="1"/>
              <a:t>of</a:t>
            </a:r>
            <a:r>
              <a:rPr lang="de-DE" dirty="0"/>
              <a:t> </a:t>
            </a:r>
            <a:r>
              <a:rPr lang="de-DE" dirty="0" err="1"/>
              <a:t>complicated</a:t>
            </a:r>
            <a:r>
              <a:rPr lang="de-DE" dirty="0"/>
              <a:t> </a:t>
            </a:r>
            <a:r>
              <a:rPr lang="de-DE" dirty="0" err="1"/>
              <a:t>descriptive</a:t>
            </a:r>
            <a:r>
              <a:rPr lang="de-DE" dirty="0"/>
              <a:t> </a:t>
            </a:r>
            <a:r>
              <a:rPr lang="de-DE" dirty="0" err="1"/>
              <a:t>models</a:t>
            </a:r>
            <a:endParaRPr lang="de-DE" dirty="0"/>
          </a:p>
          <a:p>
            <a:pPr marL="594900" lvl="2" indent="-342900">
              <a:buFont typeface="Arial" panose="020B0604020202020204" pitchFamily="34" charset="0"/>
              <a:buChar char="•"/>
            </a:pPr>
            <a:r>
              <a:rPr lang="en-US" dirty="0"/>
              <a:t>Example: If the 1.5° target is missed, descriptive models on alternatives (What if Norway had stopped oil production?) could be used explanatorily. This could be used to say that Norway is "to blame"</a:t>
            </a:r>
            <a:r>
              <a:rPr lang="de-DE" dirty="0"/>
              <a:t>.</a:t>
            </a:r>
          </a:p>
          <a:p>
            <a:pPr marL="342900" indent="-342900">
              <a:buFont typeface="Arial" panose="020B0604020202020204" pitchFamily="34" charset="0"/>
              <a:buChar char="•"/>
            </a:pPr>
            <a:r>
              <a:rPr lang="de-DE" dirty="0" err="1"/>
              <a:t>Become</a:t>
            </a:r>
            <a:r>
              <a:rPr lang="de-DE" dirty="0"/>
              <a:t> </a:t>
            </a:r>
            <a:r>
              <a:rPr lang="de-DE" dirty="0" err="1"/>
              <a:t>difficult</a:t>
            </a:r>
            <a:r>
              <a:rPr lang="de-DE" dirty="0"/>
              <a:t> </a:t>
            </a:r>
            <a:r>
              <a:rPr lang="de-DE" dirty="0" err="1"/>
              <a:t>to</a:t>
            </a:r>
            <a:r>
              <a:rPr lang="de-DE" dirty="0"/>
              <a:t> </a:t>
            </a:r>
            <a:r>
              <a:rPr lang="de-DE" dirty="0" err="1"/>
              <a:t>understand</a:t>
            </a:r>
            <a:r>
              <a:rPr lang="de-DE" dirty="0"/>
              <a:t> </a:t>
            </a:r>
          </a:p>
          <a:p>
            <a:pPr marL="342900" indent="-342900">
              <a:buFont typeface="Arial" panose="020B0604020202020204" pitchFamily="34" charset="0"/>
              <a:buChar char="•"/>
            </a:pPr>
            <a:r>
              <a:rPr lang="de-DE" dirty="0"/>
              <a:t>Can </a:t>
            </a:r>
            <a:r>
              <a:rPr lang="de-DE" dirty="0" err="1"/>
              <a:t>hardly</a:t>
            </a:r>
            <a:r>
              <a:rPr lang="de-DE" dirty="0"/>
              <a:t> </a:t>
            </a:r>
            <a:r>
              <a:rPr lang="de-DE" dirty="0" err="1"/>
              <a:t>be</a:t>
            </a:r>
            <a:r>
              <a:rPr lang="de-DE" dirty="0"/>
              <a:t> </a:t>
            </a:r>
            <a:r>
              <a:rPr lang="de-DE" dirty="0" err="1"/>
              <a:t>discussed</a:t>
            </a:r>
            <a:r>
              <a:rPr lang="de-DE" dirty="0"/>
              <a:t> at </a:t>
            </a:r>
            <a:r>
              <a:rPr lang="de-DE" dirty="0" err="1"/>
              <a:t>school</a:t>
            </a:r>
            <a:r>
              <a:rPr lang="de-DE" dirty="0"/>
              <a:t> </a:t>
            </a:r>
            <a:r>
              <a:rPr lang="de-DE" dirty="0" err="1"/>
              <a:t>anymore</a:t>
            </a:r>
            <a:endParaRPr lang="de-DE" dirty="0"/>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17</a:t>
            </a:fld>
            <a:endParaRPr lang="de-DE"/>
          </a:p>
        </p:txBody>
      </p:sp>
    </p:spTree>
    <p:extLst>
      <p:ext uri="{BB962C8B-B14F-4D97-AF65-F5344CB8AC3E}">
        <p14:creationId xmlns:p14="http://schemas.microsoft.com/office/powerpoint/2010/main" val="3799501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5400" dirty="0"/>
              <a:t>Normative </a:t>
            </a:r>
            <a:r>
              <a:rPr lang="de-DE" sz="5400" dirty="0" err="1"/>
              <a:t>use</a:t>
            </a:r>
            <a:r>
              <a:rPr lang="de-DE" sz="5400" dirty="0"/>
              <a:t> </a:t>
            </a:r>
            <a:r>
              <a:rPr lang="de-DE" sz="5400" dirty="0" err="1"/>
              <a:t>of</a:t>
            </a:r>
            <a:r>
              <a:rPr lang="de-DE" sz="5400" dirty="0"/>
              <a:t> </a:t>
            </a:r>
            <a:r>
              <a:rPr lang="de-DE" sz="5400" dirty="0" err="1"/>
              <a:t>prognostic</a:t>
            </a:r>
            <a:r>
              <a:rPr lang="de-DE" sz="5400" dirty="0"/>
              <a:t> </a:t>
            </a:r>
            <a:r>
              <a:rPr lang="de-DE" sz="5400" dirty="0" err="1"/>
              <a:t>models</a:t>
            </a:r>
            <a:endParaRPr lang="de-DE" sz="5400" dirty="0"/>
          </a:p>
        </p:txBody>
      </p:sp>
      <p:sp>
        <p:nvSpPr>
          <p:cNvPr id="4" name="Foliennummernplatzhalter 3"/>
          <p:cNvSpPr>
            <a:spLocks noGrp="1"/>
          </p:cNvSpPr>
          <p:nvPr>
            <p:ph type="sldNum" sz="quarter" idx="12"/>
          </p:nvPr>
        </p:nvSpPr>
        <p:spPr/>
        <p:txBody>
          <a:bodyPr/>
          <a:lstStyle/>
          <a:p>
            <a:fld id="{2BA34434-F2D7-4FC4-AED6-A98A183A8A5D}" type="slidenum">
              <a:rPr lang="de-DE" smtClean="0"/>
              <a:t>18</a:t>
            </a:fld>
            <a:endParaRPr lang="de-DE"/>
          </a:p>
        </p:txBody>
      </p:sp>
      <p:sp>
        <p:nvSpPr>
          <p:cNvPr id="6" name="Textplatzhalter 5"/>
          <p:cNvSpPr>
            <a:spLocks noGrp="1"/>
          </p:cNvSpPr>
          <p:nvPr>
            <p:ph type="body" idx="1"/>
          </p:nvPr>
        </p:nvSpPr>
        <p:spPr/>
        <p:txBody>
          <a:bodyPr/>
          <a:lstStyle/>
          <a:p>
            <a:r>
              <a:rPr lang="de-DE" dirty="0"/>
              <a:t>The </a:t>
            </a:r>
            <a:r>
              <a:rPr lang="de-DE" dirty="0" err="1"/>
              <a:t>need</a:t>
            </a:r>
            <a:r>
              <a:rPr lang="de-DE" dirty="0"/>
              <a:t> </a:t>
            </a:r>
            <a:r>
              <a:rPr lang="de-DE" dirty="0" err="1"/>
              <a:t>for</a:t>
            </a:r>
            <a:r>
              <a:rPr lang="de-DE" dirty="0"/>
              <a:t> </a:t>
            </a:r>
            <a:r>
              <a:rPr lang="de-DE" dirty="0" err="1"/>
              <a:t>teachers</a:t>
            </a:r>
            <a:r>
              <a:rPr lang="de-DE" dirty="0"/>
              <a:t> in Germany</a:t>
            </a:r>
          </a:p>
        </p:txBody>
      </p:sp>
    </p:spTree>
    <p:extLst>
      <p:ext uri="{BB962C8B-B14F-4D97-AF65-F5344CB8AC3E}">
        <p14:creationId xmlns:p14="http://schemas.microsoft.com/office/powerpoint/2010/main" val="30389466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0551" y="498467"/>
            <a:ext cx="10991849" cy="1044000"/>
          </a:xfrm>
        </p:spPr>
        <p:txBody>
          <a:bodyPr/>
          <a:lstStyle/>
          <a:p>
            <a:pPr algn="ctr"/>
            <a:r>
              <a:rPr lang="de-DE" dirty="0"/>
              <a:t>Think </a:t>
            </a:r>
            <a:r>
              <a:rPr lang="de-DE" dirty="0" err="1"/>
              <a:t>about</a:t>
            </a:r>
            <a:r>
              <a:rPr lang="de-DE" dirty="0"/>
              <a:t>!</a:t>
            </a:r>
          </a:p>
        </p:txBody>
      </p:sp>
      <p:sp>
        <p:nvSpPr>
          <p:cNvPr id="3" name="Inhaltsplatzhalter 2"/>
          <p:cNvSpPr>
            <a:spLocks noGrp="1"/>
          </p:cNvSpPr>
          <p:nvPr>
            <p:ph idx="1"/>
          </p:nvPr>
        </p:nvSpPr>
        <p:spPr>
          <a:xfrm>
            <a:off x="609600" y="1687286"/>
            <a:ext cx="5088835" cy="4525963"/>
          </a:xfrm>
        </p:spPr>
        <p:txBody>
          <a:bodyPr/>
          <a:lstStyle/>
          <a:p>
            <a:r>
              <a:rPr lang="en-US" dirty="0"/>
              <a:t>What components does a model need to predict whether we will have enough (or too many / too few) teachers in Germany in 2030?</a:t>
            </a:r>
            <a:endParaRPr lang="de-DE" dirty="0"/>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19</a:t>
            </a:fld>
            <a:endParaRPr lang="de-DE"/>
          </a:p>
        </p:txBody>
      </p:sp>
      <p:sp>
        <p:nvSpPr>
          <p:cNvPr id="6" name="Inhaltsplatzhalter 2"/>
          <p:cNvSpPr txBox="1">
            <a:spLocks/>
          </p:cNvSpPr>
          <p:nvPr/>
        </p:nvSpPr>
        <p:spPr>
          <a:xfrm>
            <a:off x="7063248" y="1687286"/>
            <a:ext cx="4519152" cy="4525963"/>
          </a:xfrm>
          <a:prstGeom prst="rect">
            <a:avLst/>
          </a:prstGeom>
        </p:spPr>
        <p:txBody>
          <a:bodyPr vert="horz" lIns="0" tIns="0" rIns="0" bIns="0" rtlCol="0" anchor="t" anchorCtr="0">
            <a:noAutofit/>
          </a:bodyPr>
          <a:lstStyle>
            <a:lvl1pPr marL="0" indent="0" algn="l" defTabSz="685800" rtl="0" eaLnBrk="1" latinLnBrk="0" hangingPunct="1">
              <a:lnSpc>
                <a:spcPct val="100000"/>
              </a:lnSpc>
              <a:spcBef>
                <a:spcPts val="0"/>
              </a:spcBef>
              <a:buFont typeface="Arial" panose="020B0604020202020204" pitchFamily="34" charset="0"/>
              <a:buNone/>
              <a:defRPr sz="2400" b="1" kern="1200">
                <a:solidFill>
                  <a:schemeClr val="tx1"/>
                </a:solidFill>
                <a:latin typeface="+mj-lt"/>
                <a:ea typeface="+mn-ea"/>
                <a:cs typeface="+mn-cs"/>
              </a:defRPr>
            </a:lvl1pPr>
            <a:lvl2pPr marL="0" indent="0" algn="l" defTabSz="685800" rtl="0" eaLnBrk="1" latinLnBrk="0" hangingPunct="1">
              <a:lnSpc>
                <a:spcPct val="100000"/>
              </a:lnSpc>
              <a:spcBef>
                <a:spcPts val="0"/>
              </a:spcBef>
              <a:buSzPct val="70000"/>
              <a:buFont typeface="Wingdings 2" panose="05020102010507070707" pitchFamily="18" charset="2"/>
              <a:buNone/>
              <a:defRPr sz="2400" b="0" kern="1200">
                <a:solidFill>
                  <a:schemeClr val="tx1"/>
                </a:solidFill>
                <a:latin typeface="+mn-lt"/>
                <a:ea typeface="+mn-ea"/>
                <a:cs typeface="+mn-cs"/>
              </a:defRPr>
            </a:lvl2pPr>
            <a:lvl3pPr marL="252000" indent="-252000" algn="l" defTabSz="685800" rtl="0" eaLnBrk="1" latinLnBrk="0" hangingPunct="1">
              <a:lnSpc>
                <a:spcPct val="100000"/>
              </a:lnSpc>
              <a:spcBef>
                <a:spcPts val="0"/>
              </a:spcBef>
              <a:buClr>
                <a:schemeClr val="accent1"/>
              </a:buClr>
              <a:buSzPct val="70000"/>
              <a:buFont typeface="Wingdings 2" panose="05020102010507070707" pitchFamily="18" charset="2"/>
              <a:buChar char=""/>
              <a:defRPr sz="2400" b="1" kern="1200">
                <a:solidFill>
                  <a:schemeClr val="accent1"/>
                </a:solidFill>
                <a:latin typeface="+mj-lt"/>
                <a:ea typeface="+mn-ea"/>
                <a:cs typeface="+mn-cs"/>
              </a:defRPr>
            </a:lvl3pPr>
            <a:lvl4pPr marL="468000" indent="-234000" algn="l" defTabSz="685800" rtl="0" eaLnBrk="1" latinLnBrk="0" hangingPunct="1">
              <a:lnSpc>
                <a:spcPct val="100000"/>
              </a:lnSpc>
              <a:spcBef>
                <a:spcPts val="0"/>
              </a:spcBef>
              <a:buClr>
                <a:schemeClr val="accent1"/>
              </a:buClr>
              <a:buSzPct val="75000"/>
              <a:buFont typeface="Wingdings 2" panose="05020102010507070707" pitchFamily="18" charset="2"/>
              <a:buChar char=""/>
              <a:defRPr sz="2400" kern="1200">
                <a:solidFill>
                  <a:schemeClr val="tx1"/>
                </a:solidFill>
                <a:latin typeface="+mn-lt"/>
                <a:ea typeface="+mn-ea"/>
                <a:cs typeface="+mn-cs"/>
              </a:defRPr>
            </a:lvl4pPr>
            <a:lvl5pPr marL="576000" indent="-118800" algn="l" defTabSz="685800" rtl="0" eaLnBrk="1" latinLnBrk="0" hangingPunct="1">
              <a:lnSpc>
                <a:spcPct val="104000"/>
              </a:lnSpc>
              <a:spcBef>
                <a:spcPts val="0"/>
              </a:spcBef>
              <a:buClr>
                <a:schemeClr val="accent1"/>
              </a:buClr>
              <a:buFont typeface="Arial" panose="020B0604020202020204" pitchFamily="34" charset="0"/>
              <a:buChar char="•"/>
              <a:defRPr sz="2400" kern="1200">
                <a:solidFill>
                  <a:schemeClr val="tx1"/>
                </a:solidFill>
                <a:latin typeface="+mn-lt"/>
                <a:ea typeface="+mn-ea"/>
                <a:cs typeface="+mn-cs"/>
              </a:defRPr>
            </a:lvl5pPr>
            <a:lvl6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6pPr>
            <a:lvl7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7pPr>
            <a:lvl8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8pPr>
            <a:lvl9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9pPr>
          </a:lstStyle>
          <a:p>
            <a:r>
              <a:rPr lang="de-DE" dirty="0"/>
              <a:t>Menti.com </a:t>
            </a:r>
          </a:p>
          <a:p>
            <a:r>
              <a:rPr lang="de-DE" dirty="0"/>
              <a:t>Code 8620 6863</a:t>
            </a:r>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7399" y="2523103"/>
            <a:ext cx="4122964" cy="4122964"/>
          </a:xfrm>
          <a:prstGeom prst="rect">
            <a:avLst/>
          </a:prstGeom>
        </p:spPr>
      </p:pic>
    </p:spTree>
    <p:extLst>
      <p:ext uri="{BB962C8B-B14F-4D97-AF65-F5344CB8AC3E}">
        <p14:creationId xmlns:p14="http://schemas.microsoft.com/office/powerpoint/2010/main" val="2222912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956929" y="1191112"/>
            <a:ext cx="10207257" cy="4670621"/>
          </a:xfrm>
        </p:spPr>
        <p:txBody>
          <a:bodyPr>
            <a:noAutofit/>
          </a:bodyPr>
          <a:lstStyle/>
          <a:p>
            <a:pPr>
              <a:spcBef>
                <a:spcPct val="40000"/>
              </a:spcBef>
              <a:buFont typeface="Wingdings" pitchFamily="2" charset="2"/>
              <a:buChar char="Ø"/>
            </a:pPr>
            <a:r>
              <a:rPr lang="de-DE" sz="2400" dirty="0"/>
              <a:t>Normative Modelling in </a:t>
            </a:r>
            <a:r>
              <a:rPr lang="de-DE" sz="2400" dirty="0" err="1"/>
              <a:t>the</a:t>
            </a:r>
            <a:r>
              <a:rPr lang="de-DE" sz="2400" dirty="0"/>
              <a:t> </a:t>
            </a:r>
            <a:r>
              <a:rPr lang="de-DE" sz="2400" dirty="0" err="1"/>
              <a:t>media</a:t>
            </a:r>
            <a:endParaRPr lang="de-DE" sz="2400" dirty="0"/>
          </a:p>
          <a:p>
            <a:pPr>
              <a:spcBef>
                <a:spcPct val="40000"/>
              </a:spcBef>
              <a:buFont typeface="Wingdings" pitchFamily="2" charset="2"/>
              <a:buChar char="Ø"/>
            </a:pPr>
            <a:r>
              <a:rPr lang="de-DE" sz="2400" dirty="0"/>
              <a:t>Normative </a:t>
            </a:r>
            <a:r>
              <a:rPr lang="de-DE" sz="2400" dirty="0" err="1"/>
              <a:t>or</a:t>
            </a:r>
            <a:r>
              <a:rPr lang="de-DE" sz="2400" dirty="0"/>
              <a:t> </a:t>
            </a:r>
            <a:r>
              <a:rPr lang="de-DE" sz="2400" dirty="0" err="1"/>
              <a:t>descriptive</a:t>
            </a:r>
            <a:r>
              <a:rPr lang="de-DE" sz="2400" dirty="0"/>
              <a:t>?</a:t>
            </a:r>
          </a:p>
          <a:p>
            <a:pPr>
              <a:spcBef>
                <a:spcPct val="40000"/>
              </a:spcBef>
              <a:buFont typeface="Wingdings" pitchFamily="2" charset="2"/>
              <a:buChar char="Ø"/>
            </a:pPr>
            <a:r>
              <a:rPr lang="de-DE" sz="2400" dirty="0"/>
              <a:t>Further </a:t>
            </a:r>
            <a:r>
              <a:rPr lang="de-DE" sz="2400" dirty="0" err="1"/>
              <a:t>modelling</a:t>
            </a:r>
            <a:r>
              <a:rPr lang="de-DE" sz="2400" dirty="0"/>
              <a:t> </a:t>
            </a:r>
            <a:r>
              <a:rPr lang="de-DE" sz="2400" dirty="0" err="1"/>
              <a:t>types</a:t>
            </a:r>
            <a:endParaRPr lang="de-DE" sz="2400" dirty="0"/>
          </a:p>
          <a:p>
            <a:pPr>
              <a:spcBef>
                <a:spcPct val="40000"/>
              </a:spcBef>
              <a:buFont typeface="Wingdings" pitchFamily="2" charset="2"/>
              <a:buChar char="Ø"/>
            </a:pPr>
            <a:r>
              <a:rPr lang="de-DE" sz="2400" dirty="0"/>
              <a:t>Normative </a:t>
            </a:r>
            <a:r>
              <a:rPr lang="de-DE" sz="2400" dirty="0" err="1"/>
              <a:t>usage</a:t>
            </a:r>
            <a:r>
              <a:rPr lang="de-DE" sz="2400" dirty="0"/>
              <a:t> </a:t>
            </a:r>
            <a:r>
              <a:rPr lang="de-DE" sz="2400" dirty="0" err="1"/>
              <a:t>of</a:t>
            </a:r>
            <a:r>
              <a:rPr lang="de-DE" sz="2400" dirty="0"/>
              <a:t> </a:t>
            </a:r>
            <a:r>
              <a:rPr lang="de-DE" sz="2400" dirty="0" err="1"/>
              <a:t>predictive</a:t>
            </a:r>
            <a:r>
              <a:rPr lang="de-DE" sz="2400" dirty="0"/>
              <a:t> </a:t>
            </a:r>
            <a:r>
              <a:rPr lang="de-DE" sz="2400" dirty="0" err="1"/>
              <a:t>models</a:t>
            </a:r>
            <a:endParaRPr lang="de-DE" sz="2400" dirty="0"/>
          </a:p>
          <a:p>
            <a:pPr>
              <a:spcBef>
                <a:spcPct val="40000"/>
              </a:spcBef>
              <a:buFont typeface="Wingdings" pitchFamily="2" charset="2"/>
              <a:buChar char="Ø"/>
            </a:pPr>
            <a:r>
              <a:rPr lang="de-DE" sz="2400" dirty="0" err="1"/>
              <a:t>Conclusions</a:t>
            </a:r>
            <a:endParaRPr lang="de-DE" sz="2400" dirty="0"/>
          </a:p>
          <a:p>
            <a:pPr marL="457200" lvl="1" indent="0" algn="just">
              <a:lnSpc>
                <a:spcPct val="100000"/>
              </a:lnSpc>
              <a:buNone/>
            </a:pPr>
            <a:endParaRPr lang="en-US" sz="3600" dirty="0">
              <a:latin typeface="Times New Roman" panose="02020603050405020304" pitchFamily="18" charset="0"/>
              <a:cs typeface="Times New Roman" panose="02020603050405020304" pitchFamily="18" charset="0"/>
            </a:endParaRPr>
          </a:p>
          <a:p>
            <a:pPr marL="457200" lvl="1" indent="0">
              <a:buNone/>
            </a:pPr>
            <a:endParaRPr lang="de-DE" sz="1600" dirty="0">
              <a:latin typeface="+mj-lt"/>
            </a:endParaRP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algn="r"/>
            <a:r>
              <a:rPr lang="de-DE" sz="1200" dirty="0" err="1">
                <a:solidFill>
                  <a:schemeClr val="bg1"/>
                </a:solidFill>
              </a:rPr>
              <a:t>CiviMatics</a:t>
            </a:r>
            <a:r>
              <a:rPr lang="de-DE" sz="1200" dirty="0">
                <a:solidFill>
                  <a:schemeClr val="bg1"/>
                </a:solidFill>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a:solidFill>
                  <a:srgbClr val="234BA5"/>
                </a:solidFill>
              </a:rPr>
              <a:t>Content</a:t>
            </a:r>
            <a:endParaRPr lang="de-DE" sz="3600" b="1"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22" name="Grafik 21">
            <a:extLst>
              <a:ext uri="{FF2B5EF4-FFF2-40B4-BE49-F238E27FC236}">
                <a16:creationId xmlns:a16="http://schemas.microsoft.com/office/drawing/2014/main" id="{3A186FCB-1F0D-6442-683A-87AD54C7AF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rgbClr val="C5D3F3"/>
                </a:solidFill>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15542399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0551" y="498467"/>
            <a:ext cx="10991849" cy="1044000"/>
          </a:xfrm>
        </p:spPr>
        <p:txBody>
          <a:bodyPr/>
          <a:lstStyle/>
          <a:p>
            <a:pPr algn="ctr"/>
            <a:r>
              <a:rPr lang="de-DE" dirty="0"/>
              <a:t>Think </a:t>
            </a:r>
            <a:r>
              <a:rPr lang="de-DE" dirty="0" err="1"/>
              <a:t>again</a:t>
            </a:r>
            <a:r>
              <a:rPr lang="de-DE" dirty="0"/>
              <a:t>!</a:t>
            </a:r>
          </a:p>
        </p:txBody>
      </p:sp>
      <p:sp>
        <p:nvSpPr>
          <p:cNvPr id="3" name="Inhaltsplatzhalter 2"/>
          <p:cNvSpPr>
            <a:spLocks noGrp="1"/>
          </p:cNvSpPr>
          <p:nvPr>
            <p:ph idx="1"/>
          </p:nvPr>
        </p:nvSpPr>
        <p:spPr>
          <a:xfrm>
            <a:off x="609600" y="1687286"/>
            <a:ext cx="5088835" cy="4525963"/>
          </a:xfrm>
        </p:spPr>
        <p:txBody>
          <a:bodyPr/>
          <a:lstStyle/>
          <a:p>
            <a:r>
              <a:rPr lang="en-US" dirty="0"/>
              <a:t>What would you bring in if you wanted the demand to be particularly high/low?</a:t>
            </a:r>
            <a:endParaRPr lang="de-DE" dirty="0"/>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20</a:t>
            </a:fld>
            <a:endParaRPr lang="de-DE"/>
          </a:p>
        </p:txBody>
      </p:sp>
      <p:sp>
        <p:nvSpPr>
          <p:cNvPr id="6" name="Inhaltsplatzhalter 2"/>
          <p:cNvSpPr txBox="1">
            <a:spLocks/>
          </p:cNvSpPr>
          <p:nvPr/>
        </p:nvSpPr>
        <p:spPr>
          <a:xfrm>
            <a:off x="7063248" y="1687286"/>
            <a:ext cx="4519152" cy="4525963"/>
          </a:xfrm>
          <a:prstGeom prst="rect">
            <a:avLst/>
          </a:prstGeom>
        </p:spPr>
        <p:txBody>
          <a:bodyPr vert="horz" lIns="0" tIns="0" rIns="0" bIns="0" rtlCol="0" anchor="t" anchorCtr="0">
            <a:noAutofit/>
          </a:bodyPr>
          <a:lstStyle>
            <a:lvl1pPr marL="0" indent="0" algn="l" defTabSz="685800" rtl="0" eaLnBrk="1" latinLnBrk="0" hangingPunct="1">
              <a:lnSpc>
                <a:spcPct val="100000"/>
              </a:lnSpc>
              <a:spcBef>
                <a:spcPts val="0"/>
              </a:spcBef>
              <a:buFont typeface="Arial" panose="020B0604020202020204" pitchFamily="34" charset="0"/>
              <a:buNone/>
              <a:defRPr sz="2400" b="1" kern="1200">
                <a:solidFill>
                  <a:schemeClr val="tx1"/>
                </a:solidFill>
                <a:latin typeface="+mj-lt"/>
                <a:ea typeface="+mn-ea"/>
                <a:cs typeface="+mn-cs"/>
              </a:defRPr>
            </a:lvl1pPr>
            <a:lvl2pPr marL="0" indent="0" algn="l" defTabSz="685800" rtl="0" eaLnBrk="1" latinLnBrk="0" hangingPunct="1">
              <a:lnSpc>
                <a:spcPct val="100000"/>
              </a:lnSpc>
              <a:spcBef>
                <a:spcPts val="0"/>
              </a:spcBef>
              <a:buSzPct val="70000"/>
              <a:buFont typeface="Wingdings 2" panose="05020102010507070707" pitchFamily="18" charset="2"/>
              <a:buNone/>
              <a:defRPr sz="2400" b="0" kern="1200">
                <a:solidFill>
                  <a:schemeClr val="tx1"/>
                </a:solidFill>
                <a:latin typeface="+mn-lt"/>
                <a:ea typeface="+mn-ea"/>
                <a:cs typeface="+mn-cs"/>
              </a:defRPr>
            </a:lvl2pPr>
            <a:lvl3pPr marL="252000" indent="-252000" algn="l" defTabSz="685800" rtl="0" eaLnBrk="1" latinLnBrk="0" hangingPunct="1">
              <a:lnSpc>
                <a:spcPct val="100000"/>
              </a:lnSpc>
              <a:spcBef>
                <a:spcPts val="0"/>
              </a:spcBef>
              <a:buClr>
                <a:schemeClr val="accent1"/>
              </a:buClr>
              <a:buSzPct val="70000"/>
              <a:buFont typeface="Wingdings 2" panose="05020102010507070707" pitchFamily="18" charset="2"/>
              <a:buChar char=""/>
              <a:defRPr sz="2400" b="1" kern="1200">
                <a:solidFill>
                  <a:schemeClr val="accent1"/>
                </a:solidFill>
                <a:latin typeface="+mj-lt"/>
                <a:ea typeface="+mn-ea"/>
                <a:cs typeface="+mn-cs"/>
              </a:defRPr>
            </a:lvl3pPr>
            <a:lvl4pPr marL="468000" indent="-234000" algn="l" defTabSz="685800" rtl="0" eaLnBrk="1" latinLnBrk="0" hangingPunct="1">
              <a:lnSpc>
                <a:spcPct val="100000"/>
              </a:lnSpc>
              <a:spcBef>
                <a:spcPts val="0"/>
              </a:spcBef>
              <a:buClr>
                <a:schemeClr val="accent1"/>
              </a:buClr>
              <a:buSzPct val="75000"/>
              <a:buFont typeface="Wingdings 2" panose="05020102010507070707" pitchFamily="18" charset="2"/>
              <a:buChar char=""/>
              <a:defRPr sz="2400" kern="1200">
                <a:solidFill>
                  <a:schemeClr val="tx1"/>
                </a:solidFill>
                <a:latin typeface="+mn-lt"/>
                <a:ea typeface="+mn-ea"/>
                <a:cs typeface="+mn-cs"/>
              </a:defRPr>
            </a:lvl4pPr>
            <a:lvl5pPr marL="576000" indent="-118800" algn="l" defTabSz="685800" rtl="0" eaLnBrk="1" latinLnBrk="0" hangingPunct="1">
              <a:lnSpc>
                <a:spcPct val="104000"/>
              </a:lnSpc>
              <a:spcBef>
                <a:spcPts val="0"/>
              </a:spcBef>
              <a:buClr>
                <a:schemeClr val="accent1"/>
              </a:buClr>
              <a:buFont typeface="Arial" panose="020B0604020202020204" pitchFamily="34" charset="0"/>
              <a:buChar char="•"/>
              <a:defRPr sz="2400" kern="1200">
                <a:solidFill>
                  <a:schemeClr val="tx1"/>
                </a:solidFill>
                <a:latin typeface="+mn-lt"/>
                <a:ea typeface="+mn-ea"/>
                <a:cs typeface="+mn-cs"/>
              </a:defRPr>
            </a:lvl5pPr>
            <a:lvl6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6pPr>
            <a:lvl7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7pPr>
            <a:lvl8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8pPr>
            <a:lvl9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9pPr>
          </a:lstStyle>
          <a:p>
            <a:r>
              <a:rPr lang="de-DE" dirty="0"/>
              <a:t>Menti.com </a:t>
            </a:r>
          </a:p>
          <a:p>
            <a:r>
              <a:rPr lang="de-DE" dirty="0"/>
              <a:t>Code 8620 6863</a:t>
            </a:r>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7399" y="2523103"/>
            <a:ext cx="4122964" cy="4122964"/>
          </a:xfrm>
          <a:prstGeom prst="rect">
            <a:avLst/>
          </a:prstGeom>
        </p:spPr>
      </p:pic>
    </p:spTree>
    <p:extLst>
      <p:ext uri="{BB962C8B-B14F-4D97-AF65-F5344CB8AC3E}">
        <p14:creationId xmlns:p14="http://schemas.microsoft.com/office/powerpoint/2010/main" val="4081954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21</a:t>
            </a:fld>
            <a:endParaRPr lang="de-DE"/>
          </a:p>
        </p:txBody>
      </p:sp>
      <p:sp>
        <p:nvSpPr>
          <p:cNvPr id="7" name="Textfeld 6"/>
          <p:cNvSpPr txBox="1"/>
          <p:nvPr/>
        </p:nvSpPr>
        <p:spPr>
          <a:xfrm>
            <a:off x="6732104" y="6300609"/>
            <a:ext cx="4002157" cy="369332"/>
          </a:xfrm>
          <a:prstGeom prst="rect">
            <a:avLst/>
          </a:prstGeom>
          <a:noFill/>
        </p:spPr>
        <p:txBody>
          <a:bodyPr wrap="square" rtlCol="0">
            <a:spAutoFit/>
          </a:bodyPr>
          <a:lstStyle/>
          <a:p>
            <a:r>
              <a:rPr lang="de-DE" dirty="0"/>
              <a:t>Jmwiarda.de/</a:t>
            </a:r>
            <a:r>
              <a:rPr lang="de-DE" dirty="0" err="1"/>
              <a:t>blog</a:t>
            </a:r>
            <a:endParaRPr lang="de-DE" dirty="0"/>
          </a:p>
        </p:txBody>
      </p:sp>
      <p:pic>
        <p:nvPicPr>
          <p:cNvPr id="9" name="Grafik 8">
            <a:extLst>
              <a:ext uri="{FF2B5EF4-FFF2-40B4-BE49-F238E27FC236}">
                <a16:creationId xmlns:a16="http://schemas.microsoft.com/office/drawing/2014/main" id="{04CB9129-A1BB-E759-A9D1-E54A914AC276}"/>
              </a:ext>
            </a:extLst>
          </p:cNvPr>
          <p:cNvPicPr>
            <a:picLocks noChangeAspect="1"/>
          </p:cNvPicPr>
          <p:nvPr/>
        </p:nvPicPr>
        <p:blipFill>
          <a:blip r:embed="rId2"/>
          <a:stretch>
            <a:fillRect/>
          </a:stretch>
        </p:blipFill>
        <p:spPr>
          <a:xfrm>
            <a:off x="2989690" y="554490"/>
            <a:ext cx="6415007" cy="5724884"/>
          </a:xfrm>
          <a:prstGeom prst="rect">
            <a:avLst/>
          </a:prstGeom>
        </p:spPr>
      </p:pic>
      <p:pic>
        <p:nvPicPr>
          <p:cNvPr id="10" name="Inhaltsplatzhalter 9" descr="Ein Bild, das Text, Schrift, Screenshot, Algebra enthält.&#10;&#10;Automatisch generierte Beschreibung">
            <a:extLst>
              <a:ext uri="{FF2B5EF4-FFF2-40B4-BE49-F238E27FC236}">
                <a16:creationId xmlns:a16="http://schemas.microsoft.com/office/drawing/2014/main" id="{2576C471-C427-9838-29D4-D8270F826A6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524250" y="2966244"/>
            <a:ext cx="5143500" cy="1968500"/>
          </a:xfrm>
          <a:prstGeom prst="rect">
            <a:avLst/>
          </a:prstGeom>
        </p:spPr>
      </p:pic>
    </p:spTree>
    <p:extLst>
      <p:ext uri="{BB962C8B-B14F-4D97-AF65-F5344CB8AC3E}">
        <p14:creationId xmlns:p14="http://schemas.microsoft.com/office/powerpoint/2010/main" val="32828195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22</a:t>
            </a:fld>
            <a:endParaRPr lang="de-DE"/>
          </a:p>
        </p:txBody>
      </p:sp>
      <p:sp>
        <p:nvSpPr>
          <p:cNvPr id="7" name="Rechteck 6"/>
          <p:cNvSpPr/>
          <p:nvPr/>
        </p:nvSpPr>
        <p:spPr>
          <a:xfrm>
            <a:off x="206888" y="3624470"/>
            <a:ext cx="2761599" cy="2308324"/>
          </a:xfrm>
          <a:prstGeom prst="rect">
            <a:avLst/>
          </a:prstGeom>
        </p:spPr>
        <p:txBody>
          <a:bodyPr wrap="square">
            <a:spAutoFit/>
          </a:bodyPr>
          <a:lstStyle/>
          <a:p>
            <a:r>
              <a:rPr lang="de-DE" dirty="0">
                <a:hlinkClick r:id="rId2"/>
              </a:rPr>
              <a:t>https://www.spiegel.de/panorama/bildung/lehrermangel-an-schulen-bildungsforscher-haelt-kmk-berechnungen-teilweise-fuer-unserioes-a-27193b0a-7537-46ee-b06b-be6bb6094c4d</a:t>
            </a:r>
            <a:endParaRPr lang="de-DE" dirty="0"/>
          </a:p>
          <a:p>
            <a:endParaRPr lang="de-DE" dirty="0"/>
          </a:p>
        </p:txBody>
      </p:sp>
      <p:pic>
        <p:nvPicPr>
          <p:cNvPr id="8" name="Grafik 7">
            <a:extLst>
              <a:ext uri="{FF2B5EF4-FFF2-40B4-BE49-F238E27FC236}">
                <a16:creationId xmlns:a16="http://schemas.microsoft.com/office/drawing/2014/main" id="{BEAB7DE8-07D3-3C77-1C1C-3D75150571B4}"/>
              </a:ext>
            </a:extLst>
          </p:cNvPr>
          <p:cNvPicPr>
            <a:picLocks noChangeAspect="1"/>
          </p:cNvPicPr>
          <p:nvPr/>
        </p:nvPicPr>
        <p:blipFill rotWithShape="1">
          <a:blip r:embed="rId3"/>
          <a:srcRect b="13789"/>
          <a:stretch/>
        </p:blipFill>
        <p:spPr>
          <a:xfrm>
            <a:off x="3371199" y="1196278"/>
            <a:ext cx="7498830" cy="4186756"/>
          </a:xfrm>
          <a:prstGeom prst="rect">
            <a:avLst/>
          </a:prstGeom>
        </p:spPr>
      </p:pic>
      <p:pic>
        <p:nvPicPr>
          <p:cNvPr id="9" name="Inhaltsplatzhalter 8">
            <a:extLst>
              <a:ext uri="{FF2B5EF4-FFF2-40B4-BE49-F238E27FC236}">
                <a16:creationId xmlns:a16="http://schemas.microsoft.com/office/drawing/2014/main" id="{CD72F199-CDAE-4371-B666-6C72437D703B}"/>
              </a:ext>
            </a:extLst>
          </p:cNvPr>
          <p:cNvPicPr>
            <a:picLocks noGrp="1" noChangeAspect="1"/>
          </p:cNvPicPr>
          <p:nvPr>
            <p:ph idx="1"/>
          </p:nvPr>
        </p:nvPicPr>
        <p:blipFill rotWithShape="1">
          <a:blip r:embed="rId3"/>
          <a:srcRect t="85686" r="15946"/>
          <a:stretch/>
        </p:blipFill>
        <p:spPr>
          <a:xfrm>
            <a:off x="3371199" y="5434360"/>
            <a:ext cx="6781586" cy="747896"/>
          </a:xfrm>
          <a:prstGeom prst="rect">
            <a:avLst/>
          </a:prstGeom>
        </p:spPr>
      </p:pic>
    </p:spTree>
    <p:extLst>
      <p:ext uri="{BB962C8B-B14F-4D97-AF65-F5344CB8AC3E}">
        <p14:creationId xmlns:p14="http://schemas.microsoft.com/office/powerpoint/2010/main" val="6640831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Conclusions</a:t>
            </a:r>
            <a:endParaRPr lang="de-DE" dirty="0"/>
          </a:p>
        </p:txBody>
      </p:sp>
      <p:sp>
        <p:nvSpPr>
          <p:cNvPr id="3" name="Textplatzhalter 2"/>
          <p:cNvSpPr>
            <a:spLocks noGrp="1"/>
          </p:cNvSpPr>
          <p:nvPr>
            <p:ph type="body" idx="1"/>
          </p:nvPr>
        </p:nvSpPr>
        <p:spPr/>
        <p:txBody>
          <a:bodyPr/>
          <a:lstStyle/>
          <a:p>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BA34434-F2D7-4FC4-AED6-A98A183A8A5D}" type="slidenum">
              <a:rPr lang="de-DE" smtClean="0"/>
              <a:t>23</a:t>
            </a:fld>
            <a:endParaRPr lang="de-DE"/>
          </a:p>
        </p:txBody>
      </p:sp>
    </p:spTree>
    <p:extLst>
      <p:ext uri="{BB962C8B-B14F-4D97-AF65-F5344CB8AC3E}">
        <p14:creationId xmlns:p14="http://schemas.microsoft.com/office/powerpoint/2010/main" val="2867709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Our</a:t>
            </a:r>
            <a:r>
              <a:rPr lang="de-DE" dirty="0"/>
              <a:t> </a:t>
            </a:r>
            <a:r>
              <a:rPr lang="de-DE" dirty="0" err="1"/>
              <a:t>demand</a:t>
            </a:r>
            <a:r>
              <a:rPr lang="de-DE" dirty="0"/>
              <a:t>…</a:t>
            </a:r>
          </a:p>
        </p:txBody>
      </p:sp>
      <p:sp>
        <p:nvSpPr>
          <p:cNvPr id="3" name="Inhaltsplatzhalter 2"/>
          <p:cNvSpPr>
            <a:spLocks noGrp="1"/>
          </p:cNvSpPr>
          <p:nvPr>
            <p:ph idx="1"/>
          </p:nvPr>
        </p:nvSpPr>
        <p:spPr>
          <a:xfrm>
            <a:off x="609601" y="2040835"/>
            <a:ext cx="5188226" cy="4172414"/>
          </a:xfrm>
        </p:spPr>
        <p:txBody>
          <a:bodyPr/>
          <a:lstStyle/>
          <a:p>
            <a:r>
              <a:rPr lang="en-US" dirty="0"/>
              <a:t>To what extent has your attitude towards the importance of modelling changed as a result of the unit?</a:t>
            </a:r>
            <a:endParaRPr lang="de-DE" dirty="0"/>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24</a:t>
            </a:fld>
            <a:endParaRPr lang="de-DE"/>
          </a:p>
        </p:txBody>
      </p:sp>
      <p:sp>
        <p:nvSpPr>
          <p:cNvPr id="6" name="Inhaltsplatzhalter 2"/>
          <p:cNvSpPr txBox="1">
            <a:spLocks/>
          </p:cNvSpPr>
          <p:nvPr/>
        </p:nvSpPr>
        <p:spPr>
          <a:xfrm>
            <a:off x="7063248" y="1687286"/>
            <a:ext cx="4519152" cy="4525963"/>
          </a:xfrm>
          <a:prstGeom prst="rect">
            <a:avLst/>
          </a:prstGeom>
        </p:spPr>
        <p:txBody>
          <a:bodyPr vert="horz" lIns="0" tIns="0" rIns="0" bIns="0" rtlCol="0" anchor="t" anchorCtr="0">
            <a:noAutofit/>
          </a:bodyPr>
          <a:lstStyle>
            <a:lvl1pPr marL="0" indent="0" algn="l" defTabSz="685800" rtl="0" eaLnBrk="1" latinLnBrk="0" hangingPunct="1">
              <a:lnSpc>
                <a:spcPct val="100000"/>
              </a:lnSpc>
              <a:spcBef>
                <a:spcPts val="0"/>
              </a:spcBef>
              <a:buFont typeface="Arial" panose="020B0604020202020204" pitchFamily="34" charset="0"/>
              <a:buNone/>
              <a:defRPr sz="2400" b="1" kern="1200">
                <a:solidFill>
                  <a:schemeClr val="tx1"/>
                </a:solidFill>
                <a:latin typeface="+mj-lt"/>
                <a:ea typeface="+mn-ea"/>
                <a:cs typeface="+mn-cs"/>
              </a:defRPr>
            </a:lvl1pPr>
            <a:lvl2pPr marL="0" indent="0" algn="l" defTabSz="685800" rtl="0" eaLnBrk="1" latinLnBrk="0" hangingPunct="1">
              <a:lnSpc>
                <a:spcPct val="100000"/>
              </a:lnSpc>
              <a:spcBef>
                <a:spcPts val="0"/>
              </a:spcBef>
              <a:buSzPct val="70000"/>
              <a:buFont typeface="Wingdings 2" panose="05020102010507070707" pitchFamily="18" charset="2"/>
              <a:buNone/>
              <a:defRPr sz="2400" b="0" kern="1200">
                <a:solidFill>
                  <a:schemeClr val="tx1"/>
                </a:solidFill>
                <a:latin typeface="+mn-lt"/>
                <a:ea typeface="+mn-ea"/>
                <a:cs typeface="+mn-cs"/>
              </a:defRPr>
            </a:lvl2pPr>
            <a:lvl3pPr marL="252000" indent="-252000" algn="l" defTabSz="685800" rtl="0" eaLnBrk="1" latinLnBrk="0" hangingPunct="1">
              <a:lnSpc>
                <a:spcPct val="100000"/>
              </a:lnSpc>
              <a:spcBef>
                <a:spcPts val="0"/>
              </a:spcBef>
              <a:buClr>
                <a:schemeClr val="accent1"/>
              </a:buClr>
              <a:buSzPct val="70000"/>
              <a:buFont typeface="Wingdings 2" panose="05020102010507070707" pitchFamily="18" charset="2"/>
              <a:buChar char=""/>
              <a:defRPr sz="2400" b="1" kern="1200">
                <a:solidFill>
                  <a:schemeClr val="accent1"/>
                </a:solidFill>
                <a:latin typeface="+mj-lt"/>
                <a:ea typeface="+mn-ea"/>
                <a:cs typeface="+mn-cs"/>
              </a:defRPr>
            </a:lvl3pPr>
            <a:lvl4pPr marL="468000" indent="-234000" algn="l" defTabSz="685800" rtl="0" eaLnBrk="1" latinLnBrk="0" hangingPunct="1">
              <a:lnSpc>
                <a:spcPct val="100000"/>
              </a:lnSpc>
              <a:spcBef>
                <a:spcPts val="0"/>
              </a:spcBef>
              <a:buClr>
                <a:schemeClr val="accent1"/>
              </a:buClr>
              <a:buSzPct val="75000"/>
              <a:buFont typeface="Wingdings 2" panose="05020102010507070707" pitchFamily="18" charset="2"/>
              <a:buChar char=""/>
              <a:defRPr sz="2400" kern="1200">
                <a:solidFill>
                  <a:schemeClr val="tx1"/>
                </a:solidFill>
                <a:latin typeface="+mn-lt"/>
                <a:ea typeface="+mn-ea"/>
                <a:cs typeface="+mn-cs"/>
              </a:defRPr>
            </a:lvl4pPr>
            <a:lvl5pPr marL="576000" indent="-118800" algn="l" defTabSz="685800" rtl="0" eaLnBrk="1" latinLnBrk="0" hangingPunct="1">
              <a:lnSpc>
                <a:spcPct val="104000"/>
              </a:lnSpc>
              <a:spcBef>
                <a:spcPts val="0"/>
              </a:spcBef>
              <a:buClr>
                <a:schemeClr val="accent1"/>
              </a:buClr>
              <a:buFont typeface="Arial" panose="020B0604020202020204" pitchFamily="34" charset="0"/>
              <a:buChar char="•"/>
              <a:defRPr sz="2400" kern="1200">
                <a:solidFill>
                  <a:schemeClr val="tx1"/>
                </a:solidFill>
                <a:latin typeface="+mn-lt"/>
                <a:ea typeface="+mn-ea"/>
                <a:cs typeface="+mn-cs"/>
              </a:defRPr>
            </a:lvl5pPr>
            <a:lvl6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6pPr>
            <a:lvl7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7pPr>
            <a:lvl8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8pPr>
            <a:lvl9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9pPr>
          </a:lstStyle>
          <a:p>
            <a:r>
              <a:rPr lang="de-DE" dirty="0"/>
              <a:t>Menti.com </a:t>
            </a:r>
          </a:p>
          <a:p>
            <a:r>
              <a:rPr lang="de-DE" dirty="0"/>
              <a:t>Code 8620 6863</a:t>
            </a:r>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7399" y="2523103"/>
            <a:ext cx="4122964" cy="4122964"/>
          </a:xfrm>
          <a:prstGeom prst="rect">
            <a:avLst/>
          </a:prstGeom>
        </p:spPr>
      </p:pic>
    </p:spTree>
    <p:extLst>
      <p:ext uri="{BB962C8B-B14F-4D97-AF65-F5344CB8AC3E}">
        <p14:creationId xmlns:p14="http://schemas.microsoft.com/office/powerpoint/2010/main" val="3724880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20" name="Titel 1">
            <a:extLst>
              <a:ext uri="{FF2B5EF4-FFF2-40B4-BE49-F238E27FC236}">
                <a16:creationId xmlns:a16="http://schemas.microsoft.com/office/drawing/2014/main" id="{D4C067A5-5C12-F50A-C99F-4CB27000095B}"/>
              </a:ext>
            </a:extLst>
          </p:cNvPr>
          <p:cNvSpPr>
            <a:spLocks noGrp="1"/>
          </p:cNvSpPr>
          <p:nvPr>
            <p:ph type="title"/>
          </p:nvPr>
        </p:nvSpPr>
        <p:spPr>
          <a:xfrm>
            <a:off x="0" y="2545201"/>
            <a:ext cx="12192000" cy="1064895"/>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a:solidFill>
                  <a:srgbClr val="234BA5"/>
                </a:solidFill>
                <a:latin typeface="Arial" panose="020B0604020202020204" pitchFamily="34" charset="0"/>
                <a:cs typeface="Arial" panose="020B0604020202020204" pitchFamily="34" charset="0"/>
              </a:rPr>
              <a:t>Normative Modelling in </a:t>
            </a:r>
            <a:r>
              <a:rPr lang="de-DE" sz="3200" b="1" dirty="0" err="1">
                <a:solidFill>
                  <a:srgbClr val="234BA5"/>
                </a:solidFill>
                <a:latin typeface="Arial" panose="020B0604020202020204" pitchFamily="34" charset="0"/>
                <a:cs typeface="Arial" panose="020B0604020202020204" pitchFamily="34" charset="0"/>
              </a:rPr>
              <a:t>the</a:t>
            </a:r>
            <a:r>
              <a:rPr lang="de-DE" sz="3200" b="1"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media</a:t>
            </a:r>
            <a:endParaRPr lang="de-DE" sz="3600" dirty="0">
              <a:solidFill>
                <a:srgbClr val="234BA5"/>
              </a:solidFill>
              <a:latin typeface="Arial" panose="020B0604020202020204" pitchFamily="34" charset="0"/>
              <a:cs typeface="Arial" panose="020B0604020202020204" pitchFamily="34" charset="0"/>
            </a:endParaRPr>
          </a:p>
        </p:txBody>
      </p:sp>
      <p:pic>
        <p:nvPicPr>
          <p:cNvPr id="21" name="Grafik 20">
            <a:extLst>
              <a:ext uri="{FF2B5EF4-FFF2-40B4-BE49-F238E27FC236}">
                <a16:creationId xmlns:a16="http://schemas.microsoft.com/office/drawing/2014/main" id="{3F500C6B-4611-FAE2-376B-370E68AFC0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22" name="Grafik 21">
            <a:extLst>
              <a:ext uri="{FF2B5EF4-FFF2-40B4-BE49-F238E27FC236}">
                <a16:creationId xmlns:a16="http://schemas.microsoft.com/office/drawing/2014/main" id="{A47F4B82-71C4-A516-4C7E-AACC55EC64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sp>
        <p:nvSpPr>
          <p:cNvPr id="23" name="Textfeld 22">
            <a:extLst>
              <a:ext uri="{FF2B5EF4-FFF2-40B4-BE49-F238E27FC236}">
                <a16:creationId xmlns:a16="http://schemas.microsoft.com/office/drawing/2014/main" id="{BFD649EF-D7DA-E705-39B1-BF892A8D941C}"/>
              </a:ext>
            </a:extLst>
          </p:cNvPr>
          <p:cNvSpPr txBox="1"/>
          <p:nvPr/>
        </p:nvSpPr>
        <p:spPr>
          <a:xfrm>
            <a:off x="9101477" y="-25291"/>
            <a:ext cx="3136604" cy="276999"/>
          </a:xfrm>
          <a:prstGeom prst="rect">
            <a:avLst/>
          </a:prstGeom>
          <a:noFill/>
        </p:spPr>
        <p:txBody>
          <a:bodyPr wrap="square" rtlCol="0">
            <a:spAutoFit/>
          </a:bodyPr>
          <a:lstStyle/>
          <a:p>
            <a:pPr algn="r"/>
            <a:r>
              <a:rPr lang="de-DE" sz="1200" dirty="0" err="1">
                <a:solidFill>
                  <a:schemeClr val="bg1"/>
                </a:solidFill>
              </a:rPr>
              <a:t>CiviMatics</a:t>
            </a:r>
            <a:r>
              <a:rPr lang="de-DE" sz="1200" dirty="0">
                <a:solidFill>
                  <a:schemeClr val="bg1"/>
                </a:solidFill>
              </a:rPr>
              <a:t> 2023</a:t>
            </a:r>
          </a:p>
        </p:txBody>
      </p:sp>
      <p:pic>
        <p:nvPicPr>
          <p:cNvPr id="24" name="Grafik 23">
            <a:extLst>
              <a:ext uri="{FF2B5EF4-FFF2-40B4-BE49-F238E27FC236}">
                <a16:creationId xmlns:a16="http://schemas.microsoft.com/office/drawing/2014/main" id="{8205DA37-26EF-3AA6-EE3F-0BBBFEC9C7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98" y="6353165"/>
            <a:ext cx="2051235" cy="430339"/>
          </a:xfrm>
          <a:prstGeom prst="rect">
            <a:avLst/>
          </a:prstGeom>
        </p:spPr>
      </p:pic>
      <p:sp>
        <p:nvSpPr>
          <p:cNvPr id="25" name="Flussdiagramm: Verbinder 24">
            <a:extLst>
              <a:ext uri="{FF2B5EF4-FFF2-40B4-BE49-F238E27FC236}">
                <a16:creationId xmlns:a16="http://schemas.microsoft.com/office/drawing/2014/main" id="{1DEFE674-EC18-8E8B-4AE2-5C264F361A59}"/>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rgbClr val="C5D3F3"/>
                </a:solidFill>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1083932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52635" y="452438"/>
            <a:ext cx="10991849" cy="1044000"/>
          </a:xfrm>
        </p:spPr>
        <p:txBody>
          <a:bodyPr/>
          <a:lstStyle/>
          <a:p>
            <a:pPr algn="ctr"/>
            <a:r>
              <a:rPr lang="de-DE" dirty="0"/>
              <a:t>Normative Modelling: CO</a:t>
            </a:r>
            <a:r>
              <a:rPr lang="de-DE" sz="1800" dirty="0"/>
              <a:t>2</a:t>
            </a:r>
            <a:r>
              <a:rPr lang="de-DE" dirty="0"/>
              <a:t>-Budgets</a:t>
            </a:r>
          </a:p>
        </p:txBody>
      </p:sp>
      <p:sp>
        <p:nvSpPr>
          <p:cNvPr id="3" name="Fußzeilenplatzhalter 2"/>
          <p:cNvSpPr>
            <a:spLocks noGrp="1"/>
          </p:cNvSpPr>
          <p:nvPr>
            <p:ph type="ftr" sz="quarter" idx="11"/>
          </p:nvPr>
        </p:nvSpPr>
        <p:spPr/>
        <p:txBody>
          <a:bodyPr/>
          <a:lstStyle/>
          <a:p>
            <a:pPr>
              <a:defRPr/>
            </a:pPr>
            <a:r>
              <a:rPr lang="de-DE"/>
              <a:t>Normatives Modellieren 		WiSe 21/22</a:t>
            </a:r>
            <a:endParaRPr lang="de-DE" dirty="0"/>
          </a:p>
        </p:txBody>
      </p:sp>
      <p:sp>
        <p:nvSpPr>
          <p:cNvPr id="4" name="Foliennummernplatzhalter 3"/>
          <p:cNvSpPr>
            <a:spLocks noGrp="1"/>
          </p:cNvSpPr>
          <p:nvPr>
            <p:ph type="sldNum" sz="quarter" idx="12"/>
          </p:nvPr>
        </p:nvSpPr>
        <p:spPr/>
        <p:txBody>
          <a:bodyPr/>
          <a:lstStyle/>
          <a:p>
            <a:pPr>
              <a:defRPr/>
            </a:pPr>
            <a:fld id="{BD7101B6-A249-4AA4-B42D-02F6C4062D03}" type="slidenum">
              <a:rPr lang="de-DE" smtClean="0"/>
              <a:pPr>
                <a:defRPr/>
              </a:pPr>
              <a:t>4</a:t>
            </a:fld>
            <a:endParaRPr lang="de-DE"/>
          </a:p>
        </p:txBody>
      </p:sp>
      <p:sp>
        <p:nvSpPr>
          <p:cNvPr id="8" name="Textfeld 7">
            <a:extLst>
              <a:ext uri="{FF2B5EF4-FFF2-40B4-BE49-F238E27FC236}">
                <a16:creationId xmlns:a16="http://schemas.microsoft.com/office/drawing/2014/main" id="{6906203B-D7B4-4368-A0ED-25B183770193}"/>
              </a:ext>
            </a:extLst>
          </p:cNvPr>
          <p:cNvSpPr txBox="1"/>
          <p:nvPr/>
        </p:nvSpPr>
        <p:spPr>
          <a:xfrm>
            <a:off x="5920961" y="5740842"/>
            <a:ext cx="5788532" cy="461665"/>
          </a:xfrm>
          <a:prstGeom prst="rect">
            <a:avLst/>
          </a:prstGeom>
          <a:noFill/>
        </p:spPr>
        <p:txBody>
          <a:bodyPr wrap="square" rtlCol="0">
            <a:spAutoFit/>
          </a:bodyPr>
          <a:lstStyle/>
          <a:p>
            <a:r>
              <a:rPr lang="de-DE" sz="1200" dirty="0">
                <a:hlinkClick r:id="rId2"/>
              </a:rPr>
              <a:t>https://www.spiegel.de/wissenschaft/klimakrise-fuer-1-5-grad-ziel-duerfen-die-usa-kein-co-mehr-ausstossen-a-c56220ab-d451-4d08-b8c1-98694ac7daeb</a:t>
            </a:r>
            <a:r>
              <a:rPr lang="de-DE" sz="1200" dirty="0"/>
              <a:t> </a:t>
            </a:r>
          </a:p>
        </p:txBody>
      </p:sp>
      <p:pic>
        <p:nvPicPr>
          <p:cNvPr id="9" name="Grafik 8">
            <a:extLst>
              <a:ext uri="{FF2B5EF4-FFF2-40B4-BE49-F238E27FC236}">
                <a16:creationId xmlns:a16="http://schemas.microsoft.com/office/drawing/2014/main" id="{FA8B2E4C-30E7-C0E2-20E0-198E50E1563F}"/>
              </a:ext>
            </a:extLst>
          </p:cNvPr>
          <p:cNvPicPr>
            <a:picLocks noChangeAspect="1"/>
          </p:cNvPicPr>
          <p:nvPr/>
        </p:nvPicPr>
        <p:blipFill>
          <a:blip r:embed="rId3"/>
          <a:stretch>
            <a:fillRect/>
          </a:stretch>
        </p:blipFill>
        <p:spPr>
          <a:xfrm>
            <a:off x="1017996" y="1248091"/>
            <a:ext cx="10156008" cy="2539002"/>
          </a:xfrm>
          <a:prstGeom prst="rect">
            <a:avLst/>
          </a:prstGeom>
        </p:spPr>
      </p:pic>
      <p:pic>
        <p:nvPicPr>
          <p:cNvPr id="10" name="Grafik 9">
            <a:extLst>
              <a:ext uri="{FF2B5EF4-FFF2-40B4-BE49-F238E27FC236}">
                <a16:creationId xmlns:a16="http://schemas.microsoft.com/office/drawing/2014/main" id="{4146CA90-A855-FEAB-1D26-3169B8EB821F}"/>
              </a:ext>
            </a:extLst>
          </p:cNvPr>
          <p:cNvPicPr>
            <a:picLocks noChangeAspect="1"/>
          </p:cNvPicPr>
          <p:nvPr/>
        </p:nvPicPr>
        <p:blipFill>
          <a:blip r:embed="rId4"/>
          <a:stretch>
            <a:fillRect/>
          </a:stretch>
        </p:blipFill>
        <p:spPr>
          <a:xfrm>
            <a:off x="1069163" y="4119546"/>
            <a:ext cx="4591572" cy="2101228"/>
          </a:xfrm>
          <a:prstGeom prst="rect">
            <a:avLst/>
          </a:prstGeom>
        </p:spPr>
      </p:pic>
      <p:pic>
        <p:nvPicPr>
          <p:cNvPr id="11" name="Grafik 10">
            <a:extLst>
              <a:ext uri="{FF2B5EF4-FFF2-40B4-BE49-F238E27FC236}">
                <a16:creationId xmlns:a16="http://schemas.microsoft.com/office/drawing/2014/main" id="{3FB22365-6991-D431-BC41-C2DC9A258CBE}"/>
              </a:ext>
            </a:extLst>
          </p:cNvPr>
          <p:cNvPicPr>
            <a:picLocks noChangeAspect="1"/>
          </p:cNvPicPr>
          <p:nvPr/>
        </p:nvPicPr>
        <p:blipFill>
          <a:blip r:embed="rId5"/>
          <a:stretch>
            <a:fillRect/>
          </a:stretch>
        </p:blipFill>
        <p:spPr>
          <a:xfrm>
            <a:off x="5660735" y="3519922"/>
            <a:ext cx="6308984" cy="2002852"/>
          </a:xfrm>
          <a:prstGeom prst="rect">
            <a:avLst/>
          </a:prstGeom>
        </p:spPr>
      </p:pic>
    </p:spTree>
    <p:extLst>
      <p:ext uri="{BB962C8B-B14F-4D97-AF65-F5344CB8AC3E}">
        <p14:creationId xmlns:p14="http://schemas.microsoft.com/office/powerpoint/2010/main" val="3573789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el 1">
            <a:extLst>
              <a:ext uri="{FF2B5EF4-FFF2-40B4-BE49-F238E27FC236}">
                <a16:creationId xmlns:a16="http://schemas.microsoft.com/office/drawing/2014/main" id="{D4C067A5-5C12-F50A-C99F-4CB27000095B}"/>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endParaRPr lang="de-DE" sz="3600" b="1" dirty="0">
              <a:solidFill>
                <a:srgbClr val="234BA5"/>
              </a:solidFill>
              <a:latin typeface="Arial" panose="020B0604020202020204" pitchFamily="34" charset="0"/>
              <a:cs typeface="Arial" panose="020B0604020202020204" pitchFamily="34" charset="0"/>
            </a:endParaRPr>
          </a:p>
        </p:txBody>
      </p:sp>
      <p:sp>
        <p:nvSpPr>
          <p:cNvPr id="23" name="Textfeld 22">
            <a:extLst>
              <a:ext uri="{FF2B5EF4-FFF2-40B4-BE49-F238E27FC236}">
                <a16:creationId xmlns:a16="http://schemas.microsoft.com/office/drawing/2014/main" id="{BFD649EF-D7DA-E705-39B1-BF892A8D94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srgbClr val="FFFFFF"/>
                </a:solidFill>
                <a:effectLst/>
                <a:uLnTx/>
                <a:uFillTx/>
                <a:latin typeface="Times New Roman"/>
                <a:ea typeface="+mn-ea"/>
                <a:cs typeface="+mn-cs"/>
              </a:rPr>
              <a:t>CiviMatics</a:t>
            </a:r>
            <a:r>
              <a:rPr kumimoji="0" lang="de-DE" sz="1200" b="0" i="0" u="none" strike="noStrike" kern="1200" cap="none" spc="0" normalizeH="0" baseline="0" noProof="0" dirty="0">
                <a:ln>
                  <a:noFill/>
                </a:ln>
                <a:solidFill>
                  <a:srgbClr val="FFFFFF"/>
                </a:solidFill>
                <a:effectLst/>
                <a:uLnTx/>
                <a:uFillTx/>
                <a:latin typeface="Times New Roman"/>
                <a:ea typeface="+mn-ea"/>
                <a:cs typeface="+mn-cs"/>
              </a:rPr>
              <a:t> 2023</a:t>
            </a:r>
          </a:p>
        </p:txBody>
      </p:sp>
      <p:sp>
        <p:nvSpPr>
          <p:cNvPr id="3" name="Titel 1">
            <a:extLst>
              <a:ext uri="{FF2B5EF4-FFF2-40B4-BE49-F238E27FC236}">
                <a16:creationId xmlns:a16="http://schemas.microsoft.com/office/drawing/2014/main" id="{BA594429-CB59-AD48-0D7C-322383E93966}"/>
              </a:ext>
            </a:extLst>
          </p:cNvPr>
          <p:cNvSpPr txBox="1">
            <a:spLocks/>
          </p:cNvSpPr>
          <p:nvPr/>
        </p:nvSpPr>
        <p:spPr>
          <a:xfrm>
            <a:off x="0" y="248478"/>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600" b="1" i="0" u="none" strike="noStrike" kern="1200" cap="none" spc="0" normalizeH="0" baseline="0" noProof="0" dirty="0">
                <a:ln>
                  <a:noFill/>
                </a:ln>
                <a:solidFill>
                  <a:srgbClr val="234BA5"/>
                </a:solidFill>
                <a:effectLst/>
                <a:uLnTx/>
                <a:uFillTx/>
                <a:latin typeface="Arial"/>
                <a:ea typeface="+mj-ea"/>
                <a:cs typeface="+mj-cs"/>
              </a:rPr>
              <a:t> Normative </a:t>
            </a:r>
            <a:r>
              <a:rPr kumimoji="0" lang="de-DE" sz="3600" b="1" i="0" u="none" strike="noStrike" kern="1200" cap="none" spc="0" normalizeH="0" baseline="0" noProof="0" dirty="0" err="1">
                <a:ln>
                  <a:noFill/>
                </a:ln>
                <a:solidFill>
                  <a:srgbClr val="234BA5"/>
                </a:solidFill>
                <a:effectLst/>
                <a:uLnTx/>
                <a:uFillTx/>
                <a:latin typeface="Arial"/>
                <a:ea typeface="+mj-ea"/>
                <a:cs typeface="+mj-cs"/>
              </a:rPr>
              <a:t>modelling</a:t>
            </a:r>
            <a:r>
              <a:rPr kumimoji="0" lang="de-DE" sz="3600" b="1" i="0" u="none" strike="noStrike" kern="1200" cap="none" spc="0" normalizeH="0" baseline="0" noProof="0" dirty="0">
                <a:ln>
                  <a:noFill/>
                </a:ln>
                <a:solidFill>
                  <a:srgbClr val="234BA5"/>
                </a:solidFill>
                <a:effectLst/>
                <a:uLnTx/>
                <a:uFillTx/>
                <a:latin typeface="Arial"/>
                <a:ea typeface="+mj-ea"/>
                <a:cs typeface="+mj-cs"/>
              </a:rPr>
              <a:t> </a:t>
            </a:r>
            <a:r>
              <a:rPr kumimoji="0" lang="de-DE" sz="3600" b="1" i="0" u="none" strike="noStrike" kern="1200" cap="none" spc="0" normalizeH="0" baseline="0" noProof="0" dirty="0" err="1">
                <a:ln>
                  <a:noFill/>
                </a:ln>
                <a:solidFill>
                  <a:srgbClr val="234BA5"/>
                </a:solidFill>
                <a:effectLst/>
                <a:uLnTx/>
                <a:uFillTx/>
                <a:latin typeface="Arial"/>
                <a:ea typeface="+mj-ea"/>
                <a:cs typeface="+mj-cs"/>
              </a:rPr>
              <a:t>cycle</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sp>
        <p:nvSpPr>
          <p:cNvPr id="43" name="Text Box 22">
            <a:extLst>
              <a:ext uri="{FF2B5EF4-FFF2-40B4-BE49-F238E27FC236}">
                <a16:creationId xmlns:a16="http://schemas.microsoft.com/office/drawing/2014/main" id="{928F4521-1993-8F8E-CBFA-2CA999BFAD8A}"/>
              </a:ext>
            </a:extLst>
          </p:cNvPr>
          <p:cNvSpPr txBox="1">
            <a:spLocks noChangeArrowheads="1"/>
          </p:cNvSpPr>
          <p:nvPr/>
        </p:nvSpPr>
        <p:spPr bwMode="auto">
          <a:xfrm>
            <a:off x="6151894" y="3586064"/>
            <a:ext cx="363538" cy="19960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45" name="Textfeld 44">
            <a:extLst>
              <a:ext uri="{FF2B5EF4-FFF2-40B4-BE49-F238E27FC236}">
                <a16:creationId xmlns:a16="http://schemas.microsoft.com/office/drawing/2014/main" id="{87B1D177-41A3-AC03-2FF7-BA3774A2046A}"/>
              </a:ext>
            </a:extLst>
          </p:cNvPr>
          <p:cNvSpPr txBox="1"/>
          <p:nvPr/>
        </p:nvSpPr>
        <p:spPr>
          <a:xfrm>
            <a:off x="483633" y="1012009"/>
            <a:ext cx="6229335" cy="5216813"/>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1.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analyse</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construct</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understand</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2.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simplify</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structure</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3.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mathematising</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and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reflecting</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4.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work</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mathematically</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5.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interpret</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6.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considering</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alternatives</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7.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weighing</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political</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options</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8.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forming</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judgements</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9.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assumed</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effect</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10. real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impact</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C5D3F3">
                    <a:lumMod val="10000"/>
                  </a:srgbClr>
                </a:solidFill>
                <a:effectLst/>
                <a:uLnTx/>
                <a:uFillTx/>
                <a:latin typeface="Times New Roman"/>
                <a:ea typeface="+mn-ea"/>
                <a:cs typeface="+mn-cs"/>
              </a:rPr>
              <a:t>Gildehaus, L., &amp; </a:t>
            </a:r>
            <a:r>
              <a:rPr kumimoji="0" lang="en-US" sz="1200" b="0" i="0" u="none" strike="noStrike" kern="1200" cap="none" spc="0" normalizeH="0" baseline="0" noProof="0" dirty="0" err="1">
                <a:ln>
                  <a:noFill/>
                </a:ln>
                <a:solidFill>
                  <a:srgbClr val="C5D3F3">
                    <a:lumMod val="10000"/>
                  </a:srgbClr>
                </a:solidFill>
                <a:effectLst/>
                <a:uLnTx/>
                <a:uFillTx/>
                <a:latin typeface="Times New Roman"/>
                <a:ea typeface="+mn-ea"/>
                <a:cs typeface="+mn-cs"/>
              </a:rPr>
              <a:t>Liebendörfer</a:t>
            </a:r>
            <a:r>
              <a:rPr kumimoji="0" lang="en-US" sz="1200" b="0" i="0" u="none" strike="noStrike" kern="1200" cap="none" spc="0" normalizeH="0" baseline="0" noProof="0" dirty="0">
                <a:ln>
                  <a:noFill/>
                </a:ln>
                <a:solidFill>
                  <a:srgbClr val="C5D3F3">
                    <a:lumMod val="10000"/>
                  </a:srgbClr>
                </a:solidFill>
                <a:effectLst/>
                <a:uLnTx/>
                <a:uFillTx/>
                <a:latin typeface="Times New Roman"/>
                <a:ea typeface="+mn-ea"/>
                <a:cs typeface="+mn-cs"/>
              </a:rPr>
              <a:t>, M. (2021). </a:t>
            </a:r>
            <a:r>
              <a:rPr kumimoji="0" lang="en-US" sz="1200" b="0" i="0" u="none" strike="noStrike" kern="1200" cap="none" spc="0" normalizeH="0" baseline="0" noProof="0" dirty="0" err="1">
                <a:ln>
                  <a:noFill/>
                </a:ln>
                <a:solidFill>
                  <a:srgbClr val="C5D3F3">
                    <a:lumMod val="10000"/>
                  </a:srgbClr>
                </a:solidFill>
                <a:effectLst/>
                <a:uLnTx/>
                <a:uFillTx/>
                <a:latin typeface="Times New Roman"/>
                <a:ea typeface="+mn-ea"/>
                <a:cs typeface="+mn-cs"/>
              </a:rPr>
              <a:t>CiviMatics</a:t>
            </a:r>
            <a:r>
              <a:rPr kumimoji="0" lang="en-US" sz="1200" b="0" i="0" u="none" strike="noStrike" kern="1200" cap="none" spc="0" normalizeH="0" baseline="0" noProof="0" dirty="0">
                <a:ln>
                  <a:noFill/>
                </a:ln>
                <a:solidFill>
                  <a:srgbClr val="C5D3F3">
                    <a:lumMod val="10000"/>
                  </a:srgbClr>
                </a:solidFill>
                <a:effectLst/>
                <a:uLnTx/>
                <a:uFillTx/>
                <a:latin typeface="Times New Roman"/>
                <a:ea typeface="+mn-ea"/>
                <a:cs typeface="+mn-cs"/>
              </a:rPr>
              <a:t> - Mathematical modelling meets civic education. In D. </a:t>
            </a:r>
            <a:r>
              <a:rPr kumimoji="0" lang="en-US" sz="1200" b="0" i="0" u="none" strike="noStrike" kern="1200" cap="none" spc="0" normalizeH="0" baseline="0" noProof="0" dirty="0" err="1">
                <a:ln>
                  <a:noFill/>
                </a:ln>
                <a:solidFill>
                  <a:srgbClr val="C5D3F3">
                    <a:lumMod val="10000"/>
                  </a:srgbClr>
                </a:solidFill>
                <a:effectLst/>
                <a:uLnTx/>
                <a:uFillTx/>
                <a:latin typeface="Times New Roman"/>
                <a:ea typeface="+mn-ea"/>
                <a:cs typeface="+mn-cs"/>
              </a:rPr>
              <a:t>Kollosche</a:t>
            </a:r>
            <a:r>
              <a:rPr kumimoji="0" lang="en-US" sz="1200" b="0" i="0" u="none" strike="noStrike" kern="1200" cap="none" spc="0" normalizeH="0" baseline="0" noProof="0" dirty="0">
                <a:ln>
                  <a:noFill/>
                </a:ln>
                <a:solidFill>
                  <a:srgbClr val="C5D3F3">
                    <a:lumMod val="10000"/>
                  </a:srgbClr>
                </a:solidFill>
                <a:effectLst/>
                <a:uLnTx/>
                <a:uFillTx/>
                <a:latin typeface="Times New Roman"/>
                <a:ea typeface="+mn-ea"/>
                <a:cs typeface="+mn-cs"/>
              </a:rPr>
              <a:t> (Ed.), Exploring new ways to connect: Proceedings of the Eleventh International Mathematics Education and Society Conference (Vol. 1, pp. 167-171). </a:t>
            </a:r>
            <a:r>
              <a:rPr kumimoji="0" lang="en-US" sz="1200" b="0" i="0" u="none" strike="noStrike" kern="1200" cap="none" spc="0" normalizeH="0" baseline="0" noProof="0" dirty="0" err="1">
                <a:ln>
                  <a:noFill/>
                </a:ln>
                <a:solidFill>
                  <a:srgbClr val="C5D3F3">
                    <a:lumMod val="10000"/>
                  </a:srgbClr>
                </a:solidFill>
                <a:effectLst/>
                <a:uLnTx/>
                <a:uFillTx/>
                <a:latin typeface="Times New Roman"/>
                <a:ea typeface="+mn-ea"/>
                <a:cs typeface="+mn-cs"/>
              </a:rPr>
              <a:t>Tredition</a:t>
            </a:r>
            <a:r>
              <a:rPr kumimoji="0" lang="en-US" sz="1200" b="0" i="0" u="none" strike="noStrike" kern="1200" cap="none" spc="0" normalizeH="0" baseline="0" noProof="0" dirty="0">
                <a:ln>
                  <a:noFill/>
                </a:ln>
                <a:solidFill>
                  <a:srgbClr val="C5D3F3">
                    <a:lumMod val="10000"/>
                  </a:srgbClr>
                </a:solidFill>
                <a:effectLst/>
                <a:uLnTx/>
                <a:uFillTx/>
                <a:latin typeface="Times New Roman"/>
                <a:ea typeface="+mn-ea"/>
                <a:cs typeface="+mn-cs"/>
              </a:rPr>
              <a:t>.</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p:txBody>
      </p:sp>
      <p:graphicFrame>
        <p:nvGraphicFramePr>
          <p:cNvPr id="5" name="Diagramm 4">
            <a:extLst>
              <a:ext uri="{FF2B5EF4-FFF2-40B4-BE49-F238E27FC236}">
                <a16:creationId xmlns:a16="http://schemas.microsoft.com/office/drawing/2014/main" id="{7AAC84C3-EACD-494F-0140-00D9DDE85960}"/>
              </a:ext>
            </a:extLst>
          </p:cNvPr>
          <p:cNvGraphicFramePr/>
          <p:nvPr/>
        </p:nvGraphicFramePr>
        <p:xfrm>
          <a:off x="4756560" y="1574800"/>
          <a:ext cx="6247989" cy="4394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7" name="Gerade Verbindung mit Pfeil 26">
            <a:extLst>
              <a:ext uri="{FF2B5EF4-FFF2-40B4-BE49-F238E27FC236}">
                <a16:creationId xmlns:a16="http://schemas.microsoft.com/office/drawing/2014/main" id="{894A9F08-0D64-3F68-EB81-DB41B6563754}"/>
              </a:ext>
            </a:extLst>
          </p:cNvPr>
          <p:cNvCxnSpPr/>
          <p:nvPr/>
        </p:nvCxnSpPr>
        <p:spPr>
          <a:xfrm flipH="1" flipV="1">
            <a:off x="5711204" y="3756108"/>
            <a:ext cx="12498" cy="587737"/>
          </a:xfrm>
          <a:prstGeom prst="straightConnector1">
            <a:avLst/>
          </a:prstGeom>
          <a:ln w="92075">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Gerade Verbindung mit Pfeil 27">
            <a:extLst>
              <a:ext uri="{FF2B5EF4-FFF2-40B4-BE49-F238E27FC236}">
                <a16:creationId xmlns:a16="http://schemas.microsoft.com/office/drawing/2014/main" id="{FECFE171-32CB-7AB1-3A59-1A7C7BDF5F1B}"/>
              </a:ext>
            </a:extLst>
          </p:cNvPr>
          <p:cNvCxnSpPr/>
          <p:nvPr/>
        </p:nvCxnSpPr>
        <p:spPr>
          <a:xfrm flipV="1">
            <a:off x="5567858" y="3193686"/>
            <a:ext cx="343390" cy="259815"/>
          </a:xfrm>
          <a:prstGeom prst="straightConnector1">
            <a:avLst/>
          </a:prstGeom>
          <a:ln w="92075">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0" name="Text Box 6">
            <a:extLst>
              <a:ext uri="{FF2B5EF4-FFF2-40B4-BE49-F238E27FC236}">
                <a16:creationId xmlns:a16="http://schemas.microsoft.com/office/drawing/2014/main" id="{16AADBC5-E4A8-50C4-0C9C-600C27656969}"/>
              </a:ext>
            </a:extLst>
          </p:cNvPr>
          <p:cNvSpPr txBox="1">
            <a:spLocks noChangeArrowheads="1"/>
          </p:cNvSpPr>
          <p:nvPr/>
        </p:nvSpPr>
        <p:spPr bwMode="auto">
          <a:xfrm>
            <a:off x="8677686" y="1930400"/>
            <a:ext cx="342900" cy="67850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3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sp>
        <p:nvSpPr>
          <p:cNvPr id="31" name="Text Box 7">
            <a:extLst>
              <a:ext uri="{FF2B5EF4-FFF2-40B4-BE49-F238E27FC236}">
                <a16:creationId xmlns:a16="http://schemas.microsoft.com/office/drawing/2014/main" id="{266AF3DC-9CD5-1679-7109-DD7159B2A064}"/>
              </a:ext>
            </a:extLst>
          </p:cNvPr>
          <p:cNvSpPr txBox="1">
            <a:spLocks noChangeArrowheads="1"/>
          </p:cNvSpPr>
          <p:nvPr/>
        </p:nvSpPr>
        <p:spPr bwMode="auto">
          <a:xfrm>
            <a:off x="10830920" y="3806090"/>
            <a:ext cx="342900" cy="28416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4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sp>
        <p:nvSpPr>
          <p:cNvPr id="32" name="Text Box 8">
            <a:extLst>
              <a:ext uri="{FF2B5EF4-FFF2-40B4-BE49-F238E27FC236}">
                <a16:creationId xmlns:a16="http://schemas.microsoft.com/office/drawing/2014/main" id="{43D6CA68-AD49-45FB-4A04-62F72547ED0A}"/>
              </a:ext>
            </a:extLst>
          </p:cNvPr>
          <p:cNvSpPr txBox="1">
            <a:spLocks noChangeArrowheads="1"/>
          </p:cNvSpPr>
          <p:nvPr/>
        </p:nvSpPr>
        <p:spPr bwMode="auto">
          <a:xfrm>
            <a:off x="8849136" y="5826919"/>
            <a:ext cx="342900" cy="284162"/>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5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cxnSp>
        <p:nvCxnSpPr>
          <p:cNvPr id="33" name="Gerade Verbindung mit Pfeil 32">
            <a:extLst>
              <a:ext uri="{FF2B5EF4-FFF2-40B4-BE49-F238E27FC236}">
                <a16:creationId xmlns:a16="http://schemas.microsoft.com/office/drawing/2014/main" id="{C41B54DD-2037-0A08-F5F1-2A4D5B6607DC}"/>
              </a:ext>
            </a:extLst>
          </p:cNvPr>
          <p:cNvCxnSpPr/>
          <p:nvPr/>
        </p:nvCxnSpPr>
        <p:spPr>
          <a:xfrm flipH="1" flipV="1">
            <a:off x="5775174" y="4543765"/>
            <a:ext cx="239395" cy="378460"/>
          </a:xfrm>
          <a:prstGeom prst="straightConnector1">
            <a:avLst/>
          </a:prstGeom>
          <a:ln w="92075">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Gerade Verbindung mit Pfeil 33">
            <a:extLst>
              <a:ext uri="{FF2B5EF4-FFF2-40B4-BE49-F238E27FC236}">
                <a16:creationId xmlns:a16="http://schemas.microsoft.com/office/drawing/2014/main" id="{15AFDE1A-D809-0937-6BAC-685BC43A7698}"/>
              </a:ext>
            </a:extLst>
          </p:cNvPr>
          <p:cNvCxnSpPr/>
          <p:nvPr/>
        </p:nvCxnSpPr>
        <p:spPr>
          <a:xfrm flipV="1">
            <a:off x="6758488" y="2621758"/>
            <a:ext cx="490383" cy="183305"/>
          </a:xfrm>
          <a:prstGeom prst="straightConnector1">
            <a:avLst/>
          </a:prstGeom>
          <a:ln w="92075">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Text Box 14">
            <a:extLst>
              <a:ext uri="{FF2B5EF4-FFF2-40B4-BE49-F238E27FC236}">
                <a16:creationId xmlns:a16="http://schemas.microsoft.com/office/drawing/2014/main" id="{2893F74E-CA0C-8453-BFDC-19B18254361A}"/>
              </a:ext>
            </a:extLst>
          </p:cNvPr>
          <p:cNvSpPr txBox="1">
            <a:spLocks noChangeArrowheads="1"/>
          </p:cNvSpPr>
          <p:nvPr/>
        </p:nvSpPr>
        <p:spPr bwMode="auto">
          <a:xfrm>
            <a:off x="6949224" y="4035326"/>
            <a:ext cx="342900" cy="28416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6</a:t>
            </a:r>
            <a:endParaRPr kumimoji="0" lang="en-US" altLang="de-DE" sz="600" b="0" i="0" u="none" strike="noStrike" kern="1200" cap="none" spc="0" normalizeH="0" baseline="0" noProof="0" dirty="0">
              <a:ln>
                <a:noFill/>
              </a:ln>
              <a:solidFill>
                <a:srgbClr val="234BA5"/>
              </a:solidFill>
              <a:effectLst/>
              <a:uLnTx/>
              <a:uFillTx/>
              <a:latin typeface="Times New Roman"/>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sp>
        <p:nvSpPr>
          <p:cNvPr id="36" name="Text Box 12">
            <a:extLst>
              <a:ext uri="{FF2B5EF4-FFF2-40B4-BE49-F238E27FC236}">
                <a16:creationId xmlns:a16="http://schemas.microsoft.com/office/drawing/2014/main" id="{66D7B0D4-B1CE-7261-AA43-DA0C747B4AB7}"/>
              </a:ext>
            </a:extLst>
          </p:cNvPr>
          <p:cNvSpPr txBox="1">
            <a:spLocks noChangeArrowheads="1"/>
          </p:cNvSpPr>
          <p:nvPr/>
        </p:nvSpPr>
        <p:spPr bwMode="auto">
          <a:xfrm>
            <a:off x="5636288" y="3204438"/>
            <a:ext cx="342900" cy="284162"/>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1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sp>
        <p:nvSpPr>
          <p:cNvPr id="37" name="Text Box 13">
            <a:extLst>
              <a:ext uri="{FF2B5EF4-FFF2-40B4-BE49-F238E27FC236}">
                <a16:creationId xmlns:a16="http://schemas.microsoft.com/office/drawing/2014/main" id="{42728371-431C-095C-8F78-2047EFE357AC}"/>
              </a:ext>
            </a:extLst>
          </p:cNvPr>
          <p:cNvSpPr txBox="1">
            <a:spLocks noChangeArrowheads="1"/>
          </p:cNvSpPr>
          <p:nvPr/>
        </p:nvSpPr>
        <p:spPr bwMode="auto">
          <a:xfrm>
            <a:off x="6949224" y="2558054"/>
            <a:ext cx="349661" cy="247009"/>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2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sp>
        <p:nvSpPr>
          <p:cNvPr id="38" name="Text Box 22">
            <a:extLst>
              <a:ext uri="{FF2B5EF4-FFF2-40B4-BE49-F238E27FC236}">
                <a16:creationId xmlns:a16="http://schemas.microsoft.com/office/drawing/2014/main" id="{49054EC1-0159-8D3B-266A-2F381484A147}"/>
              </a:ext>
            </a:extLst>
          </p:cNvPr>
          <p:cNvSpPr txBox="1">
            <a:spLocks noChangeArrowheads="1"/>
          </p:cNvSpPr>
          <p:nvPr/>
        </p:nvSpPr>
        <p:spPr bwMode="auto">
          <a:xfrm>
            <a:off x="5541933" y="3835455"/>
            <a:ext cx="363538" cy="19960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10</a:t>
            </a:r>
          </a:p>
        </p:txBody>
      </p:sp>
      <p:sp>
        <p:nvSpPr>
          <p:cNvPr id="39" name="Text Box 22">
            <a:extLst>
              <a:ext uri="{FF2B5EF4-FFF2-40B4-BE49-F238E27FC236}">
                <a16:creationId xmlns:a16="http://schemas.microsoft.com/office/drawing/2014/main" id="{103D2220-BBB7-6548-D38A-DB4CFFB6AF9E}"/>
              </a:ext>
            </a:extLst>
          </p:cNvPr>
          <p:cNvSpPr txBox="1">
            <a:spLocks noChangeArrowheads="1"/>
          </p:cNvSpPr>
          <p:nvPr/>
        </p:nvSpPr>
        <p:spPr bwMode="auto">
          <a:xfrm>
            <a:off x="5788356" y="4602114"/>
            <a:ext cx="363538" cy="19960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8</a:t>
            </a:r>
          </a:p>
        </p:txBody>
      </p:sp>
      <p:sp>
        <p:nvSpPr>
          <p:cNvPr id="40" name="Text Box 22">
            <a:extLst>
              <a:ext uri="{FF2B5EF4-FFF2-40B4-BE49-F238E27FC236}">
                <a16:creationId xmlns:a16="http://schemas.microsoft.com/office/drawing/2014/main" id="{A33D4D84-8FED-E91B-7A2E-48FEABE2213B}"/>
              </a:ext>
            </a:extLst>
          </p:cNvPr>
          <p:cNvSpPr txBox="1">
            <a:spLocks noChangeArrowheads="1"/>
          </p:cNvSpPr>
          <p:nvPr/>
        </p:nvSpPr>
        <p:spPr bwMode="auto">
          <a:xfrm>
            <a:off x="6772097" y="5210503"/>
            <a:ext cx="181416" cy="178763"/>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42" name="Text Box 22">
            <a:extLst>
              <a:ext uri="{FF2B5EF4-FFF2-40B4-BE49-F238E27FC236}">
                <a16:creationId xmlns:a16="http://schemas.microsoft.com/office/drawing/2014/main" id="{CF5AA75D-6F3D-97CB-A2B8-2E39DE44A706}"/>
              </a:ext>
            </a:extLst>
          </p:cNvPr>
          <p:cNvSpPr txBox="1">
            <a:spLocks noChangeArrowheads="1"/>
          </p:cNvSpPr>
          <p:nvPr/>
        </p:nvSpPr>
        <p:spPr bwMode="auto">
          <a:xfrm flipH="1">
            <a:off x="6864626" y="5362903"/>
            <a:ext cx="59871" cy="178763"/>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cxnSp>
        <p:nvCxnSpPr>
          <p:cNvPr id="44" name="Gerade Verbindung mit Pfeil 43">
            <a:extLst>
              <a:ext uri="{FF2B5EF4-FFF2-40B4-BE49-F238E27FC236}">
                <a16:creationId xmlns:a16="http://schemas.microsoft.com/office/drawing/2014/main" id="{856918D8-C9C3-9EBB-0757-F5D6AAF3ACD2}"/>
              </a:ext>
            </a:extLst>
          </p:cNvPr>
          <p:cNvCxnSpPr/>
          <p:nvPr/>
        </p:nvCxnSpPr>
        <p:spPr>
          <a:xfrm flipH="1" flipV="1">
            <a:off x="6743994" y="5397872"/>
            <a:ext cx="410210" cy="82550"/>
          </a:xfrm>
          <a:prstGeom prst="straightConnector1">
            <a:avLst/>
          </a:prstGeom>
          <a:ln w="92075">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7" name="Text Box 22">
            <a:extLst>
              <a:ext uri="{FF2B5EF4-FFF2-40B4-BE49-F238E27FC236}">
                <a16:creationId xmlns:a16="http://schemas.microsoft.com/office/drawing/2014/main" id="{A992100D-D509-7784-52FE-F17521311CCB}"/>
              </a:ext>
            </a:extLst>
          </p:cNvPr>
          <p:cNvSpPr txBox="1">
            <a:spLocks noChangeArrowheads="1"/>
          </p:cNvSpPr>
          <p:nvPr/>
        </p:nvSpPr>
        <p:spPr bwMode="auto">
          <a:xfrm>
            <a:off x="6830043" y="5334788"/>
            <a:ext cx="181416" cy="178763"/>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7</a:t>
            </a:r>
          </a:p>
        </p:txBody>
      </p:sp>
      <p:cxnSp>
        <p:nvCxnSpPr>
          <p:cNvPr id="48" name="Gerade Verbindung mit Pfeil 47">
            <a:extLst>
              <a:ext uri="{FF2B5EF4-FFF2-40B4-BE49-F238E27FC236}">
                <a16:creationId xmlns:a16="http://schemas.microsoft.com/office/drawing/2014/main" id="{4E8EDDA6-CD5B-2ABD-D479-59313B675296}"/>
              </a:ext>
            </a:extLst>
          </p:cNvPr>
          <p:cNvCxnSpPr/>
          <p:nvPr/>
        </p:nvCxnSpPr>
        <p:spPr>
          <a:xfrm flipV="1">
            <a:off x="6117422" y="3328822"/>
            <a:ext cx="417188" cy="983079"/>
          </a:xfrm>
          <a:prstGeom prst="straightConnector1">
            <a:avLst/>
          </a:prstGeom>
          <a:ln w="92075">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9" name="Gerade Verbindung mit Pfeil 48">
            <a:extLst>
              <a:ext uri="{FF2B5EF4-FFF2-40B4-BE49-F238E27FC236}">
                <a16:creationId xmlns:a16="http://schemas.microsoft.com/office/drawing/2014/main" id="{5E394CCB-9D3A-62FB-210A-87262929AFFC}"/>
              </a:ext>
            </a:extLst>
          </p:cNvPr>
          <p:cNvCxnSpPr/>
          <p:nvPr/>
        </p:nvCxnSpPr>
        <p:spPr>
          <a:xfrm flipH="1" flipV="1">
            <a:off x="6741984" y="5365328"/>
            <a:ext cx="410210" cy="82550"/>
          </a:xfrm>
          <a:prstGeom prst="straightConnector1">
            <a:avLst/>
          </a:prstGeom>
          <a:ln w="92075">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0" name="Text Box 22">
            <a:extLst>
              <a:ext uri="{FF2B5EF4-FFF2-40B4-BE49-F238E27FC236}">
                <a16:creationId xmlns:a16="http://schemas.microsoft.com/office/drawing/2014/main" id="{1F15D538-AA7F-4C7C-42A6-3272A871DA93}"/>
              </a:ext>
            </a:extLst>
          </p:cNvPr>
          <p:cNvSpPr txBox="1">
            <a:spLocks noChangeArrowheads="1"/>
          </p:cNvSpPr>
          <p:nvPr/>
        </p:nvSpPr>
        <p:spPr bwMode="auto">
          <a:xfrm>
            <a:off x="6207830" y="3677805"/>
            <a:ext cx="363538" cy="19960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9</a:t>
            </a:r>
          </a:p>
        </p:txBody>
      </p:sp>
      <p:sp>
        <p:nvSpPr>
          <p:cNvPr id="51" name="Text Box 22">
            <a:extLst>
              <a:ext uri="{FF2B5EF4-FFF2-40B4-BE49-F238E27FC236}">
                <a16:creationId xmlns:a16="http://schemas.microsoft.com/office/drawing/2014/main" id="{E4BEFEDD-51DC-9452-5C77-8CCDE0ACE74A}"/>
              </a:ext>
            </a:extLst>
          </p:cNvPr>
          <p:cNvSpPr txBox="1">
            <a:spLocks noChangeArrowheads="1"/>
          </p:cNvSpPr>
          <p:nvPr/>
        </p:nvSpPr>
        <p:spPr bwMode="auto">
          <a:xfrm>
            <a:off x="6828033" y="5302244"/>
            <a:ext cx="181416" cy="178763"/>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7</a:t>
            </a:r>
          </a:p>
        </p:txBody>
      </p:sp>
    </p:spTree>
    <p:extLst>
      <p:ext uri="{BB962C8B-B14F-4D97-AF65-F5344CB8AC3E}">
        <p14:creationId xmlns:p14="http://schemas.microsoft.com/office/powerpoint/2010/main" val="3234260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Your</a:t>
            </a:r>
            <a:r>
              <a:rPr lang="de-DE" dirty="0"/>
              <a:t> turn!</a:t>
            </a:r>
          </a:p>
        </p:txBody>
      </p:sp>
      <p:sp>
        <p:nvSpPr>
          <p:cNvPr id="3" name="Inhaltsplatzhalter 2"/>
          <p:cNvSpPr>
            <a:spLocks noGrp="1"/>
          </p:cNvSpPr>
          <p:nvPr>
            <p:ph idx="1"/>
          </p:nvPr>
        </p:nvSpPr>
        <p:spPr>
          <a:xfrm>
            <a:off x="609600" y="2537791"/>
            <a:ext cx="5254487" cy="3675458"/>
          </a:xfrm>
        </p:spPr>
        <p:txBody>
          <a:bodyPr/>
          <a:lstStyle/>
          <a:p>
            <a:r>
              <a:rPr lang="de-DE" dirty="0" err="1"/>
              <a:t>Which</a:t>
            </a:r>
            <a:r>
              <a:rPr lang="de-DE" dirty="0"/>
              <a:t> </a:t>
            </a:r>
            <a:r>
              <a:rPr lang="de-DE" dirty="0" err="1"/>
              <a:t>assumptions</a:t>
            </a:r>
            <a:r>
              <a:rPr lang="de-DE" dirty="0"/>
              <a:t> </a:t>
            </a:r>
            <a:r>
              <a:rPr lang="de-DE" dirty="0" err="1"/>
              <a:t>need</a:t>
            </a:r>
            <a:r>
              <a:rPr lang="de-DE" dirty="0"/>
              <a:t> </a:t>
            </a:r>
            <a:r>
              <a:rPr lang="de-DE" dirty="0" err="1"/>
              <a:t>to</a:t>
            </a:r>
            <a:r>
              <a:rPr lang="de-DE" dirty="0"/>
              <a:t> </a:t>
            </a:r>
            <a:r>
              <a:rPr lang="de-DE" dirty="0" err="1"/>
              <a:t>be</a:t>
            </a:r>
            <a:r>
              <a:rPr lang="de-DE" dirty="0"/>
              <a:t> </a:t>
            </a:r>
            <a:r>
              <a:rPr lang="de-DE" dirty="0" err="1"/>
              <a:t>made</a:t>
            </a:r>
            <a:r>
              <a:rPr lang="de-DE" dirty="0"/>
              <a:t> </a:t>
            </a:r>
            <a:r>
              <a:rPr lang="de-DE" dirty="0" err="1"/>
              <a:t>for</a:t>
            </a:r>
            <a:r>
              <a:rPr lang="de-DE" dirty="0"/>
              <a:t> </a:t>
            </a:r>
            <a:r>
              <a:rPr lang="de-DE" dirty="0" err="1"/>
              <a:t>the</a:t>
            </a:r>
            <a:r>
              <a:rPr lang="de-DE" dirty="0"/>
              <a:t> CO</a:t>
            </a:r>
            <a:r>
              <a:rPr lang="de-DE" sz="1600" dirty="0"/>
              <a:t>2</a:t>
            </a:r>
            <a:r>
              <a:rPr lang="de-DE" dirty="0"/>
              <a:t>-Budgets?</a:t>
            </a:r>
          </a:p>
          <a:p>
            <a:endParaRPr lang="de-DE" dirty="0"/>
          </a:p>
          <a:p>
            <a:r>
              <a:rPr lang="de-DE" dirty="0" err="1"/>
              <a:t>What</a:t>
            </a:r>
            <a:r>
              <a:rPr lang="de-DE" dirty="0"/>
              <a:t> </a:t>
            </a:r>
            <a:r>
              <a:rPr lang="de-DE" dirty="0" err="1"/>
              <a:t>remains</a:t>
            </a:r>
            <a:r>
              <a:rPr lang="de-DE" dirty="0"/>
              <a:t> </a:t>
            </a:r>
            <a:r>
              <a:rPr lang="de-DE" dirty="0" err="1"/>
              <a:t>unclear</a:t>
            </a:r>
            <a:r>
              <a:rPr lang="de-DE" dirty="0"/>
              <a:t>?</a:t>
            </a:r>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6</a:t>
            </a:fld>
            <a:endParaRPr lang="de-DE"/>
          </a:p>
        </p:txBody>
      </p:sp>
      <p:sp>
        <p:nvSpPr>
          <p:cNvPr id="6" name="Inhaltsplatzhalter 2"/>
          <p:cNvSpPr txBox="1">
            <a:spLocks/>
          </p:cNvSpPr>
          <p:nvPr/>
        </p:nvSpPr>
        <p:spPr>
          <a:xfrm>
            <a:off x="7063248" y="1687286"/>
            <a:ext cx="4519152" cy="4525963"/>
          </a:xfrm>
          <a:prstGeom prst="rect">
            <a:avLst/>
          </a:prstGeom>
        </p:spPr>
        <p:txBody>
          <a:bodyPr vert="horz" lIns="0" tIns="0" rIns="0" bIns="0" rtlCol="0" anchor="t" anchorCtr="0">
            <a:noAutofit/>
          </a:bodyPr>
          <a:lstStyle>
            <a:lvl1pPr marL="0" indent="0" algn="l" defTabSz="685800" rtl="0" eaLnBrk="1" latinLnBrk="0" hangingPunct="1">
              <a:lnSpc>
                <a:spcPct val="100000"/>
              </a:lnSpc>
              <a:spcBef>
                <a:spcPts val="0"/>
              </a:spcBef>
              <a:buFont typeface="Arial" panose="020B0604020202020204" pitchFamily="34" charset="0"/>
              <a:buNone/>
              <a:defRPr sz="2400" b="1" kern="1200">
                <a:solidFill>
                  <a:schemeClr val="tx1"/>
                </a:solidFill>
                <a:latin typeface="+mj-lt"/>
                <a:ea typeface="+mn-ea"/>
                <a:cs typeface="+mn-cs"/>
              </a:defRPr>
            </a:lvl1pPr>
            <a:lvl2pPr marL="0" indent="0" algn="l" defTabSz="685800" rtl="0" eaLnBrk="1" latinLnBrk="0" hangingPunct="1">
              <a:lnSpc>
                <a:spcPct val="100000"/>
              </a:lnSpc>
              <a:spcBef>
                <a:spcPts val="0"/>
              </a:spcBef>
              <a:buSzPct val="70000"/>
              <a:buFont typeface="Wingdings 2" panose="05020102010507070707" pitchFamily="18" charset="2"/>
              <a:buNone/>
              <a:defRPr sz="2400" b="0" kern="1200">
                <a:solidFill>
                  <a:schemeClr val="tx1"/>
                </a:solidFill>
                <a:latin typeface="+mn-lt"/>
                <a:ea typeface="+mn-ea"/>
                <a:cs typeface="+mn-cs"/>
              </a:defRPr>
            </a:lvl2pPr>
            <a:lvl3pPr marL="252000" indent="-252000" algn="l" defTabSz="685800" rtl="0" eaLnBrk="1" latinLnBrk="0" hangingPunct="1">
              <a:lnSpc>
                <a:spcPct val="100000"/>
              </a:lnSpc>
              <a:spcBef>
                <a:spcPts val="0"/>
              </a:spcBef>
              <a:buClr>
                <a:schemeClr val="accent1"/>
              </a:buClr>
              <a:buSzPct val="70000"/>
              <a:buFont typeface="Wingdings 2" panose="05020102010507070707" pitchFamily="18" charset="2"/>
              <a:buChar char=""/>
              <a:defRPr sz="2400" b="1" kern="1200">
                <a:solidFill>
                  <a:schemeClr val="accent1"/>
                </a:solidFill>
                <a:latin typeface="+mj-lt"/>
                <a:ea typeface="+mn-ea"/>
                <a:cs typeface="+mn-cs"/>
              </a:defRPr>
            </a:lvl3pPr>
            <a:lvl4pPr marL="468000" indent="-234000" algn="l" defTabSz="685800" rtl="0" eaLnBrk="1" latinLnBrk="0" hangingPunct="1">
              <a:lnSpc>
                <a:spcPct val="100000"/>
              </a:lnSpc>
              <a:spcBef>
                <a:spcPts val="0"/>
              </a:spcBef>
              <a:buClr>
                <a:schemeClr val="accent1"/>
              </a:buClr>
              <a:buSzPct val="75000"/>
              <a:buFont typeface="Wingdings 2" panose="05020102010507070707" pitchFamily="18" charset="2"/>
              <a:buChar char=""/>
              <a:defRPr sz="2400" kern="1200">
                <a:solidFill>
                  <a:schemeClr val="tx1"/>
                </a:solidFill>
                <a:latin typeface="+mn-lt"/>
                <a:ea typeface="+mn-ea"/>
                <a:cs typeface="+mn-cs"/>
              </a:defRPr>
            </a:lvl4pPr>
            <a:lvl5pPr marL="576000" indent="-118800" algn="l" defTabSz="685800" rtl="0" eaLnBrk="1" latinLnBrk="0" hangingPunct="1">
              <a:lnSpc>
                <a:spcPct val="104000"/>
              </a:lnSpc>
              <a:spcBef>
                <a:spcPts val="0"/>
              </a:spcBef>
              <a:buClr>
                <a:schemeClr val="accent1"/>
              </a:buClr>
              <a:buFont typeface="Arial" panose="020B0604020202020204" pitchFamily="34" charset="0"/>
              <a:buChar char="•"/>
              <a:defRPr sz="2400" kern="1200">
                <a:solidFill>
                  <a:schemeClr val="tx1"/>
                </a:solidFill>
                <a:latin typeface="+mn-lt"/>
                <a:ea typeface="+mn-ea"/>
                <a:cs typeface="+mn-cs"/>
              </a:defRPr>
            </a:lvl5pPr>
            <a:lvl6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6pPr>
            <a:lvl7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7pPr>
            <a:lvl8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8pPr>
            <a:lvl9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9pPr>
          </a:lstStyle>
          <a:p>
            <a:r>
              <a:rPr lang="de-DE" dirty="0"/>
              <a:t>Go </a:t>
            </a:r>
            <a:r>
              <a:rPr lang="de-DE" dirty="0" err="1"/>
              <a:t>to</a:t>
            </a:r>
            <a:r>
              <a:rPr lang="de-DE" dirty="0"/>
              <a:t> Menti.com </a:t>
            </a:r>
          </a:p>
          <a:p>
            <a:r>
              <a:rPr lang="de-DE" dirty="0"/>
              <a:t>Code 8620 6863</a:t>
            </a:r>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7399" y="2523103"/>
            <a:ext cx="4122964" cy="4122964"/>
          </a:xfrm>
          <a:prstGeom prst="rect">
            <a:avLst/>
          </a:prstGeom>
        </p:spPr>
      </p:pic>
    </p:spTree>
    <p:extLst>
      <p:ext uri="{BB962C8B-B14F-4D97-AF65-F5344CB8AC3E}">
        <p14:creationId xmlns:p14="http://schemas.microsoft.com/office/powerpoint/2010/main" val="313380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0551" y="360100"/>
            <a:ext cx="10991849" cy="1044000"/>
          </a:xfrm>
        </p:spPr>
        <p:txBody>
          <a:bodyPr/>
          <a:lstStyle/>
          <a:p>
            <a:pPr algn="ctr"/>
            <a:r>
              <a:rPr lang="de-DE" dirty="0"/>
              <a:t>VDI-Website</a:t>
            </a:r>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7</a:t>
            </a:fld>
            <a:endParaRPr lang="de-DE"/>
          </a:p>
        </p:txBody>
      </p:sp>
      <p:sp>
        <p:nvSpPr>
          <p:cNvPr id="8" name="Inhaltsplatzhalter 7"/>
          <p:cNvSpPr>
            <a:spLocks noGrp="1"/>
          </p:cNvSpPr>
          <p:nvPr>
            <p:ph idx="1"/>
          </p:nvPr>
        </p:nvSpPr>
        <p:spPr>
          <a:xfrm>
            <a:off x="609600" y="775252"/>
            <a:ext cx="10972800" cy="5437997"/>
          </a:xfrm>
        </p:spPr>
        <p:txBody>
          <a:bodyPr/>
          <a:lstStyle/>
          <a:p>
            <a:pPr algn="ctr"/>
            <a:r>
              <a:rPr lang="de-DE" sz="1600" dirty="0"/>
              <a:t>https://www.vdi.de/news/detail/deutschlands-anteil-an-den-globalen-co2-emissionen</a:t>
            </a:r>
          </a:p>
        </p:txBody>
      </p:sp>
      <p:pic>
        <p:nvPicPr>
          <p:cNvPr id="3" name="Grafik 2">
            <a:extLst>
              <a:ext uri="{FF2B5EF4-FFF2-40B4-BE49-F238E27FC236}">
                <a16:creationId xmlns:a16="http://schemas.microsoft.com/office/drawing/2014/main" id="{939B8D65-5474-B20B-7C39-29CCAA865867}"/>
              </a:ext>
            </a:extLst>
          </p:cNvPr>
          <p:cNvPicPr>
            <a:picLocks noChangeAspect="1"/>
          </p:cNvPicPr>
          <p:nvPr/>
        </p:nvPicPr>
        <p:blipFill rotWithShape="1">
          <a:blip r:embed="rId2"/>
          <a:srcRect t="87084"/>
          <a:stretch/>
        </p:blipFill>
        <p:spPr>
          <a:xfrm>
            <a:off x="2200274" y="5478448"/>
            <a:ext cx="8080327" cy="604299"/>
          </a:xfrm>
          <a:prstGeom prst="rect">
            <a:avLst/>
          </a:prstGeom>
        </p:spPr>
      </p:pic>
      <p:sp>
        <p:nvSpPr>
          <p:cNvPr id="6" name="Rechteck 5">
            <a:extLst>
              <a:ext uri="{FF2B5EF4-FFF2-40B4-BE49-F238E27FC236}">
                <a16:creationId xmlns:a16="http://schemas.microsoft.com/office/drawing/2014/main" id="{8FCF69EB-7E22-463E-B7F7-BDCB40AE4F1E}"/>
              </a:ext>
            </a:extLst>
          </p:cNvPr>
          <p:cNvSpPr/>
          <p:nvPr/>
        </p:nvSpPr>
        <p:spPr>
          <a:xfrm>
            <a:off x="2830664" y="1502797"/>
            <a:ext cx="7386762" cy="37530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i="1" dirty="0" err="1"/>
              <a:t>We</a:t>
            </a:r>
            <a:r>
              <a:rPr lang="de-DE" i="1" dirty="0"/>
              <a:t> </a:t>
            </a:r>
            <a:r>
              <a:rPr lang="de-DE" i="1" dirty="0" err="1"/>
              <a:t>displayed</a:t>
            </a:r>
            <a:r>
              <a:rPr lang="de-DE" i="1" dirty="0"/>
              <a:t> an </a:t>
            </a:r>
            <a:r>
              <a:rPr lang="de-DE" i="1" dirty="0" err="1"/>
              <a:t>illustrating</a:t>
            </a:r>
            <a:r>
              <a:rPr lang="de-DE" i="1" dirty="0"/>
              <a:t> </a:t>
            </a:r>
            <a:r>
              <a:rPr lang="de-DE" i="1" dirty="0" err="1"/>
              <a:t>picture</a:t>
            </a:r>
            <a:r>
              <a:rPr lang="de-DE" i="1" dirty="0"/>
              <a:t> </a:t>
            </a:r>
            <a:r>
              <a:rPr lang="de-DE" i="1" dirty="0" err="1"/>
              <a:t>here</a:t>
            </a:r>
            <a:r>
              <a:rPr lang="de-DE" i="1" dirty="0"/>
              <a:t> </a:t>
            </a:r>
            <a:r>
              <a:rPr lang="de-DE" i="1" dirty="0" err="1"/>
              <a:t>of</a:t>
            </a:r>
            <a:r>
              <a:rPr lang="de-DE" i="1" dirty="0"/>
              <a:t> </a:t>
            </a:r>
            <a:r>
              <a:rPr lang="de-DE" i="1" dirty="0" err="1"/>
              <a:t>the</a:t>
            </a:r>
            <a:r>
              <a:rPr lang="de-DE" i="1" dirty="0"/>
              <a:t> </a:t>
            </a:r>
            <a:r>
              <a:rPr lang="de-DE" i="1" dirty="0" err="1"/>
              <a:t>homepage</a:t>
            </a:r>
            <a:r>
              <a:rPr lang="de-DE" i="1" dirty="0"/>
              <a:t> </a:t>
            </a:r>
            <a:r>
              <a:rPr lang="de-DE" i="1" dirty="0" err="1"/>
              <a:t>above</a:t>
            </a:r>
            <a:r>
              <a:rPr lang="de-DE" i="1" dirty="0"/>
              <a:t>. </a:t>
            </a:r>
            <a:r>
              <a:rPr lang="de-DE" i="1" dirty="0" err="1"/>
              <a:t>It</a:t>
            </a:r>
            <a:r>
              <a:rPr lang="de-DE" i="1" dirty="0"/>
              <a:t> was </a:t>
            </a:r>
            <a:r>
              <a:rPr lang="de-DE" i="1" dirty="0" err="1"/>
              <a:t>removed</a:t>
            </a:r>
            <a:r>
              <a:rPr lang="de-DE" i="1" dirty="0"/>
              <a:t> due </a:t>
            </a:r>
            <a:r>
              <a:rPr lang="de-DE" i="1" dirty="0" err="1"/>
              <a:t>to</a:t>
            </a:r>
            <a:r>
              <a:rPr lang="de-DE" i="1" dirty="0"/>
              <a:t> </a:t>
            </a:r>
            <a:r>
              <a:rPr lang="de-DE" i="1" dirty="0" err="1"/>
              <a:t>copyright</a:t>
            </a:r>
            <a:r>
              <a:rPr lang="de-DE" i="1" dirty="0"/>
              <a:t> </a:t>
            </a:r>
            <a:r>
              <a:rPr lang="de-DE" i="1" dirty="0" err="1"/>
              <a:t>reasons</a:t>
            </a:r>
            <a:r>
              <a:rPr lang="de-DE" i="1" dirty="0"/>
              <a:t>. </a:t>
            </a:r>
          </a:p>
        </p:txBody>
      </p:sp>
    </p:spTree>
    <p:extLst>
      <p:ext uri="{BB962C8B-B14F-4D97-AF65-F5344CB8AC3E}">
        <p14:creationId xmlns:p14="http://schemas.microsoft.com/office/powerpoint/2010/main" val="1411443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0551" y="360100"/>
            <a:ext cx="10991849" cy="1044000"/>
          </a:xfrm>
        </p:spPr>
        <p:txBody>
          <a:bodyPr/>
          <a:lstStyle/>
          <a:p>
            <a:pPr algn="ctr"/>
            <a:r>
              <a:rPr lang="de-DE" dirty="0"/>
              <a:t>VDI-Website</a:t>
            </a:r>
            <a:br>
              <a:rPr lang="de-DE" dirty="0"/>
            </a:br>
            <a:r>
              <a:rPr lang="de-DE" sz="1400" dirty="0">
                <a:hlinkClick r:id="rId3"/>
              </a:rPr>
              <a:t>https://www.vdi.de/news/detail/deutschlands-anteil-an-den-globalen-co2-emissionen</a:t>
            </a:r>
            <a:r>
              <a:rPr lang="de-DE" sz="1400" dirty="0"/>
              <a:t> </a:t>
            </a:r>
            <a:endParaRPr lang="de-DE" dirty="0"/>
          </a:p>
        </p:txBody>
      </p:sp>
      <p:sp>
        <p:nvSpPr>
          <p:cNvPr id="4" name="Fußzeilenplatzhalter 3"/>
          <p:cNvSpPr>
            <a:spLocks noGrp="1"/>
          </p:cNvSpPr>
          <p:nvPr>
            <p:ph type="ftr" sz="quarter" idx="11"/>
          </p:nvPr>
        </p:nvSpPr>
        <p:spPr/>
        <p:txBody>
          <a:bodyPr/>
          <a:lstStyle/>
          <a:p>
            <a:pPr>
              <a:defRPr/>
            </a:pPr>
            <a:r>
              <a:rPr lang="de-DE"/>
              <a:t>Normatives Modellieren WiSe 2021/22</a:t>
            </a:r>
            <a:endParaRPr lang="de-DE" dirty="0"/>
          </a:p>
        </p:txBody>
      </p:sp>
      <p:sp>
        <p:nvSpPr>
          <p:cNvPr id="5" name="Foliennummernplatzhalter 4"/>
          <p:cNvSpPr>
            <a:spLocks noGrp="1"/>
          </p:cNvSpPr>
          <p:nvPr>
            <p:ph type="sldNum" sz="quarter" idx="12"/>
          </p:nvPr>
        </p:nvSpPr>
        <p:spPr/>
        <p:txBody>
          <a:bodyPr/>
          <a:lstStyle/>
          <a:p>
            <a:pPr>
              <a:defRPr/>
            </a:pPr>
            <a:fld id="{5ACC911F-79D6-404D-BDB2-3EB90E3A21FF}" type="slidenum">
              <a:rPr lang="de-DE" smtClean="0"/>
              <a:pPr>
                <a:defRPr/>
              </a:pPr>
              <a:t>8</a:t>
            </a:fld>
            <a:endParaRPr lang="de-DE"/>
          </a:p>
        </p:txBody>
      </p:sp>
      <p:sp>
        <p:nvSpPr>
          <p:cNvPr id="8" name="Inhaltsplatzhalter 7"/>
          <p:cNvSpPr>
            <a:spLocks noGrp="1"/>
          </p:cNvSpPr>
          <p:nvPr>
            <p:ph idx="1"/>
          </p:nvPr>
        </p:nvSpPr>
        <p:spPr/>
        <p:txBody>
          <a:bodyPr/>
          <a:lstStyle/>
          <a:p>
            <a:endParaRPr lang="de-DE" dirty="0"/>
          </a:p>
        </p:txBody>
      </p:sp>
      <p:pic>
        <p:nvPicPr>
          <p:cNvPr id="6" name="Grafik 5">
            <a:extLst>
              <a:ext uri="{FF2B5EF4-FFF2-40B4-BE49-F238E27FC236}">
                <a16:creationId xmlns:a16="http://schemas.microsoft.com/office/drawing/2014/main" id="{D34E6F12-3222-D129-9C6C-DF387A1E8E45}"/>
              </a:ext>
            </a:extLst>
          </p:cNvPr>
          <p:cNvPicPr>
            <a:picLocks noChangeAspect="1"/>
          </p:cNvPicPr>
          <p:nvPr/>
        </p:nvPicPr>
        <p:blipFill>
          <a:blip r:embed="rId4"/>
          <a:stretch>
            <a:fillRect/>
          </a:stretch>
        </p:blipFill>
        <p:spPr>
          <a:xfrm>
            <a:off x="475157" y="1548918"/>
            <a:ext cx="11222636" cy="5039111"/>
          </a:xfrm>
          <a:prstGeom prst="rect">
            <a:avLst/>
          </a:prstGeom>
        </p:spPr>
      </p:pic>
      <p:pic>
        <p:nvPicPr>
          <p:cNvPr id="9" name="Grafik 8" descr="Ein Bild, das Text, Screenshot, Zahl, Schrift enthält.&#10;&#10;Automatisch generierte Beschreibung">
            <a:extLst>
              <a:ext uri="{FF2B5EF4-FFF2-40B4-BE49-F238E27FC236}">
                <a16:creationId xmlns:a16="http://schemas.microsoft.com/office/drawing/2014/main" id="{53B2E7C2-950C-8527-9478-EE8CD01C1889}"/>
              </a:ext>
            </a:extLst>
          </p:cNvPr>
          <p:cNvPicPr>
            <a:picLocks noChangeAspect="1"/>
          </p:cNvPicPr>
          <p:nvPr/>
        </p:nvPicPr>
        <p:blipFill>
          <a:blip r:embed="rId5"/>
          <a:stretch>
            <a:fillRect/>
          </a:stretch>
        </p:blipFill>
        <p:spPr>
          <a:xfrm>
            <a:off x="7194022" y="514564"/>
            <a:ext cx="4638214" cy="2055805"/>
          </a:xfrm>
          <a:prstGeom prst="rect">
            <a:avLst/>
          </a:prstGeom>
        </p:spPr>
      </p:pic>
    </p:spTree>
    <p:extLst>
      <p:ext uri="{BB962C8B-B14F-4D97-AF65-F5344CB8AC3E}">
        <p14:creationId xmlns:p14="http://schemas.microsoft.com/office/powerpoint/2010/main" val="1993871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el 1">
            <a:extLst>
              <a:ext uri="{FF2B5EF4-FFF2-40B4-BE49-F238E27FC236}">
                <a16:creationId xmlns:a16="http://schemas.microsoft.com/office/drawing/2014/main" id="{D4C067A5-5C12-F50A-C99F-4CB27000095B}"/>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endParaRPr lang="de-DE" sz="3600" b="1" dirty="0">
              <a:solidFill>
                <a:srgbClr val="234BA5"/>
              </a:solidFill>
              <a:latin typeface="Arial" panose="020B0604020202020204" pitchFamily="34" charset="0"/>
              <a:cs typeface="Arial" panose="020B0604020202020204" pitchFamily="34" charset="0"/>
            </a:endParaRPr>
          </a:p>
        </p:txBody>
      </p:sp>
      <p:sp>
        <p:nvSpPr>
          <p:cNvPr id="23" name="Textfeld 22">
            <a:extLst>
              <a:ext uri="{FF2B5EF4-FFF2-40B4-BE49-F238E27FC236}">
                <a16:creationId xmlns:a16="http://schemas.microsoft.com/office/drawing/2014/main" id="{BFD649EF-D7DA-E705-39B1-BF892A8D94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srgbClr val="FFFFFF"/>
                </a:solidFill>
                <a:effectLst/>
                <a:uLnTx/>
                <a:uFillTx/>
                <a:latin typeface="Times New Roman"/>
                <a:ea typeface="+mn-ea"/>
                <a:cs typeface="+mn-cs"/>
              </a:rPr>
              <a:t>CiviMatics</a:t>
            </a:r>
            <a:r>
              <a:rPr kumimoji="0" lang="de-DE" sz="1200" b="0" i="0" u="none" strike="noStrike" kern="1200" cap="none" spc="0" normalizeH="0" baseline="0" noProof="0" dirty="0">
                <a:ln>
                  <a:noFill/>
                </a:ln>
                <a:solidFill>
                  <a:srgbClr val="FFFFFF"/>
                </a:solidFill>
                <a:effectLst/>
                <a:uLnTx/>
                <a:uFillTx/>
                <a:latin typeface="Times New Roman"/>
                <a:ea typeface="+mn-ea"/>
                <a:cs typeface="+mn-cs"/>
              </a:rPr>
              <a:t> 2023</a:t>
            </a:r>
          </a:p>
        </p:txBody>
      </p:sp>
      <p:sp>
        <p:nvSpPr>
          <p:cNvPr id="3" name="Titel 1">
            <a:extLst>
              <a:ext uri="{FF2B5EF4-FFF2-40B4-BE49-F238E27FC236}">
                <a16:creationId xmlns:a16="http://schemas.microsoft.com/office/drawing/2014/main" id="{BA594429-CB59-AD48-0D7C-322383E93966}"/>
              </a:ext>
            </a:extLst>
          </p:cNvPr>
          <p:cNvSpPr txBox="1">
            <a:spLocks/>
          </p:cNvSpPr>
          <p:nvPr/>
        </p:nvSpPr>
        <p:spPr>
          <a:xfrm>
            <a:off x="0" y="248478"/>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600" b="1" i="0" u="none" strike="noStrike" kern="1200" cap="none" spc="0" normalizeH="0" baseline="0" noProof="0" dirty="0">
                <a:ln>
                  <a:noFill/>
                </a:ln>
                <a:solidFill>
                  <a:srgbClr val="234BA5"/>
                </a:solidFill>
                <a:effectLst/>
                <a:uLnTx/>
                <a:uFillTx/>
                <a:latin typeface="Arial"/>
                <a:ea typeface="+mj-ea"/>
                <a:cs typeface="+mj-cs"/>
              </a:rPr>
              <a:t> Normative </a:t>
            </a:r>
            <a:r>
              <a:rPr kumimoji="0" lang="de-DE" sz="3600" b="1" i="0" u="none" strike="noStrike" kern="1200" cap="none" spc="0" normalizeH="0" baseline="0" noProof="0" dirty="0" err="1">
                <a:ln>
                  <a:noFill/>
                </a:ln>
                <a:solidFill>
                  <a:srgbClr val="234BA5"/>
                </a:solidFill>
                <a:effectLst/>
                <a:uLnTx/>
                <a:uFillTx/>
                <a:latin typeface="Arial"/>
                <a:ea typeface="+mj-ea"/>
                <a:cs typeface="+mj-cs"/>
              </a:rPr>
              <a:t>modelling</a:t>
            </a:r>
            <a:r>
              <a:rPr kumimoji="0" lang="de-DE" sz="3600" b="1" i="0" u="none" strike="noStrike" kern="1200" cap="none" spc="0" normalizeH="0" baseline="0" noProof="0" dirty="0">
                <a:ln>
                  <a:noFill/>
                </a:ln>
                <a:solidFill>
                  <a:srgbClr val="234BA5"/>
                </a:solidFill>
                <a:effectLst/>
                <a:uLnTx/>
                <a:uFillTx/>
                <a:latin typeface="Arial"/>
                <a:ea typeface="+mj-ea"/>
                <a:cs typeface="+mj-cs"/>
              </a:rPr>
              <a:t> </a:t>
            </a:r>
            <a:r>
              <a:rPr kumimoji="0" lang="de-DE" sz="3600" b="1" i="0" u="none" strike="noStrike" kern="1200" cap="none" spc="0" normalizeH="0" baseline="0" noProof="0" dirty="0" err="1">
                <a:ln>
                  <a:noFill/>
                </a:ln>
                <a:solidFill>
                  <a:srgbClr val="234BA5"/>
                </a:solidFill>
                <a:effectLst/>
                <a:uLnTx/>
                <a:uFillTx/>
                <a:latin typeface="Arial"/>
                <a:ea typeface="+mj-ea"/>
                <a:cs typeface="+mj-cs"/>
              </a:rPr>
              <a:t>cycle</a:t>
            </a:r>
            <a:endParaRPr kumimoji="0" lang="de-DE" sz="2100" b="1"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sp>
        <p:nvSpPr>
          <p:cNvPr id="43" name="Text Box 22">
            <a:extLst>
              <a:ext uri="{FF2B5EF4-FFF2-40B4-BE49-F238E27FC236}">
                <a16:creationId xmlns:a16="http://schemas.microsoft.com/office/drawing/2014/main" id="{928F4521-1993-8F8E-CBFA-2CA999BFAD8A}"/>
              </a:ext>
            </a:extLst>
          </p:cNvPr>
          <p:cNvSpPr txBox="1">
            <a:spLocks noChangeArrowheads="1"/>
          </p:cNvSpPr>
          <p:nvPr/>
        </p:nvSpPr>
        <p:spPr bwMode="auto">
          <a:xfrm>
            <a:off x="6151894" y="3586064"/>
            <a:ext cx="363538" cy="19960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45" name="Textfeld 44">
            <a:extLst>
              <a:ext uri="{FF2B5EF4-FFF2-40B4-BE49-F238E27FC236}">
                <a16:creationId xmlns:a16="http://schemas.microsoft.com/office/drawing/2014/main" id="{87B1D177-41A3-AC03-2FF7-BA3774A2046A}"/>
              </a:ext>
            </a:extLst>
          </p:cNvPr>
          <p:cNvSpPr txBox="1"/>
          <p:nvPr/>
        </p:nvSpPr>
        <p:spPr>
          <a:xfrm>
            <a:off x="483633" y="1012009"/>
            <a:ext cx="6229335" cy="5216813"/>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1.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analyse</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construct</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understand</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2.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simplify</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structure</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3.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mathematising</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and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reflecting</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4.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work</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mathematically</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5.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interpret</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6.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considering</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alternatives</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7.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weighing</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political</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options</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8.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forming</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judgements</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9.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assumed</a:t>
            </a: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effect</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rPr>
              <a:t>10. real </a:t>
            </a:r>
            <a:r>
              <a:rPr kumimoji="0" lang="de-DE" sz="1800" b="0" i="0" u="none" strike="noStrike" kern="1200" cap="none" spc="0" normalizeH="0" baseline="0" noProof="0" dirty="0" err="1">
                <a:ln>
                  <a:noFill/>
                </a:ln>
                <a:solidFill>
                  <a:srgbClr val="C5D3F3">
                    <a:lumMod val="10000"/>
                  </a:srgbClr>
                </a:solidFill>
                <a:effectLst/>
                <a:uLnTx/>
                <a:uFillTx/>
                <a:latin typeface="Times New Roman"/>
                <a:ea typeface="+mn-ea"/>
                <a:cs typeface="+mn-cs"/>
              </a:rPr>
              <a:t>impact</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C5D3F3">
                    <a:lumMod val="10000"/>
                  </a:srgbClr>
                </a:solidFill>
                <a:effectLst/>
                <a:uLnTx/>
                <a:uFillTx/>
                <a:latin typeface="Times New Roman"/>
                <a:ea typeface="+mn-ea"/>
                <a:cs typeface="+mn-cs"/>
              </a:rPr>
              <a:t>Gildehaus, L., &amp; </a:t>
            </a:r>
            <a:r>
              <a:rPr kumimoji="0" lang="en-US" sz="1200" b="0" i="0" u="none" strike="noStrike" kern="1200" cap="none" spc="0" normalizeH="0" baseline="0" noProof="0" dirty="0" err="1">
                <a:ln>
                  <a:noFill/>
                </a:ln>
                <a:solidFill>
                  <a:srgbClr val="C5D3F3">
                    <a:lumMod val="10000"/>
                  </a:srgbClr>
                </a:solidFill>
                <a:effectLst/>
                <a:uLnTx/>
                <a:uFillTx/>
                <a:latin typeface="Times New Roman"/>
                <a:ea typeface="+mn-ea"/>
                <a:cs typeface="+mn-cs"/>
              </a:rPr>
              <a:t>Liebendörfer</a:t>
            </a:r>
            <a:r>
              <a:rPr kumimoji="0" lang="en-US" sz="1200" b="0" i="0" u="none" strike="noStrike" kern="1200" cap="none" spc="0" normalizeH="0" baseline="0" noProof="0" dirty="0">
                <a:ln>
                  <a:noFill/>
                </a:ln>
                <a:solidFill>
                  <a:srgbClr val="C5D3F3">
                    <a:lumMod val="10000"/>
                  </a:srgbClr>
                </a:solidFill>
                <a:effectLst/>
                <a:uLnTx/>
                <a:uFillTx/>
                <a:latin typeface="Times New Roman"/>
                <a:ea typeface="+mn-ea"/>
                <a:cs typeface="+mn-cs"/>
              </a:rPr>
              <a:t>, M. (2021). </a:t>
            </a:r>
            <a:r>
              <a:rPr kumimoji="0" lang="en-US" sz="1200" b="0" i="0" u="none" strike="noStrike" kern="1200" cap="none" spc="0" normalizeH="0" baseline="0" noProof="0" dirty="0" err="1">
                <a:ln>
                  <a:noFill/>
                </a:ln>
                <a:solidFill>
                  <a:srgbClr val="C5D3F3">
                    <a:lumMod val="10000"/>
                  </a:srgbClr>
                </a:solidFill>
                <a:effectLst/>
                <a:uLnTx/>
                <a:uFillTx/>
                <a:latin typeface="Times New Roman"/>
                <a:ea typeface="+mn-ea"/>
                <a:cs typeface="+mn-cs"/>
              </a:rPr>
              <a:t>CiviMatics</a:t>
            </a:r>
            <a:r>
              <a:rPr kumimoji="0" lang="en-US" sz="1200" b="0" i="0" u="none" strike="noStrike" kern="1200" cap="none" spc="0" normalizeH="0" baseline="0" noProof="0" dirty="0">
                <a:ln>
                  <a:noFill/>
                </a:ln>
                <a:solidFill>
                  <a:srgbClr val="C5D3F3">
                    <a:lumMod val="10000"/>
                  </a:srgbClr>
                </a:solidFill>
                <a:effectLst/>
                <a:uLnTx/>
                <a:uFillTx/>
                <a:latin typeface="Times New Roman"/>
                <a:ea typeface="+mn-ea"/>
                <a:cs typeface="+mn-cs"/>
              </a:rPr>
              <a:t> - Mathematical modelling meets civic education. In D. </a:t>
            </a:r>
            <a:r>
              <a:rPr kumimoji="0" lang="en-US" sz="1200" b="0" i="0" u="none" strike="noStrike" kern="1200" cap="none" spc="0" normalizeH="0" baseline="0" noProof="0" dirty="0" err="1">
                <a:ln>
                  <a:noFill/>
                </a:ln>
                <a:solidFill>
                  <a:srgbClr val="C5D3F3">
                    <a:lumMod val="10000"/>
                  </a:srgbClr>
                </a:solidFill>
                <a:effectLst/>
                <a:uLnTx/>
                <a:uFillTx/>
                <a:latin typeface="Times New Roman"/>
                <a:ea typeface="+mn-ea"/>
                <a:cs typeface="+mn-cs"/>
              </a:rPr>
              <a:t>Kollosche</a:t>
            </a:r>
            <a:r>
              <a:rPr kumimoji="0" lang="en-US" sz="1200" b="0" i="0" u="none" strike="noStrike" kern="1200" cap="none" spc="0" normalizeH="0" baseline="0" noProof="0" dirty="0">
                <a:ln>
                  <a:noFill/>
                </a:ln>
                <a:solidFill>
                  <a:srgbClr val="C5D3F3">
                    <a:lumMod val="10000"/>
                  </a:srgbClr>
                </a:solidFill>
                <a:effectLst/>
                <a:uLnTx/>
                <a:uFillTx/>
                <a:latin typeface="Times New Roman"/>
                <a:ea typeface="+mn-ea"/>
                <a:cs typeface="+mn-cs"/>
              </a:rPr>
              <a:t> (Ed.), Exploring new ways to connect: Proceedings of the Eleventh International Mathematics Education and Society Conference (Vol. 1, pp. 167-171). </a:t>
            </a:r>
            <a:r>
              <a:rPr kumimoji="0" lang="en-US" sz="1200" b="0" i="0" u="none" strike="noStrike" kern="1200" cap="none" spc="0" normalizeH="0" baseline="0" noProof="0" dirty="0" err="1">
                <a:ln>
                  <a:noFill/>
                </a:ln>
                <a:solidFill>
                  <a:srgbClr val="C5D3F3">
                    <a:lumMod val="10000"/>
                  </a:srgbClr>
                </a:solidFill>
                <a:effectLst/>
                <a:uLnTx/>
                <a:uFillTx/>
                <a:latin typeface="Times New Roman"/>
                <a:ea typeface="+mn-ea"/>
                <a:cs typeface="+mn-cs"/>
              </a:rPr>
              <a:t>Tredition</a:t>
            </a:r>
            <a:r>
              <a:rPr kumimoji="0" lang="en-US" sz="1200" b="0" i="0" u="none" strike="noStrike" kern="1200" cap="none" spc="0" normalizeH="0" baseline="0" noProof="0" dirty="0">
                <a:ln>
                  <a:noFill/>
                </a:ln>
                <a:solidFill>
                  <a:srgbClr val="C5D3F3">
                    <a:lumMod val="10000"/>
                  </a:srgbClr>
                </a:solidFill>
                <a:effectLst/>
                <a:uLnTx/>
                <a:uFillTx/>
                <a:latin typeface="Times New Roman"/>
                <a:ea typeface="+mn-ea"/>
                <a:cs typeface="+mn-cs"/>
              </a:rPr>
              <a:t>.</a:t>
            </a:r>
            <a:endParaRPr kumimoji="0" lang="de-DE" sz="1800" b="0" i="0" u="none" strike="noStrike" kern="1200" cap="none" spc="0" normalizeH="0" baseline="0" noProof="0" dirty="0">
              <a:ln>
                <a:noFill/>
              </a:ln>
              <a:solidFill>
                <a:srgbClr val="C5D3F3">
                  <a:lumMod val="10000"/>
                </a:srgbClr>
              </a:solidFill>
              <a:effectLst/>
              <a:uLnTx/>
              <a:uFillTx/>
              <a:latin typeface="Times New Roman"/>
              <a:ea typeface="+mn-ea"/>
              <a:cs typeface="+mn-cs"/>
            </a:endParaRPr>
          </a:p>
        </p:txBody>
      </p:sp>
      <p:graphicFrame>
        <p:nvGraphicFramePr>
          <p:cNvPr id="5" name="Diagramm 4">
            <a:extLst>
              <a:ext uri="{FF2B5EF4-FFF2-40B4-BE49-F238E27FC236}">
                <a16:creationId xmlns:a16="http://schemas.microsoft.com/office/drawing/2014/main" id="{7AAC84C3-EACD-494F-0140-00D9DDE85960}"/>
              </a:ext>
            </a:extLst>
          </p:cNvPr>
          <p:cNvGraphicFramePr/>
          <p:nvPr/>
        </p:nvGraphicFramePr>
        <p:xfrm>
          <a:off x="4756560" y="1574800"/>
          <a:ext cx="6247989" cy="4394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7" name="Gerade Verbindung mit Pfeil 26">
            <a:extLst>
              <a:ext uri="{FF2B5EF4-FFF2-40B4-BE49-F238E27FC236}">
                <a16:creationId xmlns:a16="http://schemas.microsoft.com/office/drawing/2014/main" id="{894A9F08-0D64-3F68-EB81-DB41B6563754}"/>
              </a:ext>
            </a:extLst>
          </p:cNvPr>
          <p:cNvCxnSpPr/>
          <p:nvPr/>
        </p:nvCxnSpPr>
        <p:spPr>
          <a:xfrm flipH="1" flipV="1">
            <a:off x="5711204" y="3756108"/>
            <a:ext cx="12498" cy="587737"/>
          </a:xfrm>
          <a:prstGeom prst="straightConnector1">
            <a:avLst/>
          </a:prstGeom>
          <a:ln w="92075">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Gerade Verbindung mit Pfeil 27">
            <a:extLst>
              <a:ext uri="{FF2B5EF4-FFF2-40B4-BE49-F238E27FC236}">
                <a16:creationId xmlns:a16="http://schemas.microsoft.com/office/drawing/2014/main" id="{FECFE171-32CB-7AB1-3A59-1A7C7BDF5F1B}"/>
              </a:ext>
            </a:extLst>
          </p:cNvPr>
          <p:cNvCxnSpPr/>
          <p:nvPr/>
        </p:nvCxnSpPr>
        <p:spPr>
          <a:xfrm flipV="1">
            <a:off x="5567858" y="3193686"/>
            <a:ext cx="343390" cy="259815"/>
          </a:xfrm>
          <a:prstGeom prst="straightConnector1">
            <a:avLst/>
          </a:prstGeom>
          <a:ln w="92075">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0" name="Text Box 6">
            <a:extLst>
              <a:ext uri="{FF2B5EF4-FFF2-40B4-BE49-F238E27FC236}">
                <a16:creationId xmlns:a16="http://schemas.microsoft.com/office/drawing/2014/main" id="{16AADBC5-E4A8-50C4-0C9C-600C27656969}"/>
              </a:ext>
            </a:extLst>
          </p:cNvPr>
          <p:cNvSpPr txBox="1">
            <a:spLocks noChangeArrowheads="1"/>
          </p:cNvSpPr>
          <p:nvPr/>
        </p:nvSpPr>
        <p:spPr bwMode="auto">
          <a:xfrm>
            <a:off x="8677686" y="1930400"/>
            <a:ext cx="342900" cy="67850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3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sp>
        <p:nvSpPr>
          <p:cNvPr id="31" name="Text Box 7">
            <a:extLst>
              <a:ext uri="{FF2B5EF4-FFF2-40B4-BE49-F238E27FC236}">
                <a16:creationId xmlns:a16="http://schemas.microsoft.com/office/drawing/2014/main" id="{266AF3DC-9CD5-1679-7109-DD7159B2A064}"/>
              </a:ext>
            </a:extLst>
          </p:cNvPr>
          <p:cNvSpPr txBox="1">
            <a:spLocks noChangeArrowheads="1"/>
          </p:cNvSpPr>
          <p:nvPr/>
        </p:nvSpPr>
        <p:spPr bwMode="auto">
          <a:xfrm>
            <a:off x="10830920" y="3806090"/>
            <a:ext cx="342900" cy="28416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4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sp>
        <p:nvSpPr>
          <p:cNvPr id="32" name="Text Box 8">
            <a:extLst>
              <a:ext uri="{FF2B5EF4-FFF2-40B4-BE49-F238E27FC236}">
                <a16:creationId xmlns:a16="http://schemas.microsoft.com/office/drawing/2014/main" id="{43D6CA68-AD49-45FB-4A04-62F72547ED0A}"/>
              </a:ext>
            </a:extLst>
          </p:cNvPr>
          <p:cNvSpPr txBox="1">
            <a:spLocks noChangeArrowheads="1"/>
          </p:cNvSpPr>
          <p:nvPr/>
        </p:nvSpPr>
        <p:spPr bwMode="auto">
          <a:xfrm>
            <a:off x="8849136" y="5826919"/>
            <a:ext cx="342900" cy="284162"/>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5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cxnSp>
        <p:nvCxnSpPr>
          <p:cNvPr id="33" name="Gerade Verbindung mit Pfeil 32">
            <a:extLst>
              <a:ext uri="{FF2B5EF4-FFF2-40B4-BE49-F238E27FC236}">
                <a16:creationId xmlns:a16="http://schemas.microsoft.com/office/drawing/2014/main" id="{C41B54DD-2037-0A08-F5F1-2A4D5B6607DC}"/>
              </a:ext>
            </a:extLst>
          </p:cNvPr>
          <p:cNvCxnSpPr/>
          <p:nvPr/>
        </p:nvCxnSpPr>
        <p:spPr>
          <a:xfrm flipH="1" flipV="1">
            <a:off x="5775174" y="4543765"/>
            <a:ext cx="239395" cy="378460"/>
          </a:xfrm>
          <a:prstGeom prst="straightConnector1">
            <a:avLst/>
          </a:prstGeom>
          <a:ln w="92075">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Gerade Verbindung mit Pfeil 33">
            <a:extLst>
              <a:ext uri="{FF2B5EF4-FFF2-40B4-BE49-F238E27FC236}">
                <a16:creationId xmlns:a16="http://schemas.microsoft.com/office/drawing/2014/main" id="{15AFDE1A-D809-0937-6BAC-685BC43A7698}"/>
              </a:ext>
            </a:extLst>
          </p:cNvPr>
          <p:cNvCxnSpPr/>
          <p:nvPr/>
        </p:nvCxnSpPr>
        <p:spPr>
          <a:xfrm flipV="1">
            <a:off x="6758488" y="2621758"/>
            <a:ext cx="490383" cy="183305"/>
          </a:xfrm>
          <a:prstGeom prst="straightConnector1">
            <a:avLst/>
          </a:prstGeom>
          <a:ln w="92075">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Text Box 14">
            <a:extLst>
              <a:ext uri="{FF2B5EF4-FFF2-40B4-BE49-F238E27FC236}">
                <a16:creationId xmlns:a16="http://schemas.microsoft.com/office/drawing/2014/main" id="{2893F74E-CA0C-8453-BFDC-19B18254361A}"/>
              </a:ext>
            </a:extLst>
          </p:cNvPr>
          <p:cNvSpPr txBox="1">
            <a:spLocks noChangeArrowheads="1"/>
          </p:cNvSpPr>
          <p:nvPr/>
        </p:nvSpPr>
        <p:spPr bwMode="auto">
          <a:xfrm>
            <a:off x="6949224" y="4035326"/>
            <a:ext cx="342900" cy="28416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6</a:t>
            </a:r>
            <a:endParaRPr kumimoji="0" lang="en-US" altLang="de-DE" sz="600" b="0" i="0" u="none" strike="noStrike" kern="1200" cap="none" spc="0" normalizeH="0" baseline="0" noProof="0" dirty="0">
              <a:ln>
                <a:noFill/>
              </a:ln>
              <a:solidFill>
                <a:srgbClr val="234BA5"/>
              </a:solidFill>
              <a:effectLst/>
              <a:uLnTx/>
              <a:uFillTx/>
              <a:latin typeface="Times New Roman"/>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sp>
        <p:nvSpPr>
          <p:cNvPr id="36" name="Text Box 12">
            <a:extLst>
              <a:ext uri="{FF2B5EF4-FFF2-40B4-BE49-F238E27FC236}">
                <a16:creationId xmlns:a16="http://schemas.microsoft.com/office/drawing/2014/main" id="{66D7B0D4-B1CE-7261-AA43-DA0C747B4AB7}"/>
              </a:ext>
            </a:extLst>
          </p:cNvPr>
          <p:cNvSpPr txBox="1">
            <a:spLocks noChangeArrowheads="1"/>
          </p:cNvSpPr>
          <p:nvPr/>
        </p:nvSpPr>
        <p:spPr bwMode="auto">
          <a:xfrm>
            <a:off x="5636288" y="3204438"/>
            <a:ext cx="342900" cy="284162"/>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1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sp>
        <p:nvSpPr>
          <p:cNvPr id="37" name="Text Box 13">
            <a:extLst>
              <a:ext uri="{FF2B5EF4-FFF2-40B4-BE49-F238E27FC236}">
                <a16:creationId xmlns:a16="http://schemas.microsoft.com/office/drawing/2014/main" id="{42728371-431C-095C-8F78-2047EFE357AC}"/>
              </a:ext>
            </a:extLst>
          </p:cNvPr>
          <p:cNvSpPr txBox="1">
            <a:spLocks noChangeArrowheads="1"/>
          </p:cNvSpPr>
          <p:nvPr/>
        </p:nvSpPr>
        <p:spPr bwMode="auto">
          <a:xfrm>
            <a:off x="6949224" y="2558054"/>
            <a:ext cx="349661" cy="247009"/>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2 </a:t>
            </a:r>
            <a:endParaRPr kumimoji="0" lang="en-US" altLang="de-DE" sz="1800" b="0" i="0" u="none" strike="noStrike" kern="1200" cap="none" spc="0" normalizeH="0" baseline="0" noProof="0" dirty="0">
              <a:ln>
                <a:noFill/>
              </a:ln>
              <a:solidFill>
                <a:srgbClr val="234BA5"/>
              </a:solidFill>
              <a:effectLst/>
              <a:uLnTx/>
              <a:uFillTx/>
              <a:latin typeface="Arial" panose="020B0604020202020204" pitchFamily="34" charset="0"/>
              <a:ea typeface="+mn-ea"/>
              <a:cs typeface="+mn-cs"/>
            </a:endParaRPr>
          </a:p>
        </p:txBody>
      </p:sp>
      <p:sp>
        <p:nvSpPr>
          <p:cNvPr id="38" name="Text Box 22">
            <a:extLst>
              <a:ext uri="{FF2B5EF4-FFF2-40B4-BE49-F238E27FC236}">
                <a16:creationId xmlns:a16="http://schemas.microsoft.com/office/drawing/2014/main" id="{49054EC1-0159-8D3B-266A-2F381484A147}"/>
              </a:ext>
            </a:extLst>
          </p:cNvPr>
          <p:cNvSpPr txBox="1">
            <a:spLocks noChangeArrowheads="1"/>
          </p:cNvSpPr>
          <p:nvPr/>
        </p:nvSpPr>
        <p:spPr bwMode="auto">
          <a:xfrm>
            <a:off x="5541933" y="3835455"/>
            <a:ext cx="363538" cy="19960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10</a:t>
            </a:r>
          </a:p>
        </p:txBody>
      </p:sp>
      <p:sp>
        <p:nvSpPr>
          <p:cNvPr id="39" name="Text Box 22">
            <a:extLst>
              <a:ext uri="{FF2B5EF4-FFF2-40B4-BE49-F238E27FC236}">
                <a16:creationId xmlns:a16="http://schemas.microsoft.com/office/drawing/2014/main" id="{103D2220-BBB7-6548-D38A-DB4CFFB6AF9E}"/>
              </a:ext>
            </a:extLst>
          </p:cNvPr>
          <p:cNvSpPr txBox="1">
            <a:spLocks noChangeArrowheads="1"/>
          </p:cNvSpPr>
          <p:nvPr/>
        </p:nvSpPr>
        <p:spPr bwMode="auto">
          <a:xfrm>
            <a:off x="5788356" y="4602114"/>
            <a:ext cx="363538" cy="19960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8</a:t>
            </a:r>
          </a:p>
        </p:txBody>
      </p:sp>
      <p:sp>
        <p:nvSpPr>
          <p:cNvPr id="40" name="Text Box 22">
            <a:extLst>
              <a:ext uri="{FF2B5EF4-FFF2-40B4-BE49-F238E27FC236}">
                <a16:creationId xmlns:a16="http://schemas.microsoft.com/office/drawing/2014/main" id="{A33D4D84-8FED-E91B-7A2E-48FEABE2213B}"/>
              </a:ext>
            </a:extLst>
          </p:cNvPr>
          <p:cNvSpPr txBox="1">
            <a:spLocks noChangeArrowheads="1"/>
          </p:cNvSpPr>
          <p:nvPr/>
        </p:nvSpPr>
        <p:spPr bwMode="auto">
          <a:xfrm>
            <a:off x="6772097" y="5210503"/>
            <a:ext cx="181416" cy="178763"/>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42" name="Text Box 22">
            <a:extLst>
              <a:ext uri="{FF2B5EF4-FFF2-40B4-BE49-F238E27FC236}">
                <a16:creationId xmlns:a16="http://schemas.microsoft.com/office/drawing/2014/main" id="{CF5AA75D-6F3D-97CB-A2B8-2E39DE44A706}"/>
              </a:ext>
            </a:extLst>
          </p:cNvPr>
          <p:cNvSpPr txBox="1">
            <a:spLocks noChangeArrowheads="1"/>
          </p:cNvSpPr>
          <p:nvPr/>
        </p:nvSpPr>
        <p:spPr bwMode="auto">
          <a:xfrm flipH="1">
            <a:off x="6864626" y="5362903"/>
            <a:ext cx="59871" cy="178763"/>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cxnSp>
        <p:nvCxnSpPr>
          <p:cNvPr id="44" name="Gerade Verbindung mit Pfeil 43">
            <a:extLst>
              <a:ext uri="{FF2B5EF4-FFF2-40B4-BE49-F238E27FC236}">
                <a16:creationId xmlns:a16="http://schemas.microsoft.com/office/drawing/2014/main" id="{856918D8-C9C3-9EBB-0757-F5D6AAF3ACD2}"/>
              </a:ext>
            </a:extLst>
          </p:cNvPr>
          <p:cNvCxnSpPr/>
          <p:nvPr/>
        </p:nvCxnSpPr>
        <p:spPr>
          <a:xfrm flipH="1" flipV="1">
            <a:off x="6743994" y="5397872"/>
            <a:ext cx="410210" cy="82550"/>
          </a:xfrm>
          <a:prstGeom prst="straightConnector1">
            <a:avLst/>
          </a:prstGeom>
          <a:ln w="92075">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7" name="Text Box 22">
            <a:extLst>
              <a:ext uri="{FF2B5EF4-FFF2-40B4-BE49-F238E27FC236}">
                <a16:creationId xmlns:a16="http://schemas.microsoft.com/office/drawing/2014/main" id="{A992100D-D509-7784-52FE-F17521311CCB}"/>
              </a:ext>
            </a:extLst>
          </p:cNvPr>
          <p:cNvSpPr txBox="1">
            <a:spLocks noChangeArrowheads="1"/>
          </p:cNvSpPr>
          <p:nvPr/>
        </p:nvSpPr>
        <p:spPr bwMode="auto">
          <a:xfrm>
            <a:off x="6830043" y="5334788"/>
            <a:ext cx="181416" cy="178763"/>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7</a:t>
            </a:r>
          </a:p>
        </p:txBody>
      </p:sp>
      <p:cxnSp>
        <p:nvCxnSpPr>
          <p:cNvPr id="48" name="Gerade Verbindung mit Pfeil 47">
            <a:extLst>
              <a:ext uri="{FF2B5EF4-FFF2-40B4-BE49-F238E27FC236}">
                <a16:creationId xmlns:a16="http://schemas.microsoft.com/office/drawing/2014/main" id="{4E8EDDA6-CD5B-2ABD-D479-59313B675296}"/>
              </a:ext>
            </a:extLst>
          </p:cNvPr>
          <p:cNvCxnSpPr/>
          <p:nvPr/>
        </p:nvCxnSpPr>
        <p:spPr>
          <a:xfrm flipV="1">
            <a:off x="6117422" y="3328822"/>
            <a:ext cx="417188" cy="983079"/>
          </a:xfrm>
          <a:prstGeom prst="straightConnector1">
            <a:avLst/>
          </a:prstGeom>
          <a:ln w="92075">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9" name="Gerade Verbindung mit Pfeil 48">
            <a:extLst>
              <a:ext uri="{FF2B5EF4-FFF2-40B4-BE49-F238E27FC236}">
                <a16:creationId xmlns:a16="http://schemas.microsoft.com/office/drawing/2014/main" id="{5E394CCB-9D3A-62FB-210A-87262929AFFC}"/>
              </a:ext>
            </a:extLst>
          </p:cNvPr>
          <p:cNvCxnSpPr/>
          <p:nvPr/>
        </p:nvCxnSpPr>
        <p:spPr>
          <a:xfrm flipH="1" flipV="1">
            <a:off x="6741984" y="5365328"/>
            <a:ext cx="410210" cy="82550"/>
          </a:xfrm>
          <a:prstGeom prst="straightConnector1">
            <a:avLst/>
          </a:prstGeom>
          <a:ln w="92075">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0" name="Text Box 22">
            <a:extLst>
              <a:ext uri="{FF2B5EF4-FFF2-40B4-BE49-F238E27FC236}">
                <a16:creationId xmlns:a16="http://schemas.microsoft.com/office/drawing/2014/main" id="{1F15D538-AA7F-4C7C-42A6-3272A871DA93}"/>
              </a:ext>
            </a:extLst>
          </p:cNvPr>
          <p:cNvSpPr txBox="1">
            <a:spLocks noChangeArrowheads="1"/>
          </p:cNvSpPr>
          <p:nvPr/>
        </p:nvSpPr>
        <p:spPr bwMode="auto">
          <a:xfrm>
            <a:off x="6207830" y="3677805"/>
            <a:ext cx="363538" cy="19960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9</a:t>
            </a:r>
          </a:p>
        </p:txBody>
      </p:sp>
      <p:sp>
        <p:nvSpPr>
          <p:cNvPr id="51" name="Text Box 22">
            <a:extLst>
              <a:ext uri="{FF2B5EF4-FFF2-40B4-BE49-F238E27FC236}">
                <a16:creationId xmlns:a16="http://schemas.microsoft.com/office/drawing/2014/main" id="{E4BEFEDD-51DC-9452-5C77-8CCDE0ACE74A}"/>
              </a:ext>
            </a:extLst>
          </p:cNvPr>
          <p:cNvSpPr txBox="1">
            <a:spLocks noChangeArrowheads="1"/>
          </p:cNvSpPr>
          <p:nvPr/>
        </p:nvSpPr>
        <p:spPr bwMode="auto">
          <a:xfrm>
            <a:off x="6828033" y="5302244"/>
            <a:ext cx="181416" cy="178763"/>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srgbClr val="234BA5"/>
                </a:solidFill>
                <a:effectLst/>
                <a:uLnTx/>
                <a:uFillTx/>
                <a:latin typeface="Calibri" panose="020F0502020204030204" pitchFamily="34" charset="0"/>
                <a:ea typeface="Calibri" panose="020F0502020204030204" pitchFamily="34" charset="0"/>
                <a:cs typeface="Times New Roman" panose="02020603050405020304" pitchFamily="18" charset="0"/>
              </a:rPr>
              <a:t>7</a:t>
            </a:r>
          </a:p>
        </p:txBody>
      </p:sp>
    </p:spTree>
    <p:extLst>
      <p:ext uri="{BB962C8B-B14F-4D97-AF65-F5344CB8AC3E}">
        <p14:creationId xmlns:p14="http://schemas.microsoft.com/office/powerpoint/2010/main" val="1582809896"/>
      </p:ext>
    </p:extLst>
  </p:cSld>
  <p:clrMapOvr>
    <a:masterClrMapping/>
  </p:clrMapOvr>
</p:sld>
</file>

<file path=ppt/theme/theme1.xml><?xml version="1.0" encoding="utf-8"?>
<a:theme xmlns:a="http://schemas.openxmlformats.org/drawingml/2006/main" name="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1131</Words>
  <Application>Microsoft Office PowerPoint</Application>
  <PresentationFormat>Breitbild</PresentationFormat>
  <Paragraphs>195</Paragraphs>
  <Slides>24</Slides>
  <Notes>1</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24</vt:i4>
      </vt:variant>
    </vt:vector>
  </HeadingPairs>
  <TitlesOfParts>
    <vt:vector size="30" baseType="lpstr">
      <vt:lpstr>Arial</vt:lpstr>
      <vt:lpstr>Calibri</vt:lpstr>
      <vt:lpstr>Times New Roman</vt:lpstr>
      <vt:lpstr>Wingdings</vt:lpstr>
      <vt:lpstr>Office Theme</vt:lpstr>
      <vt:lpstr>CiviMatics</vt:lpstr>
      <vt:lpstr>Introduction to mathematical thinking</vt:lpstr>
      <vt:lpstr> Content</vt:lpstr>
      <vt:lpstr> Normative Modelling in the media</vt:lpstr>
      <vt:lpstr>Normative Modelling: CO2-Budgets</vt:lpstr>
      <vt:lpstr> </vt:lpstr>
      <vt:lpstr>Your turn!</vt:lpstr>
      <vt:lpstr>VDI-Website</vt:lpstr>
      <vt:lpstr>VDI-Website https://www.vdi.de/news/detail/deutschlands-anteil-an-den-globalen-co2-emissionen </vt:lpstr>
      <vt:lpstr> </vt:lpstr>
      <vt:lpstr> Normative vs. descriptive Modelling</vt:lpstr>
      <vt:lpstr>Normative Modelling as a process</vt:lpstr>
      <vt:lpstr>Descriptive or normative?</vt:lpstr>
      <vt:lpstr>Descriptive or normative?</vt:lpstr>
      <vt:lpstr>Further types of modelling</vt:lpstr>
      <vt:lpstr>Typs of modelling</vt:lpstr>
      <vt:lpstr>Types of modelling</vt:lpstr>
      <vt:lpstr>Complex normative modelling</vt:lpstr>
      <vt:lpstr>Normative use of prognostic models</vt:lpstr>
      <vt:lpstr>Think about!</vt:lpstr>
      <vt:lpstr>Think again!</vt:lpstr>
      <vt:lpstr>PowerPoint-Präsentation</vt:lpstr>
      <vt:lpstr>PowerPoint-Präsentation</vt:lpstr>
      <vt:lpstr>Conclusions</vt:lpstr>
      <vt:lpstr>Our demand…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49</cp:revision>
  <dcterms:created xsi:type="dcterms:W3CDTF">2022-04-07T07:53:06Z</dcterms:created>
  <dcterms:modified xsi:type="dcterms:W3CDTF">2023-10-17T12:23:05Z</dcterms:modified>
</cp:coreProperties>
</file>