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71"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a Frey" initials="LF" lastIdx="2" clrIdx="0">
    <p:extLst>
      <p:ext uri="{19B8F6BF-5375-455C-9EA6-DF929625EA0E}">
        <p15:presenceInfo xmlns:p15="http://schemas.microsoft.com/office/powerpoint/2012/main" userId="4ff3e4e6b989e20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D3F3"/>
    <a:srgbClr val="234BA5"/>
    <a:srgbClr val="8DA9E7"/>
    <a:srgbClr val="94AEE8"/>
    <a:srgbClr val="678C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187093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43463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90743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120497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948499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3645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762981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51738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713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81499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699836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938049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Interdisciplinary </a:t>
            </a:r>
            <a:br>
              <a:rPr lang="de-DE" sz="4800" dirty="0">
                <a:latin typeface="Arial" panose="020B0604020202020204" pitchFamily="34" charset="0"/>
                <a:cs typeface="Arial" panose="020B0604020202020204" pitchFamily="34" charset="0"/>
              </a:rPr>
            </a:br>
            <a:r>
              <a:rPr lang="de-DE" sz="4800" dirty="0">
                <a:latin typeface="Arial" panose="020B0604020202020204" pitchFamily="34" charset="0"/>
                <a:cs typeface="Arial" panose="020B0604020202020204" pitchFamily="34" charset="0"/>
              </a:rPr>
              <a:t>Citizenship Education</a:t>
            </a:r>
          </a:p>
        </p:txBody>
      </p:sp>
      <p:sp>
        <p:nvSpPr>
          <p:cNvPr id="3" name="Untertitel 2"/>
          <p:cNvSpPr>
            <a:spLocks noGrp="1"/>
          </p:cNvSpPr>
          <p:nvPr>
            <p:ph type="subTitle" idx="1"/>
          </p:nvPr>
        </p:nvSpPr>
        <p:spPr>
          <a:xfrm>
            <a:off x="1524000" y="3814357"/>
            <a:ext cx="9144000" cy="496228"/>
          </a:xfrm>
        </p:spPr>
        <p:txBody>
          <a:bodyPr anchor="ctr"/>
          <a:lstStyle/>
          <a:p>
            <a:r>
              <a:rPr lang="de-DE" dirty="0">
                <a:solidFill>
                  <a:schemeClr val="bg1"/>
                </a:solidFill>
                <a:latin typeface="Times New Roman" panose="02020603050405020304" pitchFamily="18" charset="0"/>
                <a:cs typeface="Times New Roman" panose="02020603050405020304" pitchFamily="18" charset="0"/>
              </a:rPr>
              <a:t>- SESSION 01 -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178992AE-B47B-9D9C-B6F0-E21FB2E885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984" y="92500"/>
            <a:ext cx="2597793" cy="579600"/>
          </a:xfrm>
          <a:prstGeom prst="rect">
            <a:avLst/>
          </a:prstGeom>
        </p:spPr>
      </p:pic>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27" name="Textfeld 26">
            <a:extLst>
              <a:ext uri="{FF2B5EF4-FFF2-40B4-BE49-F238E27FC236}">
                <a16:creationId xmlns:a16="http://schemas.microsoft.com/office/drawing/2014/main" id="{BA586EFB-D641-3CA0-9B93-BF62C658A674}"/>
              </a:ext>
            </a:extLst>
          </p:cNvPr>
          <p:cNvSpPr txBox="1"/>
          <p:nvPr/>
        </p:nvSpPr>
        <p:spPr>
          <a:xfrm>
            <a:off x="3047114" y="4370115"/>
            <a:ext cx="6097772"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de-DE"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Introduction and organizational </a:t>
            </a:r>
            <a:r>
              <a:rPr kumimoji="0" lang="de-DE" sz="2400" b="0" i="1"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matters</a:t>
            </a:r>
            <a:r>
              <a:rPr kumimoji="0" lang="de-DE"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p:txBody>
      </p:sp>
      <p:pic>
        <p:nvPicPr>
          <p:cNvPr id="6" name="Grafik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16" name="Textfeld 15">
            <a:extLst>
              <a:ext uri="{FF2B5EF4-FFF2-40B4-BE49-F238E27FC236}">
                <a16:creationId xmlns:a16="http://schemas.microsoft.com/office/drawing/2014/main" id="{BD9A8798-F8AF-4933-9D54-F2E93E578484}"/>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3248361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33EB0D40-F8EB-EA75-EE36-296405BC84D5}"/>
              </a:ext>
            </a:extLst>
          </p:cNvPr>
          <p:cNvSpPr/>
          <p:nvPr/>
        </p:nvSpPr>
        <p:spPr>
          <a:xfrm>
            <a:off x="0" y="5018567"/>
            <a:ext cx="12192000" cy="875252"/>
          </a:xfrm>
          <a:prstGeom prst="rect">
            <a:avLst/>
          </a:prstGeom>
          <a:solidFill>
            <a:srgbClr val="94AE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solidFill>
                <a:srgbClr val="94AEE8"/>
              </a:solidFill>
            </a:endParaRPr>
          </a:p>
        </p:txBody>
      </p:sp>
      <p:sp>
        <p:nvSpPr>
          <p:cNvPr id="3" name="Inhaltsplatzhalter 2"/>
          <p:cNvSpPr>
            <a:spLocks noGrp="1"/>
          </p:cNvSpPr>
          <p:nvPr>
            <p:ph idx="1"/>
          </p:nvPr>
        </p:nvSpPr>
        <p:spPr>
          <a:xfrm>
            <a:off x="956929" y="1191112"/>
            <a:ext cx="10207257" cy="4670621"/>
          </a:xfrm>
        </p:spPr>
        <p:txBody>
          <a:bodyPr>
            <a:noAutofit/>
          </a:bodyPr>
          <a:lstStyle/>
          <a:p>
            <a:pPr marL="514350" indent="-514350" algn="just">
              <a:lnSpc>
                <a:spcPct val="100000"/>
              </a:lnSpc>
              <a:buFont typeface="+mj-lt"/>
              <a:buAutoNum type="arabicParenBoth"/>
            </a:pPr>
            <a:r>
              <a:rPr lang="de-DE" sz="2000" b="1" dirty="0">
                <a:latin typeface="Arial" panose="020B0604020202020204" pitchFamily="34" charset="0"/>
                <a:cs typeface="Arial" panose="020B0604020202020204" pitchFamily="34" charset="0"/>
              </a:rPr>
              <a:t>Regular </a:t>
            </a:r>
            <a:r>
              <a:rPr lang="de-DE" sz="2000" b="1" dirty="0" err="1">
                <a:latin typeface="Arial" panose="020B0604020202020204" pitchFamily="34" charset="0"/>
                <a:cs typeface="Arial" panose="020B0604020202020204" pitchFamily="34" charset="0"/>
              </a:rPr>
              <a:t>attendence</a:t>
            </a:r>
            <a:endParaRPr lang="de-DE" sz="2000" b="1" dirty="0">
              <a:latin typeface="Arial" panose="020B0604020202020204" pitchFamily="34" charset="0"/>
              <a:cs typeface="Arial" panose="020B0604020202020204" pitchFamily="34" charset="0"/>
            </a:endParaRPr>
          </a:p>
          <a:p>
            <a:pPr marL="514350" indent="-514350" algn="just">
              <a:lnSpc>
                <a:spcPct val="100000"/>
              </a:lnSpc>
              <a:buFont typeface="+mj-lt"/>
              <a:buAutoNum type="arabicParenBoth"/>
            </a:pPr>
            <a:r>
              <a:rPr lang="de-DE" sz="2000" b="1" dirty="0">
                <a:latin typeface="Arial" panose="020B0604020202020204" pitchFamily="34" charset="0"/>
                <a:cs typeface="Arial" panose="020B0604020202020204" pitchFamily="34" charset="0"/>
              </a:rPr>
              <a:t>Tasks </a:t>
            </a:r>
            <a:r>
              <a:rPr lang="de-DE" sz="2000" b="1" dirty="0" err="1">
                <a:latin typeface="Arial" panose="020B0604020202020204" pitchFamily="34" charset="0"/>
                <a:cs typeface="Arial" panose="020B0604020202020204" pitchFamily="34" charset="0"/>
              </a:rPr>
              <a:t>related</a:t>
            </a:r>
            <a:r>
              <a:rPr lang="de-DE" sz="2000" b="1" dirty="0">
                <a:latin typeface="Arial" panose="020B0604020202020204" pitchFamily="34" charset="0"/>
                <a:cs typeface="Arial" panose="020B0604020202020204" pitchFamily="34" charset="0"/>
              </a:rPr>
              <a:t> </a:t>
            </a:r>
            <a:r>
              <a:rPr lang="de-DE" sz="2000" b="1" dirty="0" err="1">
                <a:latin typeface="Arial" panose="020B0604020202020204" pitchFamily="34" charset="0"/>
                <a:cs typeface="Arial" panose="020B0604020202020204" pitchFamily="34" charset="0"/>
              </a:rPr>
              <a:t>to</a:t>
            </a:r>
            <a:r>
              <a:rPr lang="de-DE" sz="2000" b="1" dirty="0">
                <a:latin typeface="Arial" panose="020B0604020202020204" pitchFamily="34" charset="0"/>
                <a:cs typeface="Arial" panose="020B0604020202020204" pitchFamily="34" charset="0"/>
              </a:rPr>
              <a:t> </a:t>
            </a:r>
            <a:r>
              <a:rPr lang="de-DE" sz="2000" b="1" dirty="0" err="1">
                <a:latin typeface="Arial" panose="020B0604020202020204" pitchFamily="34" charset="0"/>
                <a:cs typeface="Arial" panose="020B0604020202020204" pitchFamily="34" charset="0"/>
              </a:rPr>
              <a:t>the</a:t>
            </a:r>
            <a:r>
              <a:rPr lang="de-DE" sz="2000" b="1" dirty="0">
                <a:latin typeface="Arial" panose="020B0604020202020204" pitchFamily="34" charset="0"/>
                <a:cs typeface="Arial" panose="020B0604020202020204" pitchFamily="34" charset="0"/>
              </a:rPr>
              <a:t> </a:t>
            </a:r>
            <a:r>
              <a:rPr lang="de-DE" sz="2000" b="1" dirty="0" err="1">
                <a:latin typeface="Arial" panose="020B0604020202020204" pitchFamily="34" charset="0"/>
                <a:cs typeface="Arial" panose="020B0604020202020204" pitchFamily="34" charset="0"/>
              </a:rPr>
              <a:t>required</a:t>
            </a:r>
            <a:r>
              <a:rPr lang="de-DE" sz="2000" b="1" dirty="0">
                <a:latin typeface="Arial" panose="020B0604020202020204" pitchFamily="34" charset="0"/>
                <a:cs typeface="Arial" panose="020B0604020202020204" pitchFamily="34" charset="0"/>
              </a:rPr>
              <a:t> </a:t>
            </a:r>
            <a:r>
              <a:rPr lang="de-DE" sz="2000" b="1" dirty="0" err="1">
                <a:latin typeface="Arial" panose="020B0604020202020204" pitchFamily="34" charset="0"/>
                <a:cs typeface="Arial" panose="020B0604020202020204" pitchFamily="34" charset="0"/>
              </a:rPr>
              <a:t>readings</a:t>
            </a:r>
            <a:endParaRPr lang="de-DE" sz="2000" b="1" dirty="0">
              <a:latin typeface="Arial" panose="020B0604020202020204" pitchFamily="34" charset="0"/>
              <a:cs typeface="Arial" panose="020B0604020202020204" pitchFamily="34" charset="0"/>
            </a:endParaRPr>
          </a:p>
          <a:p>
            <a:pPr lvl="1" algn="just">
              <a:lnSpc>
                <a:spcPct val="100000"/>
              </a:lnSpc>
            </a:pPr>
            <a:r>
              <a:rPr lang="en-US" sz="1800" dirty="0">
                <a:latin typeface="Times New Roman" panose="02020603050405020304" pitchFamily="18" charset="0"/>
                <a:cs typeface="Times New Roman" panose="02020603050405020304" pitchFamily="18" charset="0"/>
              </a:rPr>
              <a:t>At least one week before the session, assignments or questions on the respective texts will be uploaded </a:t>
            </a:r>
          </a:p>
          <a:p>
            <a:pPr lvl="1" algn="just">
              <a:lnSpc>
                <a:spcPct val="100000"/>
              </a:lnSpc>
            </a:pPr>
            <a:r>
              <a:rPr lang="en-US" sz="1800" dirty="0">
                <a:latin typeface="Times New Roman" panose="02020603050405020304" pitchFamily="18" charset="0"/>
                <a:cs typeface="Times New Roman" panose="02020603050405020304" pitchFamily="18" charset="0"/>
              </a:rPr>
              <a:t>The solution to these tasks/questions must be sent via mail by 8:00 p.m. before the session date </a:t>
            </a:r>
          </a:p>
          <a:p>
            <a:pPr lvl="1" algn="just">
              <a:lnSpc>
                <a:spcPct val="100000"/>
              </a:lnSpc>
            </a:pPr>
            <a:r>
              <a:rPr lang="en-US" sz="1800" dirty="0">
                <a:latin typeface="Times New Roman" panose="02020603050405020304" pitchFamily="18" charset="0"/>
                <a:cs typeface="Times New Roman" panose="02020603050405020304" pitchFamily="18" charset="0"/>
              </a:rPr>
              <a:t>The length of the solution should be approximately half a page to a full pages</a:t>
            </a:r>
            <a:endParaRPr lang="de-DE" sz="1800" dirty="0">
              <a:latin typeface="Times New Roman" panose="02020603050405020304" pitchFamily="18" charset="0"/>
              <a:cs typeface="Times New Roman" panose="02020603050405020304" pitchFamily="18" charset="0"/>
            </a:endParaRPr>
          </a:p>
          <a:p>
            <a:pPr lvl="1" algn="just">
              <a:lnSpc>
                <a:spcPct val="100000"/>
              </a:lnSpc>
            </a:pPr>
            <a:r>
              <a:rPr lang="de-DE" sz="1800" dirty="0">
                <a:latin typeface="Times New Roman" panose="02020603050405020304" pitchFamily="18" charset="0"/>
                <a:cs typeface="Times New Roman" panose="02020603050405020304" pitchFamily="18" charset="0"/>
              </a:rPr>
              <a:t>Formal </a:t>
            </a:r>
            <a:r>
              <a:rPr lang="de-DE" sz="1800" dirty="0" err="1">
                <a:latin typeface="Times New Roman" panose="02020603050405020304" pitchFamily="18" charset="0"/>
                <a:cs typeface="Times New Roman" panose="02020603050405020304" pitchFamily="18" charset="0"/>
              </a:rPr>
              <a:t>guidelines</a:t>
            </a:r>
            <a:r>
              <a:rPr lang="de-DE" sz="1800" dirty="0">
                <a:latin typeface="Times New Roman" panose="02020603050405020304" pitchFamily="18" charset="0"/>
                <a:cs typeface="Times New Roman" panose="02020603050405020304" pitchFamily="18" charset="0"/>
              </a:rPr>
              <a:t>:</a:t>
            </a:r>
          </a:p>
          <a:p>
            <a:pPr lvl="2" algn="just">
              <a:lnSpc>
                <a:spcPct val="100000"/>
              </a:lnSpc>
              <a:buFont typeface="Symbol" panose="05050102010706020507" pitchFamily="18" charset="2"/>
              <a:buChar char="-"/>
            </a:pPr>
            <a:r>
              <a:rPr lang="en-US" sz="1600" dirty="0">
                <a:latin typeface="Times New Roman" panose="02020603050405020304" pitchFamily="18" charset="0"/>
                <a:cs typeface="Times New Roman" panose="02020603050405020304" pitchFamily="18" charset="0"/>
              </a:rPr>
              <a:t>Times New Roman (12pt.), 1.5 times line spacing, page numbers, justification, hyphenation, pay attention to paragraphing, indent quotations from the length of three lines, 2.5cm margins</a:t>
            </a:r>
          </a:p>
          <a:p>
            <a:pPr lvl="2" algn="just">
              <a:lnSpc>
                <a:spcPct val="100000"/>
              </a:lnSpc>
              <a:buFont typeface="Symbol" panose="05050102010706020507" pitchFamily="18" charset="2"/>
              <a:buChar char="-"/>
            </a:pPr>
            <a:r>
              <a:rPr lang="en-US" sz="1600" dirty="0">
                <a:latin typeface="Times New Roman" panose="02020603050405020304" pitchFamily="18" charset="0"/>
                <a:cs typeface="Times New Roman" panose="02020603050405020304" pitchFamily="18" charset="0"/>
              </a:rPr>
              <a:t>File name: </a:t>
            </a:r>
            <a:r>
              <a:rPr lang="en-US" sz="1600" dirty="0" err="1">
                <a:latin typeface="Times New Roman" panose="02020603050405020304" pitchFamily="18" charset="0"/>
                <a:cs typeface="Times New Roman" panose="02020603050405020304" pitchFamily="18" charset="0"/>
              </a:rPr>
              <a:t>The_own_last_name_YYYY_MM_DD</a:t>
            </a:r>
            <a:r>
              <a:rPr lang="en-US" sz="1600" dirty="0">
                <a:latin typeface="Times New Roman" panose="02020603050405020304" pitchFamily="18" charset="0"/>
                <a:cs typeface="Times New Roman" panose="02020603050405020304" pitchFamily="18" charset="0"/>
              </a:rPr>
              <a:t> (example: Vajen_2022_04_13)</a:t>
            </a:r>
          </a:p>
          <a:p>
            <a:pPr marL="457200" lvl="1" indent="0" algn="just">
              <a:lnSpc>
                <a:spcPct val="100000"/>
              </a:lnSpc>
              <a:buNone/>
            </a:pPr>
            <a:endParaRPr lang="en-US" sz="3600" dirty="0">
              <a:latin typeface="Times New Roman" panose="02020603050405020304" pitchFamily="18" charset="0"/>
              <a:cs typeface="Times New Roman" panose="02020603050405020304" pitchFamily="18" charset="0"/>
            </a:endParaRPr>
          </a:p>
          <a:p>
            <a:pPr marL="457200" lvl="1" indent="0">
              <a:lnSpc>
                <a:spcPct val="100000"/>
              </a:lnSpc>
              <a:buNone/>
            </a:pPr>
            <a:r>
              <a:rPr lang="en-US" sz="2000" dirty="0">
                <a:latin typeface="Arial" panose="020B0604020202020204" pitchFamily="34" charset="0"/>
                <a:cs typeface="Arial" panose="020B0604020202020204" pitchFamily="34" charset="0"/>
              </a:rPr>
              <a:t>A certificate of successfully passing the course is only possible with </a:t>
            </a:r>
            <a:r>
              <a:rPr lang="en-US" sz="2000" u="sng" dirty="0">
                <a:latin typeface="Arial" panose="020B0604020202020204" pitchFamily="34" charset="0"/>
                <a:cs typeface="Arial" panose="020B0604020202020204" pitchFamily="34" charset="0"/>
              </a:rPr>
              <a:t>(timely) submission</a:t>
            </a:r>
            <a:r>
              <a:rPr lang="en-US" sz="2000" dirty="0">
                <a:latin typeface="Arial" panose="020B0604020202020204" pitchFamily="34" charset="0"/>
                <a:cs typeface="Arial" panose="020B0604020202020204" pitchFamily="34" charset="0"/>
              </a:rPr>
              <a:t> of all tasks</a:t>
            </a:r>
            <a:endParaRPr lang="de-DE" sz="2000" dirty="0">
              <a:latin typeface="Arial" panose="020B0604020202020204" pitchFamily="34" charset="0"/>
              <a:cs typeface="Arial" panose="020B0604020202020204" pitchFamily="34" charset="0"/>
            </a:endParaRPr>
          </a:p>
        </p:txBody>
      </p:sp>
      <p:sp>
        <p:nvSpPr>
          <p:cNvPr id="7" name="Pfeil: nach rechts 6">
            <a:extLst>
              <a:ext uri="{FF2B5EF4-FFF2-40B4-BE49-F238E27FC236}">
                <a16:creationId xmlns:a16="http://schemas.microsoft.com/office/drawing/2014/main" id="{65601D98-730F-C254-0F71-C75C4C1C363E}"/>
              </a:ext>
            </a:extLst>
          </p:cNvPr>
          <p:cNvSpPr/>
          <p:nvPr/>
        </p:nvSpPr>
        <p:spPr>
          <a:xfrm>
            <a:off x="935663" y="5146165"/>
            <a:ext cx="468000" cy="288000"/>
          </a:xfrm>
          <a:prstGeom prst="rightArrow">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algn="r"/>
            <a:r>
              <a:rPr lang="de-DE" sz="1200" dirty="0" err="1">
                <a:solidFill>
                  <a:schemeClr val="bg1"/>
                </a:solidFill>
              </a:rPr>
              <a:t>CiviMatics</a:t>
            </a:r>
            <a:r>
              <a:rPr lang="de-DE" sz="1200" dirty="0">
                <a:solidFill>
                  <a:schemeClr val="bg1"/>
                </a:solidFill>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Requirements</a:t>
            </a:r>
            <a:r>
              <a:rPr lang="de-DE" sz="3200" dirty="0">
                <a:solidFill>
                  <a:srgbClr val="234BA5"/>
                </a:solidFill>
                <a:latin typeface="Arial" panose="020B0604020202020204" pitchFamily="34" charset="0"/>
                <a:cs typeface="Arial" panose="020B0604020202020204" pitchFamily="34" charset="0"/>
              </a:rPr>
              <a:t> </a:t>
            </a:r>
            <a:r>
              <a:rPr lang="de-DE" sz="3200" dirty="0" err="1">
                <a:solidFill>
                  <a:srgbClr val="234BA5"/>
                </a:solidFill>
                <a:latin typeface="Arial" panose="020B0604020202020204" pitchFamily="34" charset="0"/>
                <a:cs typeface="Arial" panose="020B0604020202020204" pitchFamily="34" charset="0"/>
              </a:rPr>
              <a:t>for</a:t>
            </a:r>
            <a:r>
              <a:rPr lang="de-DE" sz="3200" dirty="0">
                <a:solidFill>
                  <a:srgbClr val="234BA5"/>
                </a:solidFill>
                <a:latin typeface="Arial" panose="020B0604020202020204" pitchFamily="34" charset="0"/>
                <a:cs typeface="Arial" panose="020B0604020202020204" pitchFamily="34" charset="0"/>
              </a:rPr>
              <a:t> </a:t>
            </a:r>
            <a:r>
              <a:rPr lang="de-DE" sz="3200" dirty="0" err="1">
                <a:solidFill>
                  <a:srgbClr val="234BA5"/>
                </a:solidFill>
                <a:latin typeface="Arial" panose="020B0604020202020204" pitchFamily="34" charset="0"/>
                <a:cs typeface="Arial" panose="020B0604020202020204" pitchFamily="34" charset="0"/>
              </a:rPr>
              <a:t>passing</a:t>
            </a:r>
            <a:r>
              <a:rPr lang="de-DE" sz="3200" dirty="0">
                <a:solidFill>
                  <a:srgbClr val="234BA5"/>
                </a:solidFill>
                <a:latin typeface="Arial" panose="020B0604020202020204" pitchFamily="34" charset="0"/>
                <a:cs typeface="Arial" panose="020B0604020202020204" pitchFamily="34" charset="0"/>
              </a:rPr>
              <a:t> </a:t>
            </a:r>
            <a:r>
              <a:rPr lang="de-DE" sz="3200" dirty="0" err="1">
                <a:solidFill>
                  <a:srgbClr val="234BA5"/>
                </a:solidFill>
                <a:latin typeface="Arial" panose="020B0604020202020204" pitchFamily="34" charset="0"/>
                <a:cs typeface="Arial" panose="020B0604020202020204" pitchFamily="34" charset="0"/>
              </a:rPr>
              <a:t>the</a:t>
            </a:r>
            <a:r>
              <a:rPr lang="de-DE" sz="3200" dirty="0">
                <a:solidFill>
                  <a:srgbClr val="234BA5"/>
                </a:solidFill>
                <a:latin typeface="Arial" panose="020B0604020202020204" pitchFamily="34" charset="0"/>
                <a:cs typeface="Arial" panose="020B0604020202020204" pitchFamily="34" charset="0"/>
              </a:rPr>
              <a:t> </a:t>
            </a:r>
            <a:r>
              <a:rPr lang="de-DE" sz="3200" dirty="0" err="1">
                <a:solidFill>
                  <a:srgbClr val="234BA5"/>
                </a:solidFill>
                <a:latin typeface="Arial" panose="020B0604020202020204" pitchFamily="34" charset="0"/>
                <a:cs typeface="Arial" panose="020B0604020202020204" pitchFamily="34" charset="0"/>
              </a:rPr>
              <a:t>course</a:t>
            </a:r>
            <a:r>
              <a:rPr lang="de-DE" sz="3200" dirty="0">
                <a:solidFill>
                  <a:srgbClr val="234BA5"/>
                </a:solidFill>
                <a:latin typeface="Arial" panose="020B0604020202020204" pitchFamily="34" charset="0"/>
                <a:cs typeface="Arial" panose="020B0604020202020204" pitchFamily="34" charset="0"/>
              </a:rPr>
              <a:t> </a:t>
            </a:r>
            <a:endParaRPr lang="de-DE" sz="3600"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rgbClr val="C5D3F3"/>
                </a:solidFill>
                <a:latin typeface="Arial" panose="020B0604020202020204" pitchFamily="34" charset="0"/>
                <a:cs typeface="Arial" panose="020B0604020202020204" pitchFamily="34" charset="0"/>
              </a:rPr>
              <a:t>1</a:t>
            </a: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1554239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9559CA8C-9A7B-2D84-53A9-0D94CFBB2F50}"/>
              </a:ext>
            </a:extLst>
          </p:cNvPr>
          <p:cNvSpPr/>
          <p:nvPr/>
        </p:nvSpPr>
        <p:spPr>
          <a:xfrm>
            <a:off x="9886986" y="819730"/>
            <a:ext cx="2305014" cy="5074089"/>
          </a:xfrm>
          <a:prstGeom prst="rect">
            <a:avLst/>
          </a:prstGeom>
          <a:gradFill flip="none" rotWithShape="1">
            <a:gsLst>
              <a:gs pos="0">
                <a:srgbClr val="C5D3F3"/>
              </a:gs>
              <a:gs pos="100000">
                <a:schemeClr val="bg1">
                  <a:shade val="100000"/>
                  <a:satMod val="115000"/>
                </a:schemeClr>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Inhaltsplatzhalter 2"/>
          <p:cNvSpPr>
            <a:spLocks noGrp="1"/>
          </p:cNvSpPr>
          <p:nvPr>
            <p:ph idx="1"/>
          </p:nvPr>
        </p:nvSpPr>
        <p:spPr>
          <a:xfrm>
            <a:off x="946299" y="1180213"/>
            <a:ext cx="8697432" cy="4617911"/>
          </a:xfrm>
        </p:spPr>
        <p:txBody>
          <a:bodyPr>
            <a:noAutofit/>
          </a:bodyPr>
          <a:lstStyle/>
          <a:p>
            <a:pPr marL="0" indent="0" algn="just">
              <a:buNone/>
            </a:pPr>
            <a:r>
              <a:rPr lang="de-DE" sz="2000" b="1" dirty="0">
                <a:latin typeface="Arial" panose="020B0604020202020204" pitchFamily="34" charset="0"/>
                <a:cs typeface="Arial" panose="020B0604020202020204" pitchFamily="34" charset="0"/>
              </a:rPr>
              <a:t>Term </a:t>
            </a:r>
            <a:r>
              <a:rPr lang="de-DE" sz="2000" b="1" dirty="0" err="1">
                <a:latin typeface="Arial" panose="020B0604020202020204" pitchFamily="34" charset="0"/>
                <a:cs typeface="Arial" panose="020B0604020202020204" pitchFamily="34" charset="0"/>
              </a:rPr>
              <a:t>paper</a:t>
            </a:r>
            <a:endParaRPr lang="de-DE" sz="2000" b="1" dirty="0">
              <a:latin typeface="Arial" panose="020B0604020202020204" pitchFamily="34" charset="0"/>
              <a:cs typeface="Arial" panose="020B0604020202020204" pitchFamily="34" charset="0"/>
            </a:endParaRPr>
          </a:p>
          <a:p>
            <a:pPr algn="just"/>
            <a:r>
              <a:rPr lang="en-US" sz="1800" u="sng" dirty="0">
                <a:latin typeface="Times New Roman" panose="02020603050405020304" pitchFamily="18" charset="0"/>
                <a:cs typeface="Times New Roman" panose="02020603050405020304" pitchFamily="18" charset="0"/>
              </a:rPr>
              <a:t>Length:</a:t>
            </a:r>
            <a:r>
              <a:rPr lang="en-US" sz="18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approx. 15 pages (including bibliography)</a:t>
            </a:r>
          </a:p>
          <a:p>
            <a:pPr algn="just"/>
            <a:r>
              <a:rPr lang="de-DE" sz="1800" u="sng" dirty="0">
                <a:latin typeface="Times New Roman" panose="02020603050405020304" pitchFamily="18" charset="0"/>
                <a:cs typeface="Times New Roman" panose="02020603050405020304" pitchFamily="18" charset="0"/>
              </a:rPr>
              <a:t>Formal </a:t>
            </a:r>
            <a:r>
              <a:rPr lang="de-DE" sz="1800" u="sng" dirty="0" err="1">
                <a:latin typeface="Times New Roman" panose="02020603050405020304" pitchFamily="18" charset="0"/>
                <a:cs typeface="Times New Roman" panose="02020603050405020304" pitchFamily="18" charset="0"/>
              </a:rPr>
              <a:t>guidelines</a:t>
            </a:r>
            <a:r>
              <a:rPr lang="de-DE" sz="1800" u="sng" dirty="0">
                <a:latin typeface="Times New Roman" panose="02020603050405020304" pitchFamily="18" charset="0"/>
                <a:cs typeface="Times New Roman" panose="02020603050405020304" pitchFamily="18" charset="0"/>
              </a:rPr>
              <a:t>:</a:t>
            </a:r>
          </a:p>
          <a:p>
            <a:pPr lvl="1" algn="just">
              <a:buFont typeface="Wingdings" panose="05000000000000000000" pitchFamily="2" charset="2"/>
              <a:buChar char="ü"/>
            </a:pPr>
            <a:r>
              <a:rPr lang="en-US" sz="1600" dirty="0">
                <a:latin typeface="Times New Roman" panose="02020603050405020304" pitchFamily="18" charset="0"/>
                <a:cs typeface="Times New Roman" panose="02020603050405020304" pitchFamily="18" charset="0"/>
              </a:rPr>
              <a:t>Times New Roman (12), 1.5 line spacing, page numbers, justification, hyphenation, paragraphing, indenting quotes longer than three lines, 2.5cm margins.</a:t>
            </a:r>
          </a:p>
          <a:p>
            <a:pPr lvl="1" algn="just">
              <a:buFont typeface="Wingdings" panose="05000000000000000000" pitchFamily="2" charset="2"/>
              <a:buChar char="ü"/>
            </a:pPr>
            <a:r>
              <a:rPr lang="de-DE" sz="1600" dirty="0" err="1">
                <a:latin typeface="Times New Roman" panose="02020603050405020304" pitchFamily="18" charset="0"/>
                <a:cs typeface="Times New Roman" panose="02020603050405020304" pitchFamily="18" charset="0"/>
              </a:rPr>
              <a:t>Consistent</a:t>
            </a:r>
            <a:r>
              <a:rPr lang="de-DE" sz="1600" dirty="0">
                <a:latin typeface="Times New Roman" panose="02020603050405020304" pitchFamily="18" charset="0"/>
                <a:cs typeface="Times New Roman" panose="02020603050405020304" pitchFamily="18" charset="0"/>
              </a:rPr>
              <a:t>, </a:t>
            </a:r>
            <a:r>
              <a:rPr lang="de-DE" sz="1600" dirty="0" err="1">
                <a:latin typeface="Times New Roman" panose="02020603050405020304" pitchFamily="18" charset="0"/>
                <a:cs typeface="Times New Roman" panose="02020603050405020304" pitchFamily="18" charset="0"/>
              </a:rPr>
              <a:t>scienfiic</a:t>
            </a:r>
            <a:r>
              <a:rPr lang="de-DE" sz="1600" dirty="0">
                <a:latin typeface="Times New Roman" panose="02020603050405020304" pitchFamily="18" charset="0"/>
                <a:cs typeface="Times New Roman" panose="02020603050405020304" pitchFamily="18" charset="0"/>
              </a:rPr>
              <a:t> </a:t>
            </a:r>
            <a:r>
              <a:rPr lang="de-DE" sz="1600" dirty="0" err="1">
                <a:latin typeface="Times New Roman" panose="02020603050405020304" pitchFamily="18" charset="0"/>
                <a:cs typeface="Times New Roman" panose="02020603050405020304" pitchFamily="18" charset="0"/>
              </a:rPr>
              <a:t>citation</a:t>
            </a:r>
            <a:r>
              <a:rPr lang="de-DE" sz="1600" dirty="0">
                <a:latin typeface="Times New Roman" panose="02020603050405020304" pitchFamily="18" charset="0"/>
                <a:cs typeface="Times New Roman" panose="02020603050405020304" pitchFamily="18" charset="0"/>
              </a:rPr>
              <a:t> style (APA </a:t>
            </a:r>
            <a:r>
              <a:rPr lang="de-DE" sz="1600" dirty="0" err="1">
                <a:latin typeface="Times New Roman" panose="02020603050405020304" pitchFamily="18" charset="0"/>
                <a:cs typeface="Times New Roman" panose="02020603050405020304" pitchFamily="18" charset="0"/>
              </a:rPr>
              <a:t>preferred</a:t>
            </a:r>
            <a:r>
              <a:rPr lang="de-DE" sz="1600" dirty="0">
                <a:latin typeface="Times New Roman" panose="02020603050405020304" pitchFamily="18" charset="0"/>
                <a:cs typeface="Times New Roman" panose="02020603050405020304" pitchFamily="18" charset="0"/>
              </a:rPr>
              <a:t>).</a:t>
            </a:r>
          </a:p>
          <a:p>
            <a:pPr lvl="1" algn="just">
              <a:buFont typeface="Wingdings" panose="05000000000000000000" pitchFamily="2" charset="2"/>
              <a:buChar char="ü"/>
            </a:pPr>
            <a:r>
              <a:rPr lang="en-US" sz="1600" dirty="0">
                <a:latin typeface="Times New Roman" panose="02020603050405020304" pitchFamily="18" charset="0"/>
                <a:cs typeface="Times New Roman" panose="02020603050405020304" pitchFamily="18" charset="0"/>
              </a:rPr>
              <a:t>When referencing and referring to specific statements by other authors, please reference with year and page number, both for direct quotations and paraphrases</a:t>
            </a:r>
          </a:p>
          <a:p>
            <a:pPr lvl="2" algn="just">
              <a:buFont typeface="Symbol" panose="05050102010706020507" pitchFamily="18" charset="2"/>
              <a:buChar char="-"/>
            </a:pPr>
            <a:r>
              <a:rPr lang="de-DE" sz="1400" dirty="0">
                <a:latin typeface="Times New Roman" panose="02020603050405020304" pitchFamily="18" charset="0"/>
                <a:cs typeface="Times New Roman" panose="02020603050405020304" pitchFamily="18" charset="0"/>
              </a:rPr>
              <a:t>Beispiel: Es lassen sich fünf grundlegende Sinnbilder des Bürgerbewusstseins identifizieren (Lange, 2008, S. 248)</a:t>
            </a:r>
          </a:p>
          <a:p>
            <a:pPr lvl="1" algn="just">
              <a:buFont typeface="Wingdings" panose="05000000000000000000" pitchFamily="2" charset="2"/>
              <a:buChar char="ü"/>
            </a:pPr>
            <a:r>
              <a:rPr lang="en-US" sz="1600" dirty="0">
                <a:latin typeface="Times New Roman" panose="02020603050405020304" pitchFamily="18" charset="0"/>
                <a:cs typeface="Times New Roman" panose="02020603050405020304" pitchFamily="18" charset="0"/>
              </a:rPr>
              <a:t>A consistent format of the bibliography that corresponds to the chosen style (feel free to use relevant literature management programs: </a:t>
            </a:r>
            <a:r>
              <a:rPr lang="en-US" sz="1600" dirty="0" err="1">
                <a:latin typeface="Times New Roman" panose="02020603050405020304" pitchFamily="18" charset="0"/>
                <a:cs typeface="Times New Roman" panose="02020603050405020304" pitchFamily="18" charset="0"/>
              </a:rPr>
              <a:t>Citavi</a:t>
            </a:r>
            <a:r>
              <a:rPr lang="en-US" sz="1600" dirty="0">
                <a:latin typeface="Times New Roman" panose="02020603050405020304" pitchFamily="18" charset="0"/>
                <a:cs typeface="Times New Roman" panose="02020603050405020304" pitchFamily="18" charset="0"/>
              </a:rPr>
              <a:t>, EndNote, Zotero, etc.).</a:t>
            </a:r>
          </a:p>
          <a:p>
            <a:pPr lvl="1" algn="just">
              <a:buFont typeface="Wingdings" panose="05000000000000000000" pitchFamily="2" charset="2"/>
              <a:buChar char="ü"/>
            </a:pPr>
            <a:r>
              <a:rPr lang="de-DE" sz="1600" dirty="0">
                <a:latin typeface="Times New Roman" panose="02020603050405020304" pitchFamily="18" charset="0"/>
                <a:cs typeface="Times New Roman" panose="02020603050405020304" pitchFamily="18" charset="0"/>
              </a:rPr>
              <a:t> </a:t>
            </a:r>
            <a:r>
              <a:rPr lang="de-DE" sz="1600" dirty="0" err="1">
                <a:latin typeface="Times New Roman" panose="02020603050405020304" pitchFamily="18" charset="0"/>
                <a:cs typeface="Times New Roman" panose="02020603050405020304" pitchFamily="18" charset="0"/>
              </a:rPr>
              <a:t>Plagiarism</a:t>
            </a:r>
            <a:r>
              <a:rPr lang="de-DE" sz="1600" dirty="0">
                <a:latin typeface="Times New Roman" panose="02020603050405020304" pitchFamily="18" charset="0"/>
                <a:cs typeface="Times New Roman" panose="02020603050405020304" pitchFamily="18" charset="0"/>
              </a:rPr>
              <a:t> </a:t>
            </a:r>
            <a:r>
              <a:rPr lang="de-DE" sz="1600" dirty="0" err="1">
                <a:latin typeface="Times New Roman" panose="02020603050405020304" pitchFamily="18" charset="0"/>
                <a:cs typeface="Times New Roman" panose="02020603050405020304" pitchFamily="18" charset="0"/>
              </a:rPr>
              <a:t>statement</a:t>
            </a:r>
            <a:r>
              <a:rPr lang="de-DE" sz="1600" dirty="0">
                <a:latin typeface="Times New Roman" panose="02020603050405020304" pitchFamily="18" charset="0"/>
                <a:cs typeface="Times New Roman" panose="02020603050405020304" pitchFamily="18" charset="0"/>
              </a:rPr>
              <a:t> and </a:t>
            </a:r>
            <a:r>
              <a:rPr lang="de-DE" sz="1600" dirty="0" err="1">
                <a:latin typeface="Times New Roman" panose="02020603050405020304" pitchFamily="18" charset="0"/>
                <a:cs typeface="Times New Roman" panose="02020603050405020304" pitchFamily="18" charset="0"/>
              </a:rPr>
              <a:t>signature</a:t>
            </a:r>
            <a:endParaRPr lang="de-DE" sz="1600" dirty="0">
              <a:latin typeface="Times New Roman" panose="02020603050405020304" pitchFamily="18" charset="0"/>
              <a:cs typeface="Times New Roman" panose="02020603050405020304" pitchFamily="18" charset="0"/>
            </a:endParaRPr>
          </a:p>
          <a:p>
            <a:pPr algn="just"/>
            <a:r>
              <a:rPr lang="de-DE" sz="1800" u="sng" dirty="0">
                <a:latin typeface="Times New Roman" panose="02020603050405020304" pitchFamily="18" charset="0"/>
                <a:cs typeface="Times New Roman" panose="02020603050405020304" pitchFamily="18" charset="0"/>
              </a:rPr>
              <a:t>Content </a:t>
            </a:r>
            <a:r>
              <a:rPr lang="de-DE" sz="1800" u="sng" dirty="0" err="1">
                <a:latin typeface="Times New Roman" panose="02020603050405020304" pitchFamily="18" charset="0"/>
                <a:cs typeface="Times New Roman" panose="02020603050405020304" pitchFamily="18" charset="0"/>
              </a:rPr>
              <a:t>specifications</a:t>
            </a:r>
            <a:r>
              <a:rPr lang="de-DE" sz="1800" u="sng" dirty="0">
                <a:latin typeface="Times New Roman" panose="02020603050405020304" pitchFamily="18" charset="0"/>
                <a:cs typeface="Times New Roman" panose="02020603050405020304" pitchFamily="18" charset="0"/>
              </a:rPr>
              <a:t>:</a:t>
            </a:r>
          </a:p>
          <a:p>
            <a:pPr lvl="1" algn="just">
              <a:buFont typeface="Symbol" panose="05050102010706020507" pitchFamily="18" charset="2"/>
              <a:buChar char="-"/>
            </a:pPr>
            <a:r>
              <a:rPr lang="en-US" sz="1600" dirty="0">
                <a:latin typeface="Times New Roman" panose="02020603050405020304" pitchFamily="18" charset="0"/>
                <a:cs typeface="Times New Roman" panose="02020603050405020304" pitchFamily="18" charset="0"/>
              </a:rPr>
              <a:t>Working on a question with relevance to citizenship education in connection with other subjects</a:t>
            </a:r>
            <a:endParaRPr lang="de-DE" sz="1600" dirty="0">
              <a:latin typeface="Times New Roman" panose="02020603050405020304" pitchFamily="18" charset="0"/>
              <a:cs typeface="Times New Roman" panose="02020603050405020304" pitchFamily="18" charset="0"/>
            </a:endParaRPr>
          </a:p>
          <a:p>
            <a:pPr lvl="1" algn="just">
              <a:buFont typeface="Symbol" panose="05050102010706020507" pitchFamily="18" charset="2"/>
              <a:buChar char="-"/>
            </a:pPr>
            <a:r>
              <a:rPr lang="en-US" sz="1600" dirty="0">
                <a:latin typeface="Times New Roman" panose="02020603050405020304" pitchFamily="18" charset="0"/>
                <a:cs typeface="Times New Roman" panose="02020603050405020304" pitchFamily="18" charset="0"/>
              </a:rPr>
              <a:t>A connection to the topics covered in the seminar</a:t>
            </a:r>
            <a:endParaRPr lang="de-DE" sz="1600" dirty="0">
              <a:latin typeface="Times New Roman" panose="02020603050405020304" pitchFamily="18" charset="0"/>
              <a:cs typeface="Times New Roman" panose="02020603050405020304" pitchFamily="18" charset="0"/>
            </a:endParaRPr>
          </a:p>
        </p:txBody>
      </p:sp>
      <p:sp>
        <p:nvSpPr>
          <p:cNvPr id="10" name="Inhaltsplatzhalter 2">
            <a:extLst>
              <a:ext uri="{FF2B5EF4-FFF2-40B4-BE49-F238E27FC236}">
                <a16:creationId xmlns:a16="http://schemas.microsoft.com/office/drawing/2014/main" id="{54D6ABB9-2E38-0C10-F1A3-DE70754BC049}"/>
              </a:ext>
            </a:extLst>
          </p:cNvPr>
          <p:cNvSpPr txBox="1">
            <a:spLocks/>
          </p:cNvSpPr>
          <p:nvPr/>
        </p:nvSpPr>
        <p:spPr>
          <a:xfrm>
            <a:off x="9972041" y="1180213"/>
            <a:ext cx="2241225" cy="4649810"/>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2000" b="1" dirty="0" err="1">
                <a:latin typeface="Arial" panose="020B0604020202020204" pitchFamily="34" charset="0"/>
                <a:cs typeface="Arial" panose="020B0604020202020204" pitchFamily="34" charset="0"/>
              </a:rPr>
              <a:t>Exam</a:t>
            </a:r>
            <a:r>
              <a:rPr lang="de-DE" sz="2000" b="1" dirty="0">
                <a:latin typeface="Arial" panose="020B0604020202020204" pitchFamily="34" charset="0"/>
                <a:cs typeface="Arial" panose="020B0604020202020204" pitchFamily="34" charset="0"/>
              </a:rPr>
              <a:t> </a:t>
            </a:r>
            <a:r>
              <a:rPr lang="de-DE" sz="2000" b="1" dirty="0" err="1">
                <a:latin typeface="Arial" panose="020B0604020202020204" pitchFamily="34" charset="0"/>
                <a:cs typeface="Arial" panose="020B0604020202020204" pitchFamily="34" charset="0"/>
              </a:rPr>
              <a:t>periods</a:t>
            </a:r>
            <a:endParaRPr lang="de-DE" sz="2000" b="1" dirty="0">
              <a:latin typeface="Arial" panose="020B0604020202020204" pitchFamily="34" charset="0"/>
              <a:cs typeface="Arial" panose="020B0604020202020204" pitchFamily="34" charset="0"/>
            </a:endParaRPr>
          </a:p>
          <a:p>
            <a:r>
              <a:rPr lang="de-DE" sz="1800" u="sng" dirty="0">
                <a:latin typeface="Times New Roman" panose="02020603050405020304" pitchFamily="18" charset="0"/>
                <a:cs typeface="Times New Roman" panose="02020603050405020304" pitchFamily="18" charset="0"/>
              </a:rPr>
              <a:t>Registration:</a:t>
            </a:r>
            <a:r>
              <a:rPr lang="de-DE" sz="1800" dirty="0">
                <a:latin typeface="Times New Roman" panose="02020603050405020304" pitchFamily="18" charset="0"/>
                <a:cs typeface="Times New Roman" panose="02020603050405020304" pitchFamily="18" charset="0"/>
              </a:rPr>
              <a:t> </a:t>
            </a:r>
            <a:br>
              <a:rPr lang="de-DE" sz="1800" dirty="0">
                <a:latin typeface="Times New Roman" panose="02020603050405020304" pitchFamily="18" charset="0"/>
                <a:cs typeface="Times New Roman" panose="02020603050405020304" pitchFamily="18" charset="0"/>
              </a:rPr>
            </a:br>
            <a:r>
              <a:rPr lang="de-DE" sz="1800" dirty="0">
                <a:solidFill>
                  <a:srgbClr val="234BA5"/>
                </a:solidFill>
                <a:latin typeface="Times New Roman" panose="02020603050405020304" pitchFamily="18" charset="0"/>
                <a:cs typeface="Times New Roman" panose="02020603050405020304" pitchFamily="18" charset="0"/>
              </a:rPr>
              <a:t>[Put </a:t>
            </a:r>
            <a:r>
              <a:rPr lang="de-DE" sz="1800" dirty="0" err="1">
                <a:solidFill>
                  <a:srgbClr val="234BA5"/>
                </a:solidFill>
                <a:latin typeface="Times New Roman" panose="02020603050405020304" pitchFamily="18" charset="0"/>
                <a:cs typeface="Times New Roman" panose="02020603050405020304" pitchFamily="18" charset="0"/>
              </a:rPr>
              <a:t>the</a:t>
            </a:r>
            <a:r>
              <a:rPr lang="de-DE" sz="1800" dirty="0">
                <a:solidFill>
                  <a:srgbClr val="234BA5"/>
                </a:solidFill>
                <a:latin typeface="Times New Roman" panose="02020603050405020304" pitchFamily="18" charset="0"/>
                <a:cs typeface="Times New Roman" panose="02020603050405020304" pitchFamily="18" charset="0"/>
              </a:rPr>
              <a:t> relevant </a:t>
            </a:r>
            <a:r>
              <a:rPr lang="de-DE" sz="1800" dirty="0" err="1">
                <a:solidFill>
                  <a:srgbClr val="234BA5"/>
                </a:solidFill>
                <a:latin typeface="Times New Roman" panose="02020603050405020304" pitchFamily="18" charset="0"/>
                <a:cs typeface="Times New Roman" panose="02020603050405020304" pitchFamily="18" charset="0"/>
              </a:rPr>
              <a:t>dates</a:t>
            </a:r>
            <a:r>
              <a:rPr lang="de-DE" sz="1800" dirty="0">
                <a:solidFill>
                  <a:srgbClr val="234BA5"/>
                </a:solidFill>
                <a:latin typeface="Times New Roman" panose="02020603050405020304" pitchFamily="18" charset="0"/>
                <a:cs typeface="Times New Roman" panose="02020603050405020304" pitchFamily="18" charset="0"/>
              </a:rPr>
              <a:t> </a:t>
            </a:r>
            <a:r>
              <a:rPr lang="de-DE" sz="1800" dirty="0" err="1">
                <a:solidFill>
                  <a:srgbClr val="234BA5"/>
                </a:solidFill>
                <a:latin typeface="Times New Roman" panose="02020603050405020304" pitchFamily="18" charset="0"/>
                <a:cs typeface="Times New Roman" panose="02020603050405020304" pitchFamily="18" charset="0"/>
              </a:rPr>
              <a:t>for</a:t>
            </a:r>
            <a:r>
              <a:rPr lang="de-DE" sz="1800" dirty="0">
                <a:solidFill>
                  <a:srgbClr val="234BA5"/>
                </a:solidFill>
                <a:latin typeface="Times New Roman" panose="02020603050405020304" pitchFamily="18" charset="0"/>
                <a:cs typeface="Times New Roman" panose="02020603050405020304" pitchFamily="18" charset="0"/>
              </a:rPr>
              <a:t> </a:t>
            </a:r>
            <a:r>
              <a:rPr lang="de-DE" sz="1800" dirty="0" err="1">
                <a:solidFill>
                  <a:srgbClr val="234BA5"/>
                </a:solidFill>
                <a:latin typeface="Times New Roman" panose="02020603050405020304" pitchFamily="18" charset="0"/>
                <a:cs typeface="Times New Roman" panose="02020603050405020304" pitchFamily="18" charset="0"/>
              </a:rPr>
              <a:t>your</a:t>
            </a:r>
            <a:r>
              <a:rPr lang="de-DE" sz="1800" dirty="0">
                <a:solidFill>
                  <a:srgbClr val="234BA5"/>
                </a:solidFill>
                <a:latin typeface="Times New Roman" panose="02020603050405020304" pitchFamily="18" charset="0"/>
                <a:cs typeface="Times New Roman" panose="02020603050405020304" pitchFamily="18" charset="0"/>
              </a:rPr>
              <a:t> </a:t>
            </a:r>
            <a:r>
              <a:rPr lang="de-DE" sz="1800" dirty="0" err="1">
                <a:solidFill>
                  <a:srgbClr val="234BA5"/>
                </a:solidFill>
                <a:latin typeface="Times New Roman" panose="02020603050405020304" pitchFamily="18" charset="0"/>
                <a:cs typeface="Times New Roman" panose="02020603050405020304" pitchFamily="18" charset="0"/>
              </a:rPr>
              <a:t>university</a:t>
            </a:r>
            <a:r>
              <a:rPr lang="de-DE" sz="1800" dirty="0">
                <a:solidFill>
                  <a:srgbClr val="234BA5"/>
                </a:solidFill>
                <a:latin typeface="Times New Roman" panose="02020603050405020304" pitchFamily="18" charset="0"/>
                <a:cs typeface="Times New Roman" panose="02020603050405020304" pitchFamily="18" charset="0"/>
              </a:rPr>
              <a:t> </a:t>
            </a:r>
            <a:r>
              <a:rPr lang="de-DE" sz="1800" dirty="0" err="1">
                <a:solidFill>
                  <a:srgbClr val="234BA5"/>
                </a:solidFill>
                <a:latin typeface="Times New Roman" panose="02020603050405020304" pitchFamily="18" charset="0"/>
                <a:cs typeface="Times New Roman" panose="02020603050405020304" pitchFamily="18" charset="0"/>
              </a:rPr>
              <a:t>here</a:t>
            </a:r>
            <a:r>
              <a:rPr lang="de-DE" sz="1800" dirty="0">
                <a:solidFill>
                  <a:srgbClr val="234BA5"/>
                </a:solidFill>
                <a:latin typeface="Times New Roman" panose="02020603050405020304" pitchFamily="18" charset="0"/>
                <a:cs typeface="Times New Roman" panose="02020603050405020304" pitchFamily="18" charset="0"/>
              </a:rPr>
              <a:t>] </a:t>
            </a:r>
          </a:p>
          <a:p>
            <a:r>
              <a:rPr lang="de-DE" sz="1800" u="sng" dirty="0">
                <a:latin typeface="Times New Roman" panose="02020603050405020304" pitchFamily="18" charset="0"/>
                <a:cs typeface="Times New Roman" panose="02020603050405020304" pitchFamily="18" charset="0"/>
              </a:rPr>
              <a:t>Deadline </a:t>
            </a:r>
            <a:r>
              <a:rPr lang="de-DE" sz="1800" u="sng" dirty="0" err="1">
                <a:latin typeface="Times New Roman" panose="02020603050405020304" pitchFamily="18" charset="0"/>
                <a:cs typeface="Times New Roman" panose="02020603050405020304" pitchFamily="18" charset="0"/>
              </a:rPr>
              <a:t>for</a:t>
            </a:r>
            <a:r>
              <a:rPr lang="de-DE" sz="1800" u="sng" dirty="0">
                <a:latin typeface="Times New Roman" panose="02020603050405020304" pitchFamily="18" charset="0"/>
                <a:cs typeface="Times New Roman" panose="02020603050405020304" pitchFamily="18" charset="0"/>
              </a:rPr>
              <a:t> </a:t>
            </a:r>
            <a:r>
              <a:rPr lang="de-DE" sz="1800" u="sng" dirty="0" err="1">
                <a:latin typeface="Times New Roman" panose="02020603050405020304" pitchFamily="18" charset="0"/>
                <a:cs typeface="Times New Roman" panose="02020603050405020304" pitchFamily="18" charset="0"/>
              </a:rPr>
              <a:t>submission</a:t>
            </a:r>
            <a:r>
              <a:rPr lang="de-DE" sz="1800" u="sng" dirty="0">
                <a:latin typeface="Times New Roman" panose="02020603050405020304" pitchFamily="18" charset="0"/>
                <a:cs typeface="Times New Roman" panose="02020603050405020304" pitchFamily="18" charset="0"/>
              </a:rPr>
              <a:t>:</a:t>
            </a:r>
            <a:r>
              <a:rPr lang="de-DE" sz="1800" dirty="0">
                <a:latin typeface="Times New Roman" panose="02020603050405020304" pitchFamily="18" charset="0"/>
                <a:cs typeface="Times New Roman" panose="02020603050405020304" pitchFamily="18" charset="0"/>
              </a:rPr>
              <a:t> </a:t>
            </a:r>
            <a:br>
              <a:rPr lang="de-DE" sz="1800" dirty="0">
                <a:latin typeface="Times New Roman" panose="02020603050405020304" pitchFamily="18" charset="0"/>
                <a:cs typeface="Times New Roman" panose="02020603050405020304" pitchFamily="18" charset="0"/>
              </a:rPr>
            </a:br>
            <a:r>
              <a:rPr lang="de-DE" sz="1800" dirty="0">
                <a:solidFill>
                  <a:srgbClr val="234BA5"/>
                </a:solidFill>
                <a:latin typeface="Times New Roman" panose="02020603050405020304" pitchFamily="18" charset="0"/>
                <a:cs typeface="Times New Roman" panose="02020603050405020304" pitchFamily="18" charset="0"/>
              </a:rPr>
              <a:t>[Put </a:t>
            </a:r>
            <a:r>
              <a:rPr lang="de-DE" sz="1800" dirty="0" err="1">
                <a:solidFill>
                  <a:srgbClr val="234BA5"/>
                </a:solidFill>
                <a:latin typeface="Times New Roman" panose="02020603050405020304" pitchFamily="18" charset="0"/>
                <a:cs typeface="Times New Roman" panose="02020603050405020304" pitchFamily="18" charset="0"/>
              </a:rPr>
              <a:t>the</a:t>
            </a:r>
            <a:r>
              <a:rPr lang="de-DE" sz="1800" dirty="0">
                <a:solidFill>
                  <a:srgbClr val="234BA5"/>
                </a:solidFill>
                <a:latin typeface="Times New Roman" panose="02020603050405020304" pitchFamily="18" charset="0"/>
                <a:cs typeface="Times New Roman" panose="02020603050405020304" pitchFamily="18" charset="0"/>
              </a:rPr>
              <a:t> relevant date </a:t>
            </a:r>
            <a:r>
              <a:rPr lang="de-DE" sz="1800" dirty="0" err="1">
                <a:solidFill>
                  <a:srgbClr val="234BA5"/>
                </a:solidFill>
                <a:latin typeface="Times New Roman" panose="02020603050405020304" pitchFamily="18" charset="0"/>
                <a:cs typeface="Times New Roman" panose="02020603050405020304" pitchFamily="18" charset="0"/>
              </a:rPr>
              <a:t>for</a:t>
            </a:r>
            <a:r>
              <a:rPr lang="de-DE" sz="1800" dirty="0">
                <a:solidFill>
                  <a:srgbClr val="234BA5"/>
                </a:solidFill>
                <a:latin typeface="Times New Roman" panose="02020603050405020304" pitchFamily="18" charset="0"/>
                <a:cs typeface="Times New Roman" panose="02020603050405020304" pitchFamily="18" charset="0"/>
              </a:rPr>
              <a:t> </a:t>
            </a:r>
            <a:r>
              <a:rPr lang="de-DE" sz="1800" dirty="0" err="1">
                <a:solidFill>
                  <a:srgbClr val="234BA5"/>
                </a:solidFill>
                <a:latin typeface="Times New Roman" panose="02020603050405020304" pitchFamily="18" charset="0"/>
                <a:cs typeface="Times New Roman" panose="02020603050405020304" pitchFamily="18" charset="0"/>
              </a:rPr>
              <a:t>your</a:t>
            </a:r>
            <a:r>
              <a:rPr lang="de-DE" sz="1800" dirty="0">
                <a:solidFill>
                  <a:srgbClr val="234BA5"/>
                </a:solidFill>
                <a:latin typeface="Times New Roman" panose="02020603050405020304" pitchFamily="18" charset="0"/>
                <a:cs typeface="Times New Roman" panose="02020603050405020304" pitchFamily="18" charset="0"/>
              </a:rPr>
              <a:t> </a:t>
            </a:r>
            <a:r>
              <a:rPr lang="de-DE" sz="1800" dirty="0" err="1">
                <a:solidFill>
                  <a:srgbClr val="234BA5"/>
                </a:solidFill>
                <a:latin typeface="Times New Roman" panose="02020603050405020304" pitchFamily="18" charset="0"/>
                <a:cs typeface="Times New Roman" panose="02020603050405020304" pitchFamily="18" charset="0"/>
              </a:rPr>
              <a:t>university</a:t>
            </a:r>
            <a:r>
              <a:rPr lang="de-DE" sz="1800" dirty="0">
                <a:solidFill>
                  <a:srgbClr val="234BA5"/>
                </a:solidFill>
                <a:latin typeface="Times New Roman" panose="02020603050405020304" pitchFamily="18" charset="0"/>
                <a:cs typeface="Times New Roman" panose="02020603050405020304" pitchFamily="18" charset="0"/>
              </a:rPr>
              <a:t> </a:t>
            </a:r>
            <a:r>
              <a:rPr lang="de-DE" sz="1800" dirty="0" err="1">
                <a:solidFill>
                  <a:srgbClr val="234BA5"/>
                </a:solidFill>
                <a:latin typeface="Times New Roman" panose="02020603050405020304" pitchFamily="18" charset="0"/>
                <a:cs typeface="Times New Roman" panose="02020603050405020304" pitchFamily="18" charset="0"/>
              </a:rPr>
              <a:t>here</a:t>
            </a:r>
            <a:r>
              <a:rPr lang="de-DE" sz="1800" dirty="0">
                <a:solidFill>
                  <a:srgbClr val="234BA5"/>
                </a:solidFill>
                <a:latin typeface="Times New Roman" panose="02020603050405020304" pitchFamily="18" charset="0"/>
                <a:cs typeface="Times New Roman" panose="02020603050405020304" pitchFamily="18" charset="0"/>
              </a:rPr>
              <a:t>] </a:t>
            </a:r>
          </a:p>
        </p:txBody>
      </p:sp>
      <p:cxnSp>
        <p:nvCxnSpPr>
          <p:cNvPr id="13" name="Gerader Verbinder 12">
            <a:extLst>
              <a:ext uri="{FF2B5EF4-FFF2-40B4-BE49-F238E27FC236}">
                <a16:creationId xmlns:a16="http://schemas.microsoft.com/office/drawing/2014/main" id="{3D76ED05-8A4C-43D0-7B1D-9B06B2618BDB}"/>
              </a:ext>
            </a:extLst>
          </p:cNvPr>
          <p:cNvCxnSpPr/>
          <p:nvPr/>
        </p:nvCxnSpPr>
        <p:spPr>
          <a:xfrm>
            <a:off x="0" y="5893821"/>
            <a:ext cx="12192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Titel 1">
            <a:extLst>
              <a:ext uri="{FF2B5EF4-FFF2-40B4-BE49-F238E27FC236}">
                <a16:creationId xmlns:a16="http://schemas.microsoft.com/office/drawing/2014/main" id="{D4C067A5-5C12-F50A-C99F-4CB27000095B}"/>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Exam</a:t>
            </a:r>
            <a:endParaRPr lang="de-DE" sz="3600" dirty="0">
              <a:solidFill>
                <a:srgbClr val="234BA5"/>
              </a:solidFill>
              <a:latin typeface="Arial" panose="020B0604020202020204" pitchFamily="34" charset="0"/>
              <a:cs typeface="Arial" panose="020B0604020202020204" pitchFamily="34" charset="0"/>
            </a:endParaRPr>
          </a:p>
        </p:txBody>
      </p:sp>
      <p:pic>
        <p:nvPicPr>
          <p:cNvPr id="21" name="Grafik 20">
            <a:extLst>
              <a:ext uri="{FF2B5EF4-FFF2-40B4-BE49-F238E27FC236}">
                <a16:creationId xmlns:a16="http://schemas.microsoft.com/office/drawing/2014/main" id="{3F500C6B-4611-FAE2-376B-370E68AFC0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pic>
        <p:nvPicPr>
          <p:cNvPr id="22" name="Grafik 21">
            <a:extLst>
              <a:ext uri="{FF2B5EF4-FFF2-40B4-BE49-F238E27FC236}">
                <a16:creationId xmlns:a16="http://schemas.microsoft.com/office/drawing/2014/main" id="{A47F4B82-71C4-A516-4C7E-AACC55EC64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sp>
        <p:nvSpPr>
          <p:cNvPr id="23" name="Textfeld 22">
            <a:extLst>
              <a:ext uri="{FF2B5EF4-FFF2-40B4-BE49-F238E27FC236}">
                <a16:creationId xmlns:a16="http://schemas.microsoft.com/office/drawing/2014/main" id="{BFD649EF-D7DA-E705-39B1-BF892A8D941C}"/>
              </a:ext>
            </a:extLst>
          </p:cNvPr>
          <p:cNvSpPr txBox="1"/>
          <p:nvPr/>
        </p:nvSpPr>
        <p:spPr>
          <a:xfrm>
            <a:off x="9101477" y="-25291"/>
            <a:ext cx="3136604" cy="276999"/>
          </a:xfrm>
          <a:prstGeom prst="rect">
            <a:avLst/>
          </a:prstGeom>
          <a:noFill/>
        </p:spPr>
        <p:txBody>
          <a:bodyPr wrap="square" rtlCol="0">
            <a:spAutoFit/>
          </a:bodyPr>
          <a:lstStyle/>
          <a:p>
            <a:pPr algn="r"/>
            <a:r>
              <a:rPr lang="de-DE" sz="1200" dirty="0" err="1">
                <a:solidFill>
                  <a:schemeClr val="bg1"/>
                </a:solidFill>
              </a:rPr>
              <a:t>CiviMatics</a:t>
            </a:r>
            <a:r>
              <a:rPr lang="de-DE" sz="1200" dirty="0">
                <a:solidFill>
                  <a:schemeClr val="bg1"/>
                </a:solidFill>
              </a:rPr>
              <a:t> 2023</a:t>
            </a:r>
          </a:p>
        </p:txBody>
      </p:sp>
      <p:sp>
        <p:nvSpPr>
          <p:cNvPr id="25" name="Flussdiagramm: Verbinder 24">
            <a:extLst>
              <a:ext uri="{FF2B5EF4-FFF2-40B4-BE49-F238E27FC236}">
                <a16:creationId xmlns:a16="http://schemas.microsoft.com/office/drawing/2014/main" id="{1DEFE674-EC18-8E8B-4AE2-5C264F361A59}"/>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dirty="0">
                <a:solidFill>
                  <a:srgbClr val="C5D3F3"/>
                </a:solidFill>
                <a:latin typeface="Arial" panose="020B0604020202020204" pitchFamily="34" charset="0"/>
                <a:cs typeface="Arial" panose="020B0604020202020204" pitchFamily="34" charset="0"/>
              </a:rPr>
              <a:t>2</a:t>
            </a:r>
          </a:p>
        </p:txBody>
      </p:sp>
      <p:pic>
        <p:nvPicPr>
          <p:cNvPr id="12" name="Grafik 11">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1083932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interest and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theme/theme1.xml><?xml version="1.0" encoding="utf-8"?>
<a:theme xmlns:a="http://schemas.openxmlformats.org/drawingml/2006/main" name="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406</Words>
  <Application>Microsoft Office PowerPoint</Application>
  <PresentationFormat>Breitbild</PresentationFormat>
  <Paragraphs>36</Paragraphs>
  <Slides>4</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4</vt:i4>
      </vt:variant>
    </vt:vector>
  </HeadingPairs>
  <TitlesOfParts>
    <vt:vector size="9" baseType="lpstr">
      <vt:lpstr>Arial</vt:lpstr>
      <vt:lpstr>Symbol</vt:lpstr>
      <vt:lpstr>Times New Roman</vt:lpstr>
      <vt:lpstr>Wingdings</vt:lpstr>
      <vt:lpstr>Office Theme</vt:lpstr>
      <vt:lpstr>Interdisciplinary  Citizenship Education</vt:lpstr>
      <vt:lpstr> Requirements for passing the course </vt:lpstr>
      <vt:lpstr> Exam</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42</cp:revision>
  <dcterms:created xsi:type="dcterms:W3CDTF">2022-04-07T07:53:06Z</dcterms:created>
  <dcterms:modified xsi:type="dcterms:W3CDTF">2023-10-17T11:58:17Z</dcterms:modified>
</cp:coreProperties>
</file>