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1"/>
  </p:notesMasterIdLst>
  <p:sldIdLst>
    <p:sldId id="271" r:id="rId4"/>
    <p:sldId id="268" r:id="rId5"/>
    <p:sldId id="257" r:id="rId6"/>
    <p:sldId id="272" r:id="rId7"/>
    <p:sldId id="273" r:id="rId8"/>
    <p:sldId id="270" r:id="rId9"/>
    <p:sldId id="274"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895869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14832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86148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1471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74768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569574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86035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3758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81406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574585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33103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994310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484010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79964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2623506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017068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35216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376083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550333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746239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459514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78083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8904299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25591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283124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859245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98530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51999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31655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76596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58866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41732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686439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256507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5578778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82089012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04 -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Democratic schools</a:t>
            </a:r>
            <a:endPar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endParaRP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0C505A99-6CDE-405B-98FC-9C1B813D33CE}"/>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6613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38"/>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100" b="1" dirty="0">
                <a:solidFill>
                  <a:srgbClr val="234BA5"/>
                </a:solidFill>
                <a:latin typeface="Arial" panose="020B0604020202020204" pitchFamily="34" charset="0"/>
                <a:cs typeface="Arial" panose="020B0604020202020204" pitchFamily="34" charset="0"/>
              </a:rPr>
              <a:t>Discussion</a:t>
            </a:r>
            <a:endParaRPr lang="de-DE" sz="31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6" name="Rechteck 5">
            <a:extLst>
              <a:ext uri="{FF2B5EF4-FFF2-40B4-BE49-F238E27FC236}">
                <a16:creationId xmlns:a16="http://schemas.microsoft.com/office/drawing/2014/main" id="{33C611D9-4773-1023-70F4-4E95D6D036DB}"/>
              </a:ext>
            </a:extLst>
          </p:cNvPr>
          <p:cNvSpPr/>
          <p:nvPr/>
        </p:nvSpPr>
        <p:spPr>
          <a:xfrm>
            <a:off x="0" y="4074385"/>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3" name="Rechteck 2">
            <a:extLst>
              <a:ext uri="{FF2B5EF4-FFF2-40B4-BE49-F238E27FC236}">
                <a16:creationId xmlns:a16="http://schemas.microsoft.com/office/drawing/2014/main" id="{3BD1ED02-3295-BD11-D586-6968744FBF65}"/>
              </a:ext>
            </a:extLst>
          </p:cNvPr>
          <p:cNvSpPr/>
          <p:nvPr/>
        </p:nvSpPr>
        <p:spPr>
          <a:xfrm>
            <a:off x="0" y="2565927"/>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4" name="Rechteck 3">
            <a:extLst>
              <a:ext uri="{FF2B5EF4-FFF2-40B4-BE49-F238E27FC236}">
                <a16:creationId xmlns:a16="http://schemas.microsoft.com/office/drawing/2014/main" id="{5D0139EF-628D-656B-5339-F9388C244156}"/>
              </a:ext>
            </a:extLst>
          </p:cNvPr>
          <p:cNvSpPr/>
          <p:nvPr/>
        </p:nvSpPr>
        <p:spPr>
          <a:xfrm>
            <a:off x="5" y="1443145"/>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2C51B981-72C7-5245-0E06-E457270E6BF8}"/>
              </a:ext>
            </a:extLst>
          </p:cNvPr>
          <p:cNvSpPr>
            <a:spLocks noGrp="1"/>
          </p:cNvSpPr>
          <p:nvPr>
            <p:ph idx="1"/>
          </p:nvPr>
        </p:nvSpPr>
        <p:spPr>
          <a:xfrm>
            <a:off x="1020725" y="1427212"/>
            <a:ext cx="10877107" cy="4840897"/>
          </a:xfrm>
        </p:spPr>
        <p:txBody>
          <a:bodyPr>
            <a:normAutofit/>
          </a:bodyPr>
          <a:lstStyle/>
          <a:p>
            <a:pPr marL="0" lvl="0" indent="0">
              <a:lnSpc>
                <a:spcPct val="100000"/>
              </a:lnSpc>
              <a:buNone/>
            </a:pPr>
            <a:r>
              <a:rPr lang="en-US" sz="2000" dirty="0">
                <a:solidFill>
                  <a:prstClr val="black"/>
                </a:solidFill>
                <a:latin typeface="+mj-lt"/>
                <a:cs typeface="Times New Roman" panose="02020603050405020304" pitchFamily="18" charset="0"/>
              </a:rPr>
              <a:t>What is Edelstein’s </a:t>
            </a:r>
            <a:r>
              <a:rPr lang="en-US" sz="1800" dirty="0">
                <a:solidFill>
                  <a:prstClr val="black"/>
                </a:solidFill>
                <a:latin typeface="+mj-lt"/>
                <a:cs typeface="Times New Roman" panose="02020603050405020304" pitchFamily="18" charset="0"/>
              </a:rPr>
              <a:t>(2011, p. 127 f.) </a:t>
            </a:r>
            <a:r>
              <a:rPr lang="en-US" sz="2000" dirty="0">
                <a:solidFill>
                  <a:prstClr val="black"/>
                </a:solidFill>
                <a:latin typeface="+mj-lt"/>
                <a:cs typeface="Times New Roman" panose="02020603050405020304" pitchFamily="18" charset="0"/>
              </a:rPr>
              <a:t>diagnosis of society?</a:t>
            </a:r>
          </a:p>
          <a:p>
            <a:pPr>
              <a:lnSpc>
                <a:spcPct val="100000"/>
              </a:lnSpc>
            </a:pPr>
            <a:r>
              <a:rPr lang="en-US" sz="1800" dirty="0">
                <a:solidFill>
                  <a:prstClr val="black"/>
                </a:solidFill>
                <a:cs typeface="Times New Roman" panose="02020603050405020304" pitchFamily="18" charset="0"/>
              </a:rPr>
              <a:t>Do you agree with it?</a:t>
            </a:r>
          </a:p>
          <a:p>
            <a:pPr marL="0" lvl="0" indent="0">
              <a:lnSpc>
                <a:spcPct val="100000"/>
              </a:lnSpc>
              <a:buNone/>
            </a:pPr>
            <a:endParaRPr lang="en-US" sz="1000" dirty="0">
              <a:solidFill>
                <a:prstClr val="black"/>
              </a:solidFill>
              <a:latin typeface="+mj-lt"/>
              <a:cs typeface="Times New Roman" panose="02020603050405020304" pitchFamily="18" charset="0"/>
            </a:endParaRPr>
          </a:p>
          <a:p>
            <a:pPr marL="0" lvl="0" indent="0">
              <a:lnSpc>
                <a:spcPct val="100000"/>
              </a:lnSpc>
              <a:buNone/>
            </a:pPr>
            <a:r>
              <a:rPr lang="en-US" sz="2000" dirty="0">
                <a:solidFill>
                  <a:prstClr val="black"/>
                </a:solidFill>
                <a:latin typeface="+mj-lt"/>
                <a:cs typeface="Times New Roman" panose="02020603050405020304" pitchFamily="18" charset="0"/>
              </a:rPr>
              <a:t>What are the practices Edelstein </a:t>
            </a:r>
            <a:r>
              <a:rPr lang="en-US" sz="1800" dirty="0">
                <a:solidFill>
                  <a:prstClr val="black"/>
                </a:solidFill>
                <a:latin typeface="+mj-lt"/>
                <a:cs typeface="Times New Roman" panose="02020603050405020304" pitchFamily="18" charset="0"/>
              </a:rPr>
              <a:t>(2011, p. 131 f.) </a:t>
            </a:r>
            <a:r>
              <a:rPr lang="en-US" sz="2000" dirty="0">
                <a:solidFill>
                  <a:prstClr val="black"/>
                </a:solidFill>
                <a:latin typeface="+mj-lt"/>
                <a:cs typeface="Times New Roman" panose="02020603050405020304" pitchFamily="18" charset="0"/>
              </a:rPr>
              <a:t>connects to democratic schools?</a:t>
            </a:r>
          </a:p>
          <a:p>
            <a:pPr>
              <a:lnSpc>
                <a:spcPct val="100000"/>
              </a:lnSpc>
            </a:pPr>
            <a:r>
              <a:rPr lang="en-US" sz="1800" dirty="0">
                <a:solidFill>
                  <a:prstClr val="black"/>
                </a:solidFill>
                <a:cs typeface="Times New Roman" panose="02020603050405020304" pitchFamily="18" charset="0"/>
              </a:rPr>
              <a:t>Do you agree with them?</a:t>
            </a:r>
          </a:p>
          <a:p>
            <a:pPr>
              <a:lnSpc>
                <a:spcPct val="100000"/>
              </a:lnSpc>
            </a:pPr>
            <a:r>
              <a:rPr lang="en-US" sz="1800" dirty="0">
                <a:solidFill>
                  <a:prstClr val="black"/>
                </a:solidFill>
                <a:cs typeface="Times New Roman" panose="02020603050405020304" pitchFamily="18" charset="0"/>
              </a:rPr>
              <a:t>Do you see potential issues?</a:t>
            </a:r>
          </a:p>
          <a:p>
            <a:pPr marL="0" lvl="0" indent="0">
              <a:lnSpc>
                <a:spcPct val="100000"/>
              </a:lnSpc>
              <a:buNone/>
            </a:pPr>
            <a:endParaRPr lang="en-US" sz="1000" dirty="0">
              <a:solidFill>
                <a:prstClr val="black"/>
              </a:solidFill>
              <a:latin typeface="+mj-lt"/>
              <a:cs typeface="Times New Roman" panose="02020603050405020304" pitchFamily="18" charset="0"/>
            </a:endParaRPr>
          </a:p>
          <a:p>
            <a:pPr marL="0" lvl="0" indent="0">
              <a:lnSpc>
                <a:spcPct val="100000"/>
              </a:lnSpc>
              <a:buNone/>
            </a:pPr>
            <a:r>
              <a:rPr lang="en-US" sz="2000" dirty="0">
                <a:solidFill>
                  <a:prstClr val="black"/>
                </a:solidFill>
                <a:latin typeface="+mj-lt"/>
                <a:cs typeface="Times New Roman" panose="02020603050405020304" pitchFamily="18" charset="0"/>
              </a:rPr>
              <a:t>Do you agree with </a:t>
            </a:r>
            <a:r>
              <a:rPr lang="en-US" sz="2000" dirty="0" err="1">
                <a:solidFill>
                  <a:prstClr val="black"/>
                </a:solidFill>
                <a:latin typeface="+mj-lt"/>
                <a:cs typeface="Times New Roman" panose="02020603050405020304" pitchFamily="18" charset="0"/>
              </a:rPr>
              <a:t>Solhaug’s</a:t>
            </a:r>
            <a:r>
              <a:rPr lang="en-US" sz="2000" dirty="0">
                <a:solidFill>
                  <a:prstClr val="black"/>
                </a:solidFill>
                <a:latin typeface="+mj-lt"/>
                <a:cs typeface="Times New Roman" panose="02020603050405020304" pitchFamily="18" charset="0"/>
              </a:rPr>
              <a:t> </a:t>
            </a:r>
            <a:r>
              <a:rPr lang="en-US" sz="1800" dirty="0">
                <a:solidFill>
                  <a:prstClr val="black"/>
                </a:solidFill>
                <a:latin typeface="+mj-lt"/>
                <a:cs typeface="Times New Roman" panose="02020603050405020304" pitchFamily="18" charset="0"/>
              </a:rPr>
              <a:t>(2018, p. 8) </a:t>
            </a:r>
            <a:r>
              <a:rPr lang="en-US" sz="2000" dirty="0">
                <a:solidFill>
                  <a:prstClr val="black"/>
                </a:solidFill>
                <a:latin typeface="+mj-lt"/>
                <a:cs typeface="Times New Roman" panose="02020603050405020304" pitchFamily="18" charset="0"/>
              </a:rPr>
              <a:t>table detailing elements of democratic schools?</a:t>
            </a:r>
          </a:p>
          <a:p>
            <a:pPr>
              <a:lnSpc>
                <a:spcPct val="100000"/>
              </a:lnSpc>
            </a:pPr>
            <a:r>
              <a:rPr lang="en-US" sz="1800" dirty="0">
                <a:solidFill>
                  <a:prstClr val="black"/>
                </a:solidFill>
                <a:cs typeface="Times New Roman" panose="02020603050405020304" pitchFamily="18" charset="0"/>
              </a:rPr>
              <a:t>Which ones are most important for you?</a:t>
            </a:r>
          </a:p>
          <a:p>
            <a:pPr>
              <a:lnSpc>
                <a:spcPct val="100000"/>
              </a:lnSpc>
            </a:pPr>
            <a:r>
              <a:rPr lang="en-US" sz="1800" dirty="0">
                <a:solidFill>
                  <a:prstClr val="black"/>
                </a:solidFill>
                <a:cs typeface="Times New Roman" panose="02020603050405020304" pitchFamily="18" charset="0"/>
              </a:rPr>
              <a:t>Do you think something is missing?</a:t>
            </a:r>
          </a:p>
        </p:txBody>
      </p:sp>
      <p:pic>
        <p:nvPicPr>
          <p:cNvPr id="12" name="Grafik 11">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49617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33EB0D40-F8EB-EA75-EE36-296405BC84D5}"/>
              </a:ext>
            </a:extLst>
          </p:cNvPr>
          <p:cNvSpPr/>
          <p:nvPr/>
        </p:nvSpPr>
        <p:spPr>
          <a:xfrm>
            <a:off x="0" y="4856205"/>
            <a:ext cx="12192000" cy="1235676"/>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94AEE8"/>
              </a:solidFill>
              <a:effectLst/>
              <a:uLnTx/>
              <a:uFillTx/>
              <a:latin typeface="Times New Roman"/>
              <a:ea typeface="+mn-ea"/>
              <a:cs typeface="+mn-cs"/>
            </a:endParaRPr>
          </a:p>
        </p:txBody>
      </p:sp>
      <p:sp>
        <p:nvSpPr>
          <p:cNvPr id="3" name="Inhaltsplatzhalter 2"/>
          <p:cNvSpPr>
            <a:spLocks noGrp="1"/>
          </p:cNvSpPr>
          <p:nvPr>
            <p:ph idx="1"/>
          </p:nvPr>
        </p:nvSpPr>
        <p:spPr>
          <a:xfrm>
            <a:off x="956929" y="1079899"/>
            <a:ext cx="10207257" cy="4670621"/>
          </a:xfrm>
        </p:spPr>
        <p:txBody>
          <a:bodyPr>
            <a:noAutofit/>
          </a:bodyPr>
          <a:lstStyle/>
          <a:p>
            <a:pPr marL="0" lvl="0" indent="0">
              <a:lnSpc>
                <a:spcPct val="100000"/>
              </a:lnSpc>
              <a:buNone/>
            </a:pPr>
            <a:r>
              <a:rPr lang="de-DE" sz="2000" u="sng" dirty="0">
                <a:solidFill>
                  <a:prstClr val="black"/>
                </a:solidFill>
                <a:latin typeface="+mj-lt"/>
                <a:cs typeface="Times New Roman" panose="02020603050405020304" pitchFamily="18" charset="0"/>
              </a:rPr>
              <a:t>Threats </a:t>
            </a:r>
            <a:r>
              <a:rPr lang="de-DE" sz="2000" u="sng" dirty="0" err="1">
                <a:solidFill>
                  <a:prstClr val="black"/>
                </a:solidFill>
                <a:latin typeface="+mj-lt"/>
                <a:cs typeface="Times New Roman" panose="02020603050405020304" pitchFamily="18" charset="0"/>
              </a:rPr>
              <a:t>for</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democracy</a:t>
            </a:r>
            <a:r>
              <a:rPr lang="de-DE" sz="2000" u="sng" dirty="0">
                <a:solidFill>
                  <a:prstClr val="black"/>
                </a:solidFill>
                <a:latin typeface="+mj-lt"/>
                <a:cs typeface="Times New Roman" panose="02020603050405020304" pitchFamily="18" charset="0"/>
              </a:rPr>
              <a:t> </a:t>
            </a:r>
            <a:r>
              <a:rPr lang="de-DE" sz="1600" u="sng" dirty="0">
                <a:solidFill>
                  <a:prstClr val="black"/>
                </a:solidFill>
                <a:latin typeface="+mj-lt"/>
                <a:cs typeface="Times New Roman" panose="02020603050405020304" pitchFamily="18" charset="0"/>
              </a:rPr>
              <a:t>(Edelstein, 2011)</a:t>
            </a:r>
            <a:endParaRPr lang="en-US" sz="1600" u="sng" dirty="0">
              <a:solidFill>
                <a:prstClr val="black"/>
              </a:solidFill>
              <a:latin typeface="+mj-lt"/>
              <a:cs typeface="Times New Roman" panose="02020603050405020304" pitchFamily="18" charset="0"/>
            </a:endParaRP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Corrosion of sociomoral resources of democracy</a:t>
            </a:r>
          </a:p>
          <a:p>
            <a:pPr lvl="1">
              <a:lnSpc>
                <a:spcPct val="100000"/>
              </a:lnSpc>
              <a:buFont typeface="Symbol" panose="05050102010706020507" pitchFamily="18" charset="2"/>
              <a:buChar char="-"/>
            </a:pPr>
            <a:r>
              <a:rPr lang="en-US" sz="1600" dirty="0">
                <a:solidFill>
                  <a:prstClr val="black"/>
                </a:solidFill>
                <a:latin typeface="Times New Roman" panose="02020603050405020304" pitchFamily="18" charset="0"/>
                <a:cs typeface="Times New Roman" panose="02020603050405020304" pitchFamily="18" charset="0"/>
              </a:rPr>
              <a:t>Post-democracy</a:t>
            </a:r>
          </a:p>
          <a:p>
            <a:pPr>
              <a:lnSpc>
                <a:spcPct val="100000"/>
              </a:lnSpc>
            </a:pPr>
            <a:r>
              <a:rPr lang="en-US" sz="1800" dirty="0" err="1">
                <a:solidFill>
                  <a:prstClr val="black"/>
                </a:solidFill>
                <a:latin typeface="Times New Roman" panose="02020603050405020304" pitchFamily="18" charset="0"/>
                <a:cs typeface="Times New Roman" panose="02020603050405020304" pitchFamily="18" charset="0"/>
              </a:rPr>
              <a:t>Globalisation</a:t>
            </a:r>
            <a:endParaRPr lang="en-US" sz="1800" dirty="0">
              <a:solidFill>
                <a:prstClr val="black"/>
              </a:solidFill>
              <a:latin typeface="Times New Roman" panose="02020603050405020304" pitchFamily="18" charset="0"/>
              <a:cs typeface="Times New Roman" panose="02020603050405020304" pitchFamily="18" charset="0"/>
            </a:endParaRP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Terrorism and obedience to authority </a:t>
            </a: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Ecological crisis</a:t>
            </a: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Complexity of social and economic systems</a:t>
            </a:r>
          </a:p>
          <a:p>
            <a:pPr>
              <a:lnSpc>
                <a:spcPct val="100000"/>
              </a:lnSpc>
            </a:pPr>
            <a:r>
              <a:rPr lang="en-US" sz="1800" dirty="0">
                <a:solidFill>
                  <a:prstClr val="black"/>
                </a:solidFill>
                <a:latin typeface="Times New Roman" panose="02020603050405020304" pitchFamily="18" charset="0"/>
                <a:cs typeface="Times New Roman" panose="02020603050405020304" pitchFamily="18" charset="0"/>
              </a:rPr>
              <a:t>Increasing divide between rich and poor</a:t>
            </a:r>
          </a:p>
          <a:p>
            <a:pPr marL="0" indent="0">
              <a:lnSpc>
                <a:spcPct val="100000"/>
              </a:lnSpc>
              <a:buNone/>
            </a:pPr>
            <a:endParaRPr lang="en-US" sz="700" dirty="0">
              <a:solidFill>
                <a:prstClr val="black"/>
              </a:solidFill>
              <a:latin typeface="Times New Roman" panose="02020603050405020304" pitchFamily="18" charset="0"/>
              <a:cs typeface="Times New Roman" panose="02020603050405020304" pitchFamily="18" charset="0"/>
            </a:endParaRPr>
          </a:p>
          <a:p>
            <a:pPr marL="0" indent="0">
              <a:lnSpc>
                <a:spcPct val="100000"/>
              </a:lnSpc>
              <a:buNone/>
            </a:pPr>
            <a:r>
              <a:rPr lang="en-US" sz="2000" dirty="0">
                <a:solidFill>
                  <a:prstClr val="black"/>
                </a:solidFill>
                <a:latin typeface="+mj-lt"/>
                <a:cs typeface="Times New Roman" panose="02020603050405020304" pitchFamily="18" charset="0"/>
              </a:rPr>
              <a:t>Possible answer: </a:t>
            </a:r>
            <a:r>
              <a:rPr lang="en-US" sz="2000" b="1" dirty="0">
                <a:solidFill>
                  <a:prstClr val="black"/>
                </a:solidFill>
                <a:latin typeface="+mj-lt"/>
                <a:cs typeface="Times New Roman" panose="02020603050405020304" pitchFamily="18" charset="0"/>
              </a:rPr>
              <a:t>Democratic practices in schools</a:t>
            </a:r>
          </a:p>
          <a:p>
            <a:pPr>
              <a:lnSpc>
                <a:spcPct val="100000"/>
              </a:lnSpc>
              <a:buFont typeface="Wingdings" panose="05000000000000000000" pitchFamily="2" charset="2"/>
              <a:buChar char="ü"/>
            </a:pPr>
            <a:r>
              <a:rPr lang="en-US" sz="1800" dirty="0">
                <a:solidFill>
                  <a:prstClr val="black"/>
                </a:solidFill>
                <a:latin typeface="Times New Roman" panose="02020603050405020304" pitchFamily="18" charset="0"/>
                <a:cs typeface="Times New Roman" panose="02020603050405020304" pitchFamily="18" charset="0"/>
              </a:rPr>
              <a:t>Democratic self-government </a:t>
            </a:r>
          </a:p>
          <a:p>
            <a:pPr>
              <a:lnSpc>
                <a:spcPct val="100000"/>
              </a:lnSpc>
              <a:buFont typeface="Wingdings" panose="05000000000000000000" pitchFamily="2" charset="2"/>
              <a:buChar char="ü"/>
            </a:pPr>
            <a:r>
              <a:rPr lang="en-US" sz="1800" dirty="0">
                <a:solidFill>
                  <a:prstClr val="black"/>
                </a:solidFill>
                <a:latin typeface="Times New Roman" panose="02020603050405020304" pitchFamily="18" charset="0"/>
                <a:cs typeface="Times New Roman" panose="02020603050405020304" pitchFamily="18" charset="0"/>
              </a:rPr>
              <a:t>Social projects</a:t>
            </a:r>
          </a:p>
          <a:p>
            <a:pPr>
              <a:lnSpc>
                <a:spcPct val="100000"/>
              </a:lnSpc>
              <a:buFont typeface="Wingdings" panose="05000000000000000000" pitchFamily="2" charset="2"/>
              <a:buChar char="ü"/>
            </a:pPr>
            <a:r>
              <a:rPr lang="en-US" sz="1800" dirty="0">
                <a:solidFill>
                  <a:prstClr val="black"/>
                </a:solidFill>
                <a:latin typeface="Times New Roman" panose="02020603050405020304" pitchFamily="18" charset="0"/>
                <a:cs typeface="Times New Roman" panose="02020603050405020304" pitchFamily="18" charset="0"/>
              </a:rPr>
              <a:t>Civic engagement</a:t>
            </a: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Democratic </a:t>
            </a:r>
            <a:r>
              <a:rPr lang="de-DE" sz="3200" b="1" dirty="0" err="1">
                <a:solidFill>
                  <a:srgbClr val="234BA5"/>
                </a:solidFill>
                <a:latin typeface="Arial" panose="020B0604020202020204" pitchFamily="34" charset="0"/>
                <a:cs typeface="Arial" panose="020B0604020202020204" pitchFamily="34" charset="0"/>
              </a:rPr>
              <a:t>schools</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5542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C8A01E21-9D4C-3154-3A1D-420C6704AA9A}"/>
              </a:ext>
            </a:extLst>
          </p:cNvPr>
          <p:cNvSpPr/>
          <p:nvPr/>
        </p:nvSpPr>
        <p:spPr>
          <a:xfrm>
            <a:off x="0" y="1609085"/>
            <a:ext cx="12192000" cy="2649763"/>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94AEE8"/>
              </a:solidFill>
              <a:effectLst/>
              <a:uLnTx/>
              <a:uFillTx/>
              <a:latin typeface="Times New Roman"/>
              <a:ea typeface="+mn-ea"/>
              <a:cs typeface="+mn-cs"/>
            </a:endParaRPr>
          </a:p>
        </p:txBody>
      </p:sp>
      <p:sp>
        <p:nvSpPr>
          <p:cNvPr id="3" name="Inhaltsplatzhalter 2"/>
          <p:cNvSpPr>
            <a:spLocks noGrp="1"/>
          </p:cNvSpPr>
          <p:nvPr>
            <p:ph idx="1"/>
          </p:nvPr>
        </p:nvSpPr>
        <p:spPr>
          <a:xfrm>
            <a:off x="419988" y="1932629"/>
            <a:ext cx="4344119" cy="3195530"/>
          </a:xfrm>
        </p:spPr>
        <p:txBody>
          <a:bodyPr numCol="1">
            <a:noAutofit/>
          </a:bodyPr>
          <a:lstStyle/>
          <a:p>
            <a:pPr>
              <a:lnSpc>
                <a:spcPct val="100000"/>
              </a:lnSpc>
            </a:pPr>
            <a:r>
              <a:rPr lang="en-US" sz="2400" dirty="0">
                <a:latin typeface="Times New Roman" panose="02020603050405020304" pitchFamily="18" charset="0"/>
                <a:cs typeface="Times New Roman" panose="02020603050405020304" pitchFamily="18" charset="0"/>
              </a:rPr>
              <a:t>Democratic participation</a:t>
            </a:r>
          </a:p>
          <a:p>
            <a:pPr>
              <a:lnSpc>
                <a:spcPct val="100000"/>
              </a:lnSpc>
            </a:pPr>
            <a:r>
              <a:rPr lang="en-US" sz="2400" dirty="0">
                <a:latin typeface="Times New Roman" panose="02020603050405020304" pitchFamily="18" charset="0"/>
                <a:cs typeface="Times New Roman" panose="02020603050405020304" pitchFamily="18" charset="0"/>
              </a:rPr>
              <a:t>Schools as institutions</a:t>
            </a:r>
          </a:p>
          <a:p>
            <a:pPr>
              <a:lnSpc>
                <a:spcPct val="100000"/>
              </a:lnSpc>
            </a:pPr>
            <a:r>
              <a:rPr lang="en-US" sz="2400" dirty="0">
                <a:latin typeface="Times New Roman" panose="02020603050405020304" pitchFamily="18" charset="0"/>
                <a:cs typeface="Times New Roman" panose="02020603050405020304" pitchFamily="18" charset="0"/>
              </a:rPr>
              <a:t>Knowledge</a:t>
            </a:r>
          </a:p>
          <a:p>
            <a:pPr>
              <a:lnSpc>
                <a:spcPct val="100000"/>
              </a:lnSpc>
            </a:pPr>
            <a:r>
              <a:rPr lang="en-US" sz="2400" dirty="0">
                <a:latin typeface="Times New Roman" panose="02020603050405020304" pitchFamily="18" charset="0"/>
                <a:cs typeface="Times New Roman" panose="02020603050405020304" pitchFamily="18" charset="0"/>
              </a:rPr>
              <a:t>Student council</a:t>
            </a: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Elements of democratic schools </a:t>
            </a:r>
            <a:r>
              <a:rPr lang="en-US" sz="2000" dirty="0">
                <a:solidFill>
                  <a:srgbClr val="234BA5"/>
                </a:solidFill>
                <a:latin typeface="Arial" panose="020B0604020202020204" pitchFamily="34" charset="0"/>
                <a:cs typeface="Arial" panose="020B0604020202020204" pitchFamily="34" charset="0"/>
              </a:rPr>
              <a:t>(</a:t>
            </a:r>
            <a:r>
              <a:rPr lang="en-US" sz="2000" dirty="0" err="1">
                <a:solidFill>
                  <a:srgbClr val="234BA5"/>
                </a:solidFill>
                <a:latin typeface="Arial" panose="020B0604020202020204" pitchFamily="34" charset="0"/>
                <a:cs typeface="Arial" panose="020B0604020202020204" pitchFamily="34" charset="0"/>
              </a:rPr>
              <a:t>Solhaug</a:t>
            </a:r>
            <a:r>
              <a:rPr lang="en-US" sz="2000" dirty="0">
                <a:solidFill>
                  <a:srgbClr val="234BA5"/>
                </a:solidFill>
                <a:latin typeface="Arial" panose="020B0604020202020204" pitchFamily="34" charset="0"/>
                <a:cs typeface="Arial" panose="020B0604020202020204" pitchFamily="34" charset="0"/>
              </a:rPr>
              <a:t>, 2018)</a:t>
            </a:r>
            <a:endParaRPr lang="de-DE" sz="36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Textfeld 3">
            <a:extLst>
              <a:ext uri="{FF2B5EF4-FFF2-40B4-BE49-F238E27FC236}">
                <a16:creationId xmlns:a16="http://schemas.microsoft.com/office/drawing/2014/main" id="{3598E9E0-59CA-1979-DF86-C3FF50FCF79F}"/>
              </a:ext>
            </a:extLst>
          </p:cNvPr>
          <p:cNvSpPr txBox="1"/>
          <p:nvPr/>
        </p:nvSpPr>
        <p:spPr>
          <a:xfrm>
            <a:off x="9428298" y="1932629"/>
            <a:ext cx="5139071" cy="1456809"/>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Solidarity</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Protection</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Inclusiveness</a:t>
            </a:r>
          </a:p>
        </p:txBody>
      </p:sp>
      <p:sp>
        <p:nvSpPr>
          <p:cNvPr id="7" name="Textfeld 6">
            <a:extLst>
              <a:ext uri="{FF2B5EF4-FFF2-40B4-BE49-F238E27FC236}">
                <a16:creationId xmlns:a16="http://schemas.microsoft.com/office/drawing/2014/main" id="{2DC95F47-4687-DCD0-3876-469ABAA03202}"/>
              </a:ext>
            </a:extLst>
          </p:cNvPr>
          <p:cNvSpPr txBox="1"/>
          <p:nvPr/>
        </p:nvSpPr>
        <p:spPr>
          <a:xfrm>
            <a:off x="4620412" y="1920103"/>
            <a:ext cx="6122772" cy="2513509"/>
          </a:xfrm>
          <a:prstGeom prst="rect">
            <a:avLst/>
          </a:prstGeom>
          <a:noFill/>
        </p:spPr>
        <p:txBody>
          <a:bodyPr wrap="square">
            <a:spAutoFit/>
          </a:body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Democratic values and virtues</a:t>
            </a:r>
          </a:p>
          <a:p>
            <a:pPr marL="228600" lvl="0" indent="-228600">
              <a:spcBef>
                <a:spcPts val="1000"/>
              </a:spcBef>
              <a:buFont typeface="Arial" panose="020B0604020202020204" pitchFamily="34" charset="0"/>
              <a:buChar char="•"/>
              <a:defRPr/>
            </a:pPr>
            <a:r>
              <a:rPr lang="en-US" sz="2400" dirty="0">
                <a:solidFill>
                  <a:prstClr val="black"/>
                </a:solidFill>
                <a:latin typeface="Times New Roman" panose="02020603050405020304" pitchFamily="18" charset="0"/>
                <a:cs typeface="Times New Roman" panose="02020603050405020304" pitchFamily="18" charset="0"/>
              </a:rPr>
              <a:t>Freedom</a:t>
            </a:r>
          </a:p>
          <a:p>
            <a:pPr marL="228600" lvl="0" indent="-228600">
              <a:spcBef>
                <a:spcPts val="1000"/>
              </a:spcBef>
              <a:buFont typeface="Arial" panose="020B0604020202020204" pitchFamily="34" charset="0"/>
              <a:buChar char="•"/>
              <a:defRPr/>
            </a:pPr>
            <a:r>
              <a:rPr lang="en-US" sz="2400" dirty="0">
                <a:solidFill>
                  <a:prstClr val="black"/>
                </a:solidFill>
                <a:latin typeface="Times New Roman" panose="02020603050405020304" pitchFamily="18" charset="0"/>
                <a:cs typeface="Times New Roman" panose="02020603050405020304" pitchFamily="18" charset="0"/>
              </a:rPr>
              <a:t>Equity</a:t>
            </a:r>
          </a:p>
          <a:p>
            <a:pPr marL="228600" lvl="0" indent="-228600">
              <a:spcBef>
                <a:spcPts val="1000"/>
              </a:spcBef>
              <a:buFont typeface="Arial" panose="020B0604020202020204" pitchFamily="34" charset="0"/>
              <a:buChar char="•"/>
              <a:defRPr/>
            </a:pPr>
            <a:r>
              <a:rPr lang="en-US" sz="2400" dirty="0">
                <a:solidFill>
                  <a:prstClr val="black"/>
                </a:solidFill>
                <a:latin typeface="Times New Roman" panose="02020603050405020304" pitchFamily="18" charset="0"/>
                <a:cs typeface="Times New Roman" panose="02020603050405020304" pitchFamily="18" charset="0"/>
              </a:rPr>
              <a:t>Tolerance</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cxnSp>
        <p:nvCxnSpPr>
          <p:cNvPr id="12" name="Gerader Verbinder 11">
            <a:extLst>
              <a:ext uri="{FF2B5EF4-FFF2-40B4-BE49-F238E27FC236}">
                <a16:creationId xmlns:a16="http://schemas.microsoft.com/office/drawing/2014/main" id="{D98E3C48-DBE3-8DA3-36ED-7DE77532A59F}"/>
              </a:ext>
            </a:extLst>
          </p:cNvPr>
          <p:cNvCxnSpPr/>
          <p:nvPr/>
        </p:nvCxnSpPr>
        <p:spPr>
          <a:xfrm>
            <a:off x="0" y="5893821"/>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657550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allAtOnce"/>
      <p:bldP spid="4"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solidFill>
                  <a:srgbClr val="234BA5"/>
                </a:solidFill>
                <a:latin typeface="Arial"/>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4</a:t>
            </a: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435133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de-DE" u="sng" dirty="0">
                <a:solidFill>
                  <a:prstClr val="black"/>
                </a:solidFill>
                <a:latin typeface="Times New Roman" panose="02020603050405020304" pitchFamily="18" charset="0"/>
                <a:cs typeface="Times New Roman" panose="02020603050405020304" pitchFamily="18" charset="0"/>
              </a:rPr>
              <a:t>Gather in </a:t>
            </a:r>
            <a:r>
              <a:rPr lang="de-DE" u="sng" dirty="0" err="1">
                <a:solidFill>
                  <a:prstClr val="black"/>
                </a:solidFill>
                <a:latin typeface="Times New Roman" panose="02020603050405020304" pitchFamily="18" charset="0"/>
                <a:cs typeface="Times New Roman" panose="02020603050405020304" pitchFamily="18" charset="0"/>
              </a:rPr>
              <a:t>small</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groups</a:t>
            </a:r>
            <a:r>
              <a:rPr lang="de-DE" dirty="0">
                <a:solidFill>
                  <a:prstClr val="black"/>
                </a:solidFill>
                <a:latin typeface="Times New Roman" panose="02020603050405020304" pitchFamily="18" charset="0"/>
                <a:cs typeface="Times New Roman" panose="02020603050405020304" pitchFamily="18" charset="0"/>
              </a:rPr>
              <a:t> (3-5 </a:t>
            </a:r>
            <a:r>
              <a:rPr lang="de-DE" dirty="0" err="1">
                <a:solidFill>
                  <a:prstClr val="black"/>
                </a:solidFill>
                <a:latin typeface="Times New Roman" panose="02020603050405020304" pitchFamily="18" charset="0"/>
                <a:cs typeface="Times New Roman" panose="02020603050405020304" pitchFamily="18" charset="0"/>
              </a:rPr>
              <a:t>people</a:t>
            </a:r>
            <a:r>
              <a:rPr lang="de-DE" dirty="0">
                <a:solidFill>
                  <a:prstClr val="black"/>
                </a:solidFill>
                <a:latin typeface="Times New Roman" panose="02020603050405020304" pitchFamily="18" charset="0"/>
                <a:cs typeface="Times New Roman" panose="02020603050405020304" pitchFamily="18" charset="0"/>
              </a:rPr>
              <a:t>)</a:t>
            </a:r>
          </a:p>
          <a:p>
            <a:pPr marL="514350" lvl="0" indent="-514350">
              <a:buFont typeface="+mj-lt"/>
              <a:buAutoNum type="arabicPeriod"/>
            </a:pPr>
            <a:endParaRPr lang="de-DE" sz="32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Design a lesson or</a:t>
            </a:r>
            <a:r>
              <a:rPr lang="en-US" dirty="0">
                <a:solidFill>
                  <a:prstClr val="black"/>
                </a:solidFill>
                <a:latin typeface="Times New Roman" panose="02020603050405020304" pitchFamily="18" charset="0"/>
                <a:cs typeface="Times New Roman" panose="02020603050405020304" pitchFamily="18" charset="0"/>
              </a:rPr>
              <a:t> a </a:t>
            </a:r>
            <a:r>
              <a:rPr lang="en-US" u="sng" dirty="0">
                <a:solidFill>
                  <a:prstClr val="black"/>
                </a:solidFill>
                <a:latin typeface="Times New Roman" panose="02020603050405020304" pitchFamily="18" charset="0"/>
                <a:cs typeface="Times New Roman" panose="02020603050405020304" pitchFamily="18" charset="0"/>
              </a:rPr>
              <a:t>teaching unit </a:t>
            </a:r>
            <a:r>
              <a:rPr lang="en-US" dirty="0">
                <a:solidFill>
                  <a:prstClr val="black"/>
                </a:solidFill>
                <a:latin typeface="Times New Roman" panose="02020603050405020304" pitchFamily="18" charset="0"/>
                <a:cs typeface="Times New Roman" panose="02020603050405020304" pitchFamily="18" charset="0"/>
              </a:rPr>
              <a:t>that incorporates </a:t>
            </a:r>
            <a:r>
              <a:rPr lang="en-US" u="sng" dirty="0">
                <a:solidFill>
                  <a:prstClr val="black"/>
                </a:solidFill>
                <a:latin typeface="Times New Roman" panose="02020603050405020304" pitchFamily="18" charset="0"/>
                <a:cs typeface="Times New Roman" panose="02020603050405020304" pitchFamily="18" charset="0"/>
              </a:rPr>
              <a:t>essential elements of a democratic schools</a:t>
            </a:r>
          </a:p>
          <a:p>
            <a:pPr lvl="1"/>
            <a:r>
              <a:rPr lang="en-US" sz="2000" dirty="0">
                <a:solidFill>
                  <a:prstClr val="black"/>
                </a:solidFill>
                <a:latin typeface="Times New Roman" panose="02020603050405020304" pitchFamily="18" charset="0"/>
                <a:cs typeface="Times New Roman" panose="02020603050405020304" pitchFamily="18" charset="0"/>
              </a:rPr>
              <a:t>Feel free to chose the subject you are most interested in</a:t>
            </a:r>
          </a:p>
          <a:p>
            <a:pPr lvl="1"/>
            <a:r>
              <a:rPr lang="en-US" sz="2000" dirty="0">
                <a:solidFill>
                  <a:prstClr val="black"/>
                </a:solidFill>
                <a:latin typeface="Times New Roman" panose="02020603050405020304" pitchFamily="18" charset="0"/>
                <a:cs typeface="Times New Roman" panose="02020603050405020304" pitchFamily="18" charset="0"/>
              </a:rPr>
              <a:t>You can address content, social forms as well as teacher behavior</a:t>
            </a:r>
          </a:p>
          <a:p>
            <a:pPr lvl="1"/>
            <a:endParaRPr lang="en-US"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de-DE" u="sng" dirty="0" err="1">
                <a:solidFill>
                  <a:prstClr val="black"/>
                </a:solidFill>
                <a:latin typeface="Times New Roman" panose="02020603050405020304" pitchFamily="18" charset="0"/>
                <a:cs typeface="Times New Roman" panose="02020603050405020304" pitchFamily="18" charset="0"/>
              </a:rPr>
              <a:t>Identify</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elements</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which</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may</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influence</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your</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lesson</a:t>
            </a:r>
            <a:r>
              <a:rPr lang="de-DE" dirty="0">
                <a:solidFill>
                  <a:prstClr val="black"/>
                </a:solidFill>
                <a:latin typeface="Times New Roman" panose="02020603050405020304" pitchFamily="18" charset="0"/>
                <a:cs typeface="Times New Roman" panose="02020603050405020304" pitchFamily="18" charset="0"/>
              </a:rPr>
              <a:t> but </a:t>
            </a:r>
            <a:r>
              <a:rPr lang="de-DE" dirty="0" err="1">
                <a:solidFill>
                  <a:prstClr val="black"/>
                </a:solidFill>
                <a:latin typeface="Times New Roman" panose="02020603050405020304" pitchFamily="18" charset="0"/>
                <a:cs typeface="Times New Roman" panose="02020603050405020304" pitchFamily="18" charset="0"/>
              </a:rPr>
              <a:t>are</a:t>
            </a:r>
            <a:r>
              <a:rPr lang="de-DE" dirty="0">
                <a:solidFill>
                  <a:prstClr val="black"/>
                </a:solidFill>
                <a:latin typeface="Times New Roman" panose="02020603050405020304" pitchFamily="18" charset="0"/>
                <a:cs typeface="Times New Roman" panose="02020603050405020304" pitchFamily="18" charset="0"/>
              </a:rPr>
              <a:t> </a:t>
            </a:r>
            <a:r>
              <a:rPr lang="de-DE" dirty="0" err="1">
                <a:solidFill>
                  <a:prstClr val="black"/>
                </a:solidFill>
                <a:latin typeface="Times New Roman" panose="02020603050405020304" pitchFamily="18" charset="0"/>
                <a:cs typeface="Times New Roman" panose="02020603050405020304" pitchFamily="18" charset="0"/>
              </a:rPr>
              <a:t>the</a:t>
            </a:r>
            <a:r>
              <a:rPr lang="de-DE"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subject</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of</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the</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whole</a:t>
            </a:r>
            <a:r>
              <a:rPr lang="de-DE" u="sng" dirty="0">
                <a:solidFill>
                  <a:prstClr val="black"/>
                </a:solidFill>
                <a:latin typeface="Times New Roman" panose="02020603050405020304" pitchFamily="18" charset="0"/>
                <a:cs typeface="Times New Roman" panose="02020603050405020304" pitchFamily="18" charset="0"/>
              </a:rPr>
              <a:t> </a:t>
            </a:r>
            <a:r>
              <a:rPr lang="de-DE" u="sng" dirty="0" err="1">
                <a:solidFill>
                  <a:prstClr val="black"/>
                </a:solidFill>
                <a:latin typeface="Times New Roman" panose="02020603050405020304" pitchFamily="18" charset="0"/>
                <a:cs typeface="Times New Roman" panose="02020603050405020304" pitchFamily="18" charset="0"/>
              </a:rPr>
              <a:t>school</a:t>
            </a:r>
            <a:endParaRPr lang="de-DE" u="sng"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16" name="Pfeil: nach unten gekrümmt 15">
            <a:extLst>
              <a:ext uri="{FF2B5EF4-FFF2-40B4-BE49-F238E27FC236}">
                <a16:creationId xmlns:a16="http://schemas.microsoft.com/office/drawing/2014/main" id="{2D916F44-DA89-D007-ECD5-EB9918510622}"/>
              </a:ext>
            </a:extLst>
          </p:cNvPr>
          <p:cNvSpPr/>
          <p:nvPr/>
        </p:nvSpPr>
        <p:spPr>
          <a:xfrm rot="5400000">
            <a:off x="10600554" y="4248845"/>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600554" y="1992483"/>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5</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Edelstein, W. (2011). </a:t>
            </a:r>
            <a:r>
              <a:rPr lang="en-US" sz="2000" dirty="0">
                <a:solidFill>
                  <a:srgbClr val="000000"/>
                </a:solidFill>
                <a:latin typeface="Times New Roman" panose="02020603050405020304" pitchFamily="18" charset="0"/>
                <a:cs typeface="Times New Roman" panose="02020603050405020304" pitchFamily="18" charset="0"/>
              </a:rPr>
              <a:t>Education for Democracy: reasons and strategies. European Journal of Education, 46(1), 127–137. https://doi.org/10.1111/j.1465-3435.2010.01463.x</a:t>
            </a:r>
          </a:p>
          <a:p>
            <a:pPr>
              <a:lnSpc>
                <a:spcPct val="100000"/>
              </a:lnSpc>
            </a:pPr>
            <a:r>
              <a:rPr lang="en-US" sz="2000" b="1" dirty="0" err="1">
                <a:solidFill>
                  <a:srgbClr val="000000"/>
                </a:solidFill>
                <a:latin typeface="Times New Roman" panose="02020603050405020304" pitchFamily="18" charset="0"/>
                <a:cs typeface="Times New Roman" panose="02020603050405020304" pitchFamily="18" charset="0"/>
              </a:rPr>
              <a:t>Solhaug</a:t>
            </a:r>
            <a:r>
              <a:rPr lang="en-US" sz="2000" b="1" dirty="0">
                <a:solidFill>
                  <a:srgbClr val="000000"/>
                </a:solidFill>
                <a:latin typeface="Times New Roman" panose="02020603050405020304" pitchFamily="18" charset="0"/>
                <a:cs typeface="Times New Roman" panose="02020603050405020304" pitchFamily="18" charset="0"/>
              </a:rPr>
              <a:t>, T. (2018). </a:t>
            </a:r>
            <a:r>
              <a:rPr lang="en-US" sz="2000" dirty="0">
                <a:solidFill>
                  <a:srgbClr val="000000"/>
                </a:solidFill>
                <a:latin typeface="Times New Roman" panose="02020603050405020304" pitchFamily="18" charset="0"/>
                <a:cs typeface="Times New Roman" panose="02020603050405020304" pitchFamily="18" charset="0"/>
              </a:rPr>
              <a:t>Democratic Schools – Analytical Perspectives. JSSE - Journal of Social Science Education, 17(1), 2–12. https://doi.org/10.4119/jsse-858</a:t>
            </a:r>
            <a:endParaRPr lang="en-US" dirty="0">
              <a:solidFill>
                <a:srgbClr val="000000"/>
              </a:solidFill>
              <a:latin typeface="Times New Roman" panose="02020603050405020304" pitchFamily="18" charset="0"/>
              <a:cs typeface="Times New Roman" panose="02020603050405020304" pitchFamily="18" charset="0"/>
            </a:endParaRP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379</Words>
  <Application>Microsoft Office PowerPoint</Application>
  <PresentationFormat>Breitbild</PresentationFormat>
  <Paragraphs>65</Paragraphs>
  <Slides>7</Slides>
  <Notes>2</Notes>
  <HiddenSlides>0</HiddenSlides>
  <MMClips>0</MMClips>
  <ScaleCrop>false</ScaleCrop>
  <HeadingPairs>
    <vt:vector size="6" baseType="variant">
      <vt:variant>
        <vt:lpstr>Verwendete Schriftarten</vt:lpstr>
      </vt:variant>
      <vt:variant>
        <vt:i4>5</vt:i4>
      </vt:variant>
      <vt:variant>
        <vt:lpstr>Design</vt:lpstr>
      </vt:variant>
      <vt:variant>
        <vt:i4>3</vt:i4>
      </vt:variant>
      <vt:variant>
        <vt:lpstr>Folientitel</vt:lpstr>
      </vt:variant>
      <vt:variant>
        <vt:i4>7</vt:i4>
      </vt:variant>
    </vt:vector>
  </HeadingPairs>
  <TitlesOfParts>
    <vt:vector size="15" baseType="lpstr">
      <vt:lpstr>Arial</vt:lpstr>
      <vt:lpstr>Calibri</vt:lpstr>
      <vt:lpstr>Symbol</vt:lpstr>
      <vt:lpstr>Times New Roman</vt:lpstr>
      <vt:lpstr>Wingdings</vt:lpstr>
      <vt:lpstr>1_Office Theme</vt:lpstr>
      <vt:lpstr>2_Office Theme</vt:lpstr>
      <vt:lpstr>1_CiviMatics</vt:lpstr>
      <vt:lpstr>Interdisciplinary  Citizenship Education</vt:lpstr>
      <vt:lpstr> Discussion</vt:lpstr>
      <vt:lpstr> Democratic schools</vt:lpstr>
      <vt:lpstr> Elements of democratic schools (Solhaug, 2018)</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33</cp:revision>
  <dcterms:created xsi:type="dcterms:W3CDTF">2022-04-07T07:53:06Z</dcterms:created>
  <dcterms:modified xsi:type="dcterms:W3CDTF">2023-10-17T11:58:34Z</dcterms:modified>
</cp:coreProperties>
</file>