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webextensions/webextension2.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 id="2147483696" r:id="rId3"/>
  </p:sldMasterIdLst>
  <p:notesMasterIdLst>
    <p:notesMasterId r:id="rId11"/>
  </p:notesMasterIdLst>
  <p:sldIdLst>
    <p:sldId id="269" r:id="rId4"/>
    <p:sldId id="270" r:id="rId5"/>
    <p:sldId id="271" r:id="rId6"/>
    <p:sldId id="272" r:id="rId7"/>
    <p:sldId id="273" r:id="rId8"/>
    <p:sldId id="274" r:id="rId9"/>
    <p:sldId id="275"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2736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1447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03758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62278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479113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226986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204381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44432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142925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087927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150465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2113993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887975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059560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743270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951880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739526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077925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1441944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0311975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819543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2419849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1432901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542957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5547101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978609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62360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5627791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556102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8627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430708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68590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228063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0100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62260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23020855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8102752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44154704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4.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4.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03 -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2005567" y="4370115"/>
            <a:ext cx="8180867"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Competences and educational practices</a:t>
            </a:r>
          </a:p>
        </p:txBody>
      </p:sp>
      <p:pic>
        <p:nvPicPr>
          <p:cNvPr id="16" name="Grafik 15">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18" name="Grafik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0" name="Textfeld 19">
            <a:extLst>
              <a:ext uri="{FF2B5EF4-FFF2-40B4-BE49-F238E27FC236}">
                <a16:creationId xmlns:a16="http://schemas.microsoft.com/office/drawing/2014/main" id="{0BE25371-B7B7-4F25-8880-ED53F0FD6AA6}"/>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1417925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err="1">
                <a:ln>
                  <a:noFill/>
                </a:ln>
                <a:solidFill>
                  <a:srgbClr val="234BA5"/>
                </a:solidFill>
                <a:effectLst/>
                <a:uLnTx/>
                <a:uFillTx/>
                <a:latin typeface="Arial"/>
                <a:ea typeface="+mj-ea"/>
                <a:cs typeface="Times New Roman" panose="02020603050405020304" pitchFamily="18" charset="0"/>
              </a:rPr>
              <a:t>Discussion</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13" name="Grafik 12">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1</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361286"/>
            <a:ext cx="10829687" cy="4351338"/>
          </a:xfrm>
        </p:spPr>
        <p:txBody>
          <a:bodyPr>
            <a:normAutofit/>
          </a:bodyPr>
          <a:lstStyle/>
          <a:p>
            <a:pPr marL="514350" indent="-514350">
              <a:lnSpc>
                <a:spcPct val="100000"/>
              </a:lnSpc>
              <a:buFont typeface="+mj-lt"/>
              <a:buAutoNum type="arabicPeriod"/>
            </a:pPr>
            <a:r>
              <a:rPr lang="en-US" dirty="0">
                <a:solidFill>
                  <a:srgbClr val="000000"/>
                </a:solidFill>
                <a:latin typeface="Times New Roman" panose="02020603050405020304" pitchFamily="18" charset="0"/>
                <a:cs typeface="Times New Roman" panose="02020603050405020304" pitchFamily="18" charset="0"/>
              </a:rPr>
              <a:t>Print discusses four key groups of active behaviors, while Reinhardt describes five central competences of democratic citizens. </a:t>
            </a:r>
            <a:r>
              <a:rPr lang="en-US" u="sng" dirty="0">
                <a:solidFill>
                  <a:srgbClr val="000000"/>
                </a:solidFill>
                <a:latin typeface="Times New Roman" panose="02020603050405020304" pitchFamily="18" charset="0"/>
                <a:cs typeface="Times New Roman" panose="02020603050405020304" pitchFamily="18" charset="0"/>
              </a:rPr>
              <a:t>Which ones would you see as most important for a “good” citizen?</a:t>
            </a:r>
            <a:r>
              <a:rPr lang="en-US" dirty="0">
                <a:solidFill>
                  <a:srgbClr val="000000"/>
                </a:solidFill>
                <a:latin typeface="Times New Roman" panose="02020603050405020304" pitchFamily="18" charset="0"/>
                <a:cs typeface="Times New Roman" panose="02020603050405020304" pitchFamily="18" charset="0"/>
              </a:rPr>
              <a:t> </a:t>
            </a:r>
            <a:r>
              <a:rPr lang="en-US" sz="2000" dirty="0">
                <a:solidFill>
                  <a:srgbClr val="000000"/>
                </a:solidFill>
                <a:latin typeface="Times New Roman" panose="02020603050405020304" pitchFamily="18" charset="0"/>
                <a:cs typeface="Times New Roman" panose="02020603050405020304" pitchFamily="18" charset="0"/>
              </a:rPr>
              <a:t>(see Print, 2013, p. 40; Reinhardt, 2013, p. 100)</a:t>
            </a:r>
          </a:p>
          <a:p>
            <a:pPr marL="514350" indent="-514350">
              <a:lnSpc>
                <a:spcPct val="100000"/>
              </a:lnSpc>
              <a:buFont typeface="+mj-lt"/>
              <a:buAutoNum type="arabicPeriod"/>
            </a:pPr>
            <a:endParaRPr lang="en-US" sz="2400" dirty="0">
              <a:solidFill>
                <a:srgbClr val="000000"/>
              </a:solidFill>
              <a:latin typeface="Times New Roman" panose="02020603050405020304" pitchFamily="18" charset="0"/>
              <a:cs typeface="Times New Roman" panose="02020603050405020304" pitchFamily="18" charset="0"/>
            </a:endParaRPr>
          </a:p>
          <a:p>
            <a:pPr marL="514350" indent="-514350">
              <a:lnSpc>
                <a:spcPct val="100000"/>
              </a:lnSpc>
              <a:buFont typeface="+mj-lt"/>
              <a:buAutoNum type="arabicPeriod"/>
            </a:pPr>
            <a:r>
              <a:rPr lang="en-US" dirty="0">
                <a:solidFill>
                  <a:srgbClr val="000000"/>
                </a:solidFill>
                <a:latin typeface="Times New Roman" panose="02020603050405020304" pitchFamily="18" charset="0"/>
                <a:cs typeface="Times New Roman" panose="02020603050405020304" pitchFamily="18" charset="0"/>
              </a:rPr>
              <a:t>How can the </a:t>
            </a:r>
            <a:r>
              <a:rPr lang="en-US" u="sng" dirty="0">
                <a:solidFill>
                  <a:srgbClr val="000000"/>
                </a:solidFill>
                <a:latin typeface="Times New Roman" panose="02020603050405020304" pitchFamily="18" charset="0"/>
                <a:cs typeface="Times New Roman" panose="02020603050405020304" pitchFamily="18" charset="0"/>
              </a:rPr>
              <a:t>teaching of citizenship education </a:t>
            </a:r>
            <a:r>
              <a:rPr lang="en-US" dirty="0">
                <a:solidFill>
                  <a:srgbClr val="000000"/>
                </a:solidFill>
                <a:latin typeface="Times New Roman" panose="02020603050405020304" pitchFamily="18" charset="0"/>
                <a:cs typeface="Times New Roman" panose="02020603050405020304" pitchFamily="18" charset="0"/>
              </a:rPr>
              <a:t>discussed by Reinhardt be </a:t>
            </a:r>
            <a:r>
              <a:rPr lang="en-US" u="sng" dirty="0">
                <a:solidFill>
                  <a:srgbClr val="000000"/>
                </a:solidFill>
                <a:latin typeface="Times New Roman" panose="02020603050405020304" pitchFamily="18" charset="0"/>
                <a:cs typeface="Times New Roman" panose="02020603050405020304" pitchFamily="18" charset="0"/>
              </a:rPr>
              <a:t>related to these competences</a:t>
            </a:r>
            <a:r>
              <a:rPr lang="en-US" dirty="0">
                <a:solidFill>
                  <a:srgbClr val="000000"/>
                </a:solidFill>
                <a:latin typeface="Times New Roman" panose="02020603050405020304" pitchFamily="18" charset="0"/>
                <a:cs typeface="Times New Roman" panose="02020603050405020304" pitchFamily="18" charset="0"/>
              </a:rPr>
              <a:t>? </a:t>
            </a:r>
            <a:r>
              <a:rPr lang="en-US" sz="2000" dirty="0">
                <a:solidFill>
                  <a:srgbClr val="000000"/>
                </a:solidFill>
                <a:latin typeface="Times New Roman" panose="02020603050405020304" pitchFamily="18" charset="0"/>
                <a:cs typeface="Times New Roman" panose="02020603050405020304" pitchFamily="18" charset="0"/>
              </a:rPr>
              <a:t>(see Reinhardt, 2013, p. 104)</a:t>
            </a:r>
          </a:p>
          <a:p>
            <a:pPr marL="914400" lvl="2" indent="0">
              <a:lnSpc>
                <a:spcPct val="100000"/>
              </a:lnSpc>
              <a:buNone/>
            </a:pPr>
            <a:endParaRPr lang="en-US" sz="3600"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572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39"/>
            <a:ext cx="12192000" cy="648000"/>
          </a:xfrm>
          <a:solidFill>
            <a:schemeClr val="bg2"/>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en-US" sz="3100" b="1" dirty="0">
                <a:solidFill>
                  <a:srgbClr val="234BA5"/>
                </a:solidFill>
                <a:latin typeface="Arial" panose="020B0604020202020204" pitchFamily="34" charset="0"/>
                <a:cs typeface="Arial" panose="020B0604020202020204" pitchFamily="34" charset="0"/>
              </a:rPr>
              <a:t>Competences of democratic citizens</a:t>
            </a:r>
            <a:endParaRPr lang="de-DE" sz="3100"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4" name="Rechteck 3">
            <a:extLst>
              <a:ext uri="{FF2B5EF4-FFF2-40B4-BE49-F238E27FC236}">
                <a16:creationId xmlns:a16="http://schemas.microsoft.com/office/drawing/2014/main" id="{5D0139EF-628D-656B-5339-F9388C244156}"/>
              </a:ext>
            </a:extLst>
          </p:cNvPr>
          <p:cNvSpPr/>
          <p:nvPr/>
        </p:nvSpPr>
        <p:spPr>
          <a:xfrm>
            <a:off x="5" y="1379353"/>
            <a:ext cx="12192000" cy="396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2</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2" name="Inhaltsplatzhalter 2">
            <a:extLst>
              <a:ext uri="{FF2B5EF4-FFF2-40B4-BE49-F238E27FC236}">
                <a16:creationId xmlns:a16="http://schemas.microsoft.com/office/drawing/2014/main" id="{2C51B981-72C7-5245-0E06-E457270E6BF8}"/>
              </a:ext>
            </a:extLst>
          </p:cNvPr>
          <p:cNvSpPr>
            <a:spLocks noGrp="1"/>
          </p:cNvSpPr>
          <p:nvPr>
            <p:ph idx="1"/>
          </p:nvPr>
        </p:nvSpPr>
        <p:spPr>
          <a:xfrm>
            <a:off x="999459" y="1374047"/>
            <a:ext cx="10473070" cy="5164898"/>
          </a:xfrm>
        </p:spPr>
        <p:txBody>
          <a:bodyPr>
            <a:normAutofit/>
          </a:bodyPr>
          <a:lstStyle/>
          <a:p>
            <a:pPr marL="0" indent="0">
              <a:lnSpc>
                <a:spcPct val="100000"/>
              </a:lnSpc>
              <a:buNone/>
            </a:pPr>
            <a:r>
              <a:rPr lang="en-US" sz="2000" dirty="0">
                <a:solidFill>
                  <a:srgbClr val="000000"/>
                </a:solidFill>
                <a:latin typeface="+mj-lt"/>
                <a:cs typeface="Times New Roman" panose="02020603050405020304" pitchFamily="18" charset="0"/>
              </a:rPr>
              <a:t>Key groups of active behaviors (Print, 2013)</a:t>
            </a:r>
          </a:p>
          <a:p>
            <a:pPr marL="457200" indent="-457200">
              <a:lnSpc>
                <a:spcPct val="100000"/>
              </a:lnSpc>
              <a:buFont typeface="+mj-lt"/>
              <a:buAutoNum type="arabicPeriod"/>
            </a:pPr>
            <a:r>
              <a:rPr lang="en-US" sz="1800" b="1" dirty="0">
                <a:solidFill>
                  <a:srgbClr val="000000"/>
                </a:solidFill>
                <a:cs typeface="Times New Roman" panose="02020603050405020304" pitchFamily="18" charset="0"/>
              </a:rPr>
              <a:t>Engage and participate </a:t>
            </a:r>
            <a:r>
              <a:rPr lang="en-US" sz="1800" dirty="0">
                <a:solidFill>
                  <a:srgbClr val="000000"/>
                </a:solidFill>
                <a:cs typeface="Times New Roman" panose="02020603050405020304" pitchFamily="18" charset="0"/>
              </a:rPr>
              <a:t>in </a:t>
            </a:r>
            <a:r>
              <a:rPr lang="en-US" sz="1800" b="1" dirty="0">
                <a:solidFill>
                  <a:srgbClr val="000000"/>
                </a:solidFill>
                <a:cs typeface="Times New Roman" panose="02020603050405020304" pitchFamily="18" charset="0"/>
              </a:rPr>
              <a:t>traditional political activities </a:t>
            </a:r>
            <a:r>
              <a:rPr lang="en-US" sz="1800" dirty="0">
                <a:solidFill>
                  <a:srgbClr val="000000"/>
                </a:solidFill>
                <a:cs typeface="Times New Roman" panose="02020603050405020304" pitchFamily="18" charset="0"/>
              </a:rPr>
              <a:t>such as voting, joining political parties and being a candidate for election.</a:t>
            </a:r>
          </a:p>
          <a:p>
            <a:pPr marL="457200" indent="-457200">
              <a:lnSpc>
                <a:spcPct val="100000"/>
              </a:lnSpc>
              <a:buFont typeface="+mj-lt"/>
              <a:buAutoNum type="arabicPeriod"/>
            </a:pPr>
            <a:r>
              <a:rPr lang="en-US" sz="1800" b="1" dirty="0">
                <a:solidFill>
                  <a:srgbClr val="000000"/>
                </a:solidFill>
                <a:cs typeface="Times New Roman" panose="02020603050405020304" pitchFamily="18" charset="0"/>
              </a:rPr>
              <a:t>Engagement</a:t>
            </a:r>
            <a:r>
              <a:rPr lang="en-US" sz="1800" dirty="0">
                <a:solidFill>
                  <a:srgbClr val="000000"/>
                </a:solidFill>
                <a:cs typeface="Times New Roman" panose="02020603050405020304" pitchFamily="18" charset="0"/>
              </a:rPr>
              <a:t> in the form of </a:t>
            </a:r>
            <a:r>
              <a:rPr lang="en-US" sz="1800" b="1" dirty="0">
                <a:solidFill>
                  <a:srgbClr val="000000"/>
                </a:solidFill>
                <a:cs typeface="Times New Roman" panose="02020603050405020304" pitchFamily="18" charset="0"/>
              </a:rPr>
              <a:t>voluntary community activities</a:t>
            </a:r>
            <a:r>
              <a:rPr lang="en-US" sz="1800" dirty="0">
                <a:solidFill>
                  <a:srgbClr val="000000"/>
                </a:solidFill>
                <a:cs typeface="Times New Roman" panose="02020603050405020304" pitchFamily="18" charset="0"/>
              </a:rPr>
              <a:t>. This might be working with welfare agencies such as a homeless shelter, collecting for charities or contributing to your local community clean-up.</a:t>
            </a:r>
          </a:p>
          <a:p>
            <a:pPr marL="457200" indent="-457200">
              <a:lnSpc>
                <a:spcPct val="100000"/>
              </a:lnSpc>
              <a:buFont typeface="+mj-lt"/>
              <a:buAutoNum type="arabicPeriod"/>
            </a:pPr>
            <a:r>
              <a:rPr lang="en-US" sz="1800" b="1" dirty="0">
                <a:solidFill>
                  <a:srgbClr val="000000"/>
                </a:solidFill>
                <a:cs typeface="Times New Roman" panose="02020603050405020304" pitchFamily="18" charset="0"/>
              </a:rPr>
              <a:t>Participating</a:t>
            </a:r>
            <a:r>
              <a:rPr lang="en-US" sz="1800" dirty="0">
                <a:solidFill>
                  <a:srgbClr val="000000"/>
                </a:solidFill>
                <a:cs typeface="Times New Roman" panose="02020603050405020304" pitchFamily="18" charset="0"/>
              </a:rPr>
              <a:t> in </a:t>
            </a:r>
            <a:r>
              <a:rPr lang="en-US" sz="1800" b="1" dirty="0">
                <a:solidFill>
                  <a:srgbClr val="000000"/>
                </a:solidFill>
                <a:cs typeface="Times New Roman" panose="02020603050405020304" pitchFamily="18" charset="0"/>
              </a:rPr>
              <a:t>activities and movements </a:t>
            </a:r>
            <a:r>
              <a:rPr lang="en-US" sz="1800" dirty="0">
                <a:solidFill>
                  <a:srgbClr val="000000"/>
                </a:solidFill>
                <a:cs typeface="Times New Roman" panose="02020603050405020304" pitchFamily="18" charset="0"/>
              </a:rPr>
              <a:t>that </a:t>
            </a:r>
            <a:r>
              <a:rPr lang="en-US" sz="1800" b="1" dirty="0">
                <a:solidFill>
                  <a:srgbClr val="000000"/>
                </a:solidFill>
                <a:cs typeface="Times New Roman" panose="02020603050405020304" pitchFamily="18" charset="0"/>
              </a:rPr>
              <a:t>seek to make changes to social and political directions</a:t>
            </a:r>
            <a:r>
              <a:rPr lang="en-US" sz="1800" dirty="0">
                <a:solidFill>
                  <a:srgbClr val="000000"/>
                </a:solidFill>
                <a:cs typeface="Times New Roman" panose="02020603050405020304" pitchFamily="18" charset="0"/>
              </a:rPr>
              <a:t>. Mostly these are seen in a positive sense such as signing petitions or joining a legal demonstration on a social issue. Some may be ‘negative’ or illegal such as illegal demonstrations or damaging property.</a:t>
            </a:r>
          </a:p>
          <a:p>
            <a:pPr marL="457200" indent="-457200">
              <a:lnSpc>
                <a:spcPct val="100000"/>
              </a:lnSpc>
              <a:buFont typeface="+mj-lt"/>
              <a:buAutoNum type="arabicPeriod"/>
            </a:pPr>
            <a:r>
              <a:rPr lang="en-US" sz="1800" b="1" dirty="0">
                <a:solidFill>
                  <a:srgbClr val="000000"/>
                </a:solidFill>
                <a:cs typeface="Times New Roman" panose="02020603050405020304" pitchFamily="18" charset="0"/>
              </a:rPr>
              <a:t>Participating in self-directing, beneficial behaviors </a:t>
            </a:r>
            <a:r>
              <a:rPr lang="en-US" sz="1800" dirty="0">
                <a:solidFill>
                  <a:srgbClr val="000000"/>
                </a:solidFill>
                <a:cs typeface="Times New Roman" panose="02020603050405020304" pitchFamily="18" charset="0"/>
              </a:rPr>
              <a:t>such as financial self-sufficiency and creative problem-solving such as saving water in one’s home or being energy efficient.</a:t>
            </a: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496170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39"/>
            <a:ext cx="12192000" cy="648000"/>
          </a:xfrm>
          <a:solidFill>
            <a:schemeClr val="bg2"/>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en-US" sz="3100" b="1" dirty="0">
                <a:solidFill>
                  <a:srgbClr val="234BA5"/>
                </a:solidFill>
                <a:latin typeface="Arial" panose="020B0604020202020204" pitchFamily="34" charset="0"/>
                <a:cs typeface="Arial" panose="020B0604020202020204" pitchFamily="34" charset="0"/>
              </a:rPr>
              <a:t>Competences of democratic citizens</a:t>
            </a:r>
            <a:endParaRPr lang="de-DE" sz="3100"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4" name="Rechteck 3">
            <a:extLst>
              <a:ext uri="{FF2B5EF4-FFF2-40B4-BE49-F238E27FC236}">
                <a16:creationId xmlns:a16="http://schemas.microsoft.com/office/drawing/2014/main" id="{5D0139EF-628D-656B-5339-F9388C244156}"/>
              </a:ext>
            </a:extLst>
          </p:cNvPr>
          <p:cNvSpPr/>
          <p:nvPr/>
        </p:nvSpPr>
        <p:spPr>
          <a:xfrm>
            <a:off x="5" y="1379353"/>
            <a:ext cx="12192000" cy="396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3</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2" name="Inhaltsplatzhalter 2">
            <a:extLst>
              <a:ext uri="{FF2B5EF4-FFF2-40B4-BE49-F238E27FC236}">
                <a16:creationId xmlns:a16="http://schemas.microsoft.com/office/drawing/2014/main" id="{2C51B981-72C7-5245-0E06-E457270E6BF8}"/>
              </a:ext>
            </a:extLst>
          </p:cNvPr>
          <p:cNvSpPr>
            <a:spLocks noGrp="1"/>
          </p:cNvSpPr>
          <p:nvPr>
            <p:ph idx="1"/>
          </p:nvPr>
        </p:nvSpPr>
        <p:spPr>
          <a:xfrm>
            <a:off x="999459" y="1374047"/>
            <a:ext cx="10473070" cy="5164898"/>
          </a:xfrm>
        </p:spPr>
        <p:txBody>
          <a:bodyPr>
            <a:normAutofit/>
          </a:bodyPr>
          <a:lstStyle/>
          <a:p>
            <a:pPr marL="0" lvl="0" indent="0">
              <a:lnSpc>
                <a:spcPct val="100000"/>
              </a:lnSpc>
              <a:buNone/>
            </a:pPr>
            <a:r>
              <a:rPr lang="de-DE" sz="2000" dirty="0">
                <a:solidFill>
                  <a:prstClr val="black"/>
                </a:solidFill>
                <a:latin typeface="+mj-lt"/>
                <a:cs typeface="Times New Roman" panose="02020603050405020304" pitchFamily="18" charset="0"/>
              </a:rPr>
              <a:t>The </a:t>
            </a:r>
            <a:r>
              <a:rPr lang="de-DE" sz="2000" dirty="0" err="1">
                <a:solidFill>
                  <a:prstClr val="black"/>
                </a:solidFill>
                <a:latin typeface="+mj-lt"/>
                <a:cs typeface="Times New Roman" panose="02020603050405020304" pitchFamily="18" charset="0"/>
              </a:rPr>
              <a:t>competent</a:t>
            </a:r>
            <a:r>
              <a:rPr lang="de-DE" sz="2000" dirty="0">
                <a:solidFill>
                  <a:prstClr val="black"/>
                </a:solidFill>
                <a:latin typeface="+mj-lt"/>
                <a:cs typeface="Times New Roman" panose="02020603050405020304" pitchFamily="18" charset="0"/>
              </a:rPr>
              <a:t> </a:t>
            </a:r>
            <a:r>
              <a:rPr lang="de-DE" sz="2000" dirty="0" err="1">
                <a:solidFill>
                  <a:prstClr val="black"/>
                </a:solidFill>
                <a:latin typeface="+mj-lt"/>
                <a:cs typeface="Times New Roman" panose="02020603050405020304" pitchFamily="18" charset="0"/>
              </a:rPr>
              <a:t>citizens</a:t>
            </a:r>
            <a:r>
              <a:rPr lang="de-DE" sz="2000" dirty="0">
                <a:solidFill>
                  <a:prstClr val="black"/>
                </a:solidFill>
                <a:latin typeface="+mj-lt"/>
                <a:cs typeface="Times New Roman" panose="02020603050405020304" pitchFamily="18" charset="0"/>
              </a:rPr>
              <a:t> </a:t>
            </a:r>
            <a:r>
              <a:rPr lang="de-DE" sz="2000" dirty="0" err="1">
                <a:solidFill>
                  <a:prstClr val="black"/>
                </a:solidFill>
                <a:latin typeface="+mj-lt"/>
                <a:cs typeface="Times New Roman" panose="02020603050405020304" pitchFamily="18" charset="0"/>
              </a:rPr>
              <a:t>is</a:t>
            </a:r>
            <a:r>
              <a:rPr lang="de-DE" sz="2000" dirty="0">
                <a:solidFill>
                  <a:prstClr val="black"/>
                </a:solidFill>
                <a:latin typeface="+mj-lt"/>
                <a:cs typeface="Times New Roman" panose="02020603050405020304" pitchFamily="18" charset="0"/>
              </a:rPr>
              <a:t> </a:t>
            </a:r>
            <a:r>
              <a:rPr lang="de-DE" sz="2000" dirty="0" err="1">
                <a:solidFill>
                  <a:prstClr val="black"/>
                </a:solidFill>
                <a:latin typeface="+mj-lt"/>
                <a:cs typeface="Times New Roman" panose="02020603050405020304" pitchFamily="18" charset="0"/>
              </a:rPr>
              <a:t>able</a:t>
            </a:r>
            <a:r>
              <a:rPr lang="de-DE" sz="2000" dirty="0">
                <a:solidFill>
                  <a:prstClr val="black"/>
                </a:solidFill>
                <a:latin typeface="+mj-lt"/>
                <a:cs typeface="Times New Roman" panose="02020603050405020304" pitchFamily="18" charset="0"/>
              </a:rPr>
              <a:t> </a:t>
            </a:r>
            <a:r>
              <a:rPr lang="de-DE" sz="2000" dirty="0" err="1">
                <a:solidFill>
                  <a:prstClr val="black"/>
                </a:solidFill>
                <a:latin typeface="+mj-lt"/>
                <a:cs typeface="Times New Roman" panose="02020603050405020304" pitchFamily="18" charset="0"/>
              </a:rPr>
              <a:t>to</a:t>
            </a:r>
            <a:r>
              <a:rPr lang="de-DE" sz="2000" dirty="0">
                <a:solidFill>
                  <a:prstClr val="black"/>
                </a:solidFill>
                <a:latin typeface="+mj-lt"/>
                <a:cs typeface="Times New Roman" panose="02020603050405020304" pitchFamily="18" charset="0"/>
              </a:rPr>
              <a:t>: (Reinhardt, 2013)</a:t>
            </a:r>
            <a:endParaRPr lang="en-US" sz="2000" dirty="0">
              <a:solidFill>
                <a:prstClr val="black"/>
              </a:solidFill>
              <a:latin typeface="+mj-lt"/>
              <a:cs typeface="Times New Roman" panose="02020603050405020304" pitchFamily="18" charset="0"/>
            </a:endParaRPr>
          </a:p>
          <a:p>
            <a:pPr marL="457200"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Take others’ perspective roles: </a:t>
            </a:r>
            <a:r>
              <a:rPr lang="en-US" sz="1800" dirty="0">
                <a:solidFill>
                  <a:prstClr val="black"/>
                </a:solidFill>
                <a:latin typeface="Times New Roman" panose="02020603050405020304" pitchFamily="18" charset="0"/>
                <a:cs typeface="Times New Roman" panose="02020603050405020304" pitchFamily="18" charset="0"/>
              </a:rPr>
              <a:t>The views and expectations of others, also of the generalized other, are seen and integrated.</a:t>
            </a:r>
          </a:p>
          <a:p>
            <a:pPr marL="457200"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Handle conflicts: </a:t>
            </a:r>
            <a:r>
              <a:rPr lang="en-US" sz="1800" dirty="0">
                <a:solidFill>
                  <a:prstClr val="black"/>
                </a:solidFill>
                <a:latin typeface="Times New Roman" panose="02020603050405020304" pitchFamily="18" charset="0"/>
                <a:cs typeface="Times New Roman" panose="02020603050405020304" pitchFamily="18" charset="0"/>
              </a:rPr>
              <a:t>Conflicting interests, values and identities are approached with tolerance and “resolved” responsibly.</a:t>
            </a:r>
          </a:p>
          <a:p>
            <a:pPr marL="457200"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Use social sciences: </a:t>
            </a:r>
            <a:r>
              <a:rPr lang="en-US" sz="1800" dirty="0">
                <a:solidFill>
                  <a:prstClr val="black"/>
                </a:solidFill>
                <a:latin typeface="Times New Roman" panose="02020603050405020304" pitchFamily="18" charset="0"/>
                <a:cs typeface="Times New Roman" panose="02020603050405020304" pitchFamily="18" charset="0"/>
              </a:rPr>
              <a:t>Institutions, structural frameworks and individual actions in society (e.g. in politics, economy, law and other partial systems) are analyzed by employing social sciences.</a:t>
            </a:r>
          </a:p>
          <a:p>
            <a:pPr marL="457200"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Use moral and political reasons: </a:t>
            </a:r>
            <a:r>
              <a:rPr lang="en-US" sz="1800" dirty="0">
                <a:solidFill>
                  <a:prstClr val="black"/>
                </a:solidFill>
                <a:latin typeface="Times New Roman" panose="02020603050405020304" pitchFamily="18" charset="0"/>
                <a:cs typeface="Times New Roman" panose="02020603050405020304" pitchFamily="18" charset="0"/>
              </a:rPr>
              <a:t>Judgements on political issues need two sorts of criteria, those referring to the functioning of the political system and those referring to individual and / or collective terms of morals/ethics.</a:t>
            </a:r>
          </a:p>
          <a:p>
            <a:pPr marL="457200"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Participate in democracy: </a:t>
            </a:r>
            <a:r>
              <a:rPr lang="en-US" sz="1800" dirty="0">
                <a:solidFill>
                  <a:prstClr val="black"/>
                </a:solidFill>
                <a:latin typeface="Times New Roman" panose="02020603050405020304" pitchFamily="18" charset="0"/>
                <a:cs typeface="Times New Roman" panose="02020603050405020304" pitchFamily="18" charset="0"/>
              </a:rPr>
              <a:t>Everyday face-to-face life, work life, civil society and the over-all democratic state</a:t>
            </a: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87512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lang="de-DE" sz="3300" b="1" dirty="0">
                <a:solidFill>
                  <a:srgbClr val="234BA5"/>
                </a:solidFill>
                <a:latin typeface="Arial"/>
                <a:cs typeface="Times New Roman" panose="02020603050405020304" pitchFamily="18" charset="0"/>
              </a:rPr>
              <a:t>Priority game</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4</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7"/>
            <a:ext cx="10054853" cy="4351338"/>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514350" lvl="0" indent="-514350" algn="just">
              <a:lnSpc>
                <a:spcPct val="100000"/>
              </a:lnSpc>
              <a:buFont typeface="+mj-lt"/>
              <a:buAutoNum type="arabicPeriod"/>
            </a:pPr>
            <a:r>
              <a:rPr lang="en-US" dirty="0">
                <a:solidFill>
                  <a:prstClr val="black"/>
                </a:solidFill>
                <a:latin typeface="Times New Roman" panose="02020603050405020304" pitchFamily="18" charset="0"/>
                <a:cs typeface="Times New Roman" panose="02020603050405020304" pitchFamily="18" charset="0"/>
              </a:rPr>
              <a:t>Prioritize what you consider to be the </a:t>
            </a:r>
            <a:r>
              <a:rPr lang="en-US" u="sng" dirty="0">
                <a:solidFill>
                  <a:prstClr val="black"/>
                </a:solidFill>
                <a:latin typeface="Times New Roman" panose="02020603050405020304" pitchFamily="18" charset="0"/>
                <a:cs typeface="Times New Roman" panose="02020603050405020304" pitchFamily="18" charset="0"/>
              </a:rPr>
              <a:t>ten most important competencies of democratic citizens.</a:t>
            </a:r>
          </a:p>
          <a:p>
            <a:pPr marL="514350" lvl="0" indent="-514350" algn="just">
              <a:lnSpc>
                <a:spcPct val="100000"/>
              </a:lnSpc>
              <a:buFont typeface="+mj-lt"/>
              <a:buAutoNum type="arabicPeriod"/>
            </a:pPr>
            <a:endParaRPr lang="en-US" u="sng" dirty="0">
              <a:solidFill>
                <a:prstClr val="black"/>
              </a:solidFill>
              <a:latin typeface="Times New Roman" panose="02020603050405020304" pitchFamily="18" charset="0"/>
              <a:cs typeface="Times New Roman" panose="02020603050405020304" pitchFamily="18" charset="0"/>
            </a:endParaRPr>
          </a:p>
          <a:p>
            <a:pPr marL="514350" lvl="0" indent="-514350" algn="just">
              <a:lnSpc>
                <a:spcPct val="100000"/>
              </a:lnSpc>
              <a:buFont typeface="+mj-lt"/>
              <a:buAutoNum type="arabicPeriod"/>
            </a:pPr>
            <a:r>
              <a:rPr lang="en-US" dirty="0">
                <a:solidFill>
                  <a:prstClr val="black"/>
                </a:solidFill>
                <a:latin typeface="Times New Roman" panose="02020603050405020304" pitchFamily="18" charset="0"/>
                <a:cs typeface="Times New Roman" panose="02020603050405020304" pitchFamily="18" charset="0"/>
              </a:rPr>
              <a:t>Discuss your priorities with your group and agree on </a:t>
            </a:r>
            <a:r>
              <a:rPr lang="en-US" u="sng" dirty="0">
                <a:solidFill>
                  <a:prstClr val="black"/>
                </a:solidFill>
                <a:latin typeface="Times New Roman" panose="02020603050405020304" pitchFamily="18" charset="0"/>
                <a:cs typeface="Times New Roman" panose="02020603050405020304" pitchFamily="18" charset="0"/>
              </a:rPr>
              <a:t>five competencies of democratic citizens.</a:t>
            </a:r>
          </a:p>
          <a:p>
            <a:pPr marL="514350" lvl="0" indent="-514350" algn="just">
              <a:lnSpc>
                <a:spcPct val="100000"/>
              </a:lnSpc>
              <a:buFont typeface="+mj-lt"/>
              <a:buAutoNum type="arabicPeriod"/>
            </a:pPr>
            <a:endParaRPr lang="en-US" u="sng" dirty="0">
              <a:solidFill>
                <a:prstClr val="black"/>
              </a:solidFill>
              <a:latin typeface="Times New Roman" panose="02020603050405020304" pitchFamily="18" charset="0"/>
              <a:cs typeface="Times New Roman" panose="02020603050405020304" pitchFamily="18" charset="0"/>
            </a:endParaRPr>
          </a:p>
          <a:p>
            <a:pPr marL="514350" lvl="0" indent="-514350" algn="just">
              <a:lnSpc>
                <a:spcPct val="100000"/>
              </a:lnSpc>
              <a:buFont typeface="+mj-lt"/>
              <a:buAutoNum type="arabicPeriod"/>
            </a:pPr>
            <a:r>
              <a:rPr lang="en-US" dirty="0">
                <a:solidFill>
                  <a:prstClr val="black"/>
                </a:solidFill>
                <a:latin typeface="Times New Roman" panose="02020603050405020304" pitchFamily="18" charset="0"/>
                <a:cs typeface="Times New Roman" panose="02020603050405020304" pitchFamily="18" charset="0"/>
              </a:rPr>
              <a:t>Based on the final five key statements, </a:t>
            </a:r>
            <a:r>
              <a:rPr lang="en-US" u="sng" dirty="0">
                <a:solidFill>
                  <a:prstClr val="black"/>
                </a:solidFill>
                <a:latin typeface="Times New Roman" panose="02020603050405020304" pitchFamily="18" charset="0"/>
                <a:cs typeface="Times New Roman" panose="02020603050405020304" pitchFamily="18" charset="0"/>
              </a:rPr>
              <a:t>create your own definition a competent democratic citizen</a:t>
            </a:r>
          </a:p>
          <a:p>
            <a:pPr marL="0" indent="0" algn="just">
              <a:lnSpc>
                <a:spcPct val="100000"/>
              </a:lnSpc>
              <a:buNone/>
            </a:pPr>
            <a:endParaRPr lang="en-US" sz="3600" dirty="0">
              <a:solidFill>
                <a:srgbClr val="000000"/>
              </a:solidFill>
              <a:latin typeface="Times New Roman" panose="02020603050405020304" pitchFamily="18" charset="0"/>
              <a:cs typeface="Times New Roman" panose="02020603050405020304" pitchFamily="18" charset="0"/>
            </a:endParaRPr>
          </a:p>
        </p:txBody>
      </p:sp>
      <p:sp>
        <p:nvSpPr>
          <p:cNvPr id="16" name="Pfeil: nach unten gekrümmt 15">
            <a:extLst>
              <a:ext uri="{FF2B5EF4-FFF2-40B4-BE49-F238E27FC236}">
                <a16:creationId xmlns:a16="http://schemas.microsoft.com/office/drawing/2014/main" id="{2D916F44-DA89-D007-ECD5-EB9918510622}"/>
              </a:ext>
            </a:extLst>
          </p:cNvPr>
          <p:cNvSpPr/>
          <p:nvPr/>
        </p:nvSpPr>
        <p:spPr>
          <a:xfrm rot="5400000">
            <a:off x="10600554" y="4186215"/>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7" name="Pfeil: nach unten gekrümmt 16">
            <a:extLst>
              <a:ext uri="{FF2B5EF4-FFF2-40B4-BE49-F238E27FC236}">
                <a16:creationId xmlns:a16="http://schemas.microsoft.com/office/drawing/2014/main" id="{EDE47E39-2892-4AFC-894B-B1FAE11E317D}"/>
              </a:ext>
            </a:extLst>
          </p:cNvPr>
          <p:cNvSpPr/>
          <p:nvPr/>
        </p:nvSpPr>
        <p:spPr>
          <a:xfrm rot="5400000">
            <a:off x="10600554" y="2280581"/>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pic>
        <p:nvPicPr>
          <p:cNvPr id="15" name="Grafik 14">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5842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panose="020B0604020202020204" pitchFamily="34" charset="0"/>
                <a:ea typeface="+mj-ea"/>
                <a:cs typeface="Times New Roman" panose="02020603050405020304" pitchFamily="18" charset="0"/>
              </a:rPr>
              <a:t>References</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5</a:t>
            </a: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825625"/>
            <a:ext cx="10515600" cy="4351338"/>
          </a:xfrm>
        </p:spPr>
        <p:txBody>
          <a:bodyPr>
            <a:normAutofit/>
          </a:bodyPr>
          <a:lstStyle/>
          <a:p>
            <a:pPr>
              <a:lnSpc>
                <a:spcPct val="100000"/>
              </a:lnSpc>
            </a:pPr>
            <a:r>
              <a:rPr lang="en-US" sz="2000" b="1" dirty="0">
                <a:solidFill>
                  <a:srgbClr val="000000"/>
                </a:solidFill>
                <a:latin typeface="Times New Roman" panose="02020603050405020304" pitchFamily="18" charset="0"/>
                <a:cs typeface="Times New Roman" panose="02020603050405020304" pitchFamily="18" charset="0"/>
              </a:rPr>
              <a:t>Print, M. (2013). </a:t>
            </a:r>
            <a:r>
              <a:rPr lang="en-US" sz="2000" dirty="0">
                <a:solidFill>
                  <a:srgbClr val="000000"/>
                </a:solidFill>
                <a:latin typeface="Times New Roman" panose="02020603050405020304" pitchFamily="18" charset="0"/>
                <a:cs typeface="Times New Roman" panose="02020603050405020304" pitchFamily="18" charset="0"/>
              </a:rPr>
              <a:t>Competencies for Democratic Citizenship in Europe. In M. Print &amp; D. Lange (Eds.), Civic education and competences for engaging citizens in democracies (pp. 37–50). Sense Publishers.</a:t>
            </a:r>
          </a:p>
          <a:p>
            <a:pPr>
              <a:lnSpc>
                <a:spcPct val="100000"/>
              </a:lnSpc>
            </a:pPr>
            <a:r>
              <a:rPr lang="en-US" sz="2000" b="1" dirty="0">
                <a:solidFill>
                  <a:srgbClr val="000000"/>
                </a:solidFill>
                <a:latin typeface="Times New Roman" panose="02020603050405020304" pitchFamily="18" charset="0"/>
                <a:cs typeface="Times New Roman" panose="02020603050405020304" pitchFamily="18" charset="0"/>
              </a:rPr>
              <a:t>Reinhardt, S. (2013). </a:t>
            </a:r>
            <a:r>
              <a:rPr lang="en-US" sz="2000" dirty="0">
                <a:solidFill>
                  <a:srgbClr val="000000"/>
                </a:solidFill>
                <a:latin typeface="Times New Roman" panose="02020603050405020304" pitchFamily="18" charset="0"/>
                <a:cs typeface="Times New Roman" panose="02020603050405020304" pitchFamily="18" charset="0"/>
              </a:rPr>
              <a:t>Teaching for Democratic Learning. In M. Print &amp; D. Lange (Eds.), Civic education and competences for engaging citizens in democracies (pp. 99–110). Sense Publishers.</a:t>
            </a:r>
            <a:endParaRPr lang="en-US" dirty="0">
              <a:solidFill>
                <a:srgbClr val="000000"/>
              </a:solidFill>
              <a:latin typeface="Times New Roman" panose="02020603050405020304" pitchFamily="18" charset="0"/>
              <a:cs typeface="Times New Roman" panose="02020603050405020304" pitchFamily="18" charset="0"/>
            </a:endParaRPr>
          </a:p>
          <a:p>
            <a:pPr>
              <a:lnSpc>
                <a:spcPct val="100000"/>
              </a:lnSpc>
            </a:pPr>
            <a:endParaRPr lang="en-US" dirty="0">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2_Office Theme">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2" Type="http://schemas.microsoft.com/office/2011/relationships/webextension" Target="webextension2.xml"/><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525" row="6">
    <wetp:webextensionref xmlns:r="http://schemas.openxmlformats.org/officeDocument/2006/relationships" r:id="rId1"/>
  </wetp:taskpane>
  <wetp:taskpane dockstate="right" visibility="0" width="525" row="7">
    <wetp:webextensionref xmlns:r="http://schemas.openxmlformats.org/officeDocument/2006/relationships" r:id="rId2"/>
  </wetp:taskpane>
</wetp:taskpanes>
</file>

<file path=ppt/webextensions/webextension1.xml><?xml version="1.0" encoding="utf-8"?>
<we:webextension xmlns:we="http://schemas.microsoft.com/office/webextensions/webextension/2010/11" id="{0B9EE213-C096-4031-A4F4-E161B23D9496}">
  <we:reference id="wa104178141" version="4.3.3.0" store="de-DE" storeType="OMEX"/>
  <we:alternateReferences>
    <we:reference id="WA104178141" version="4.3.3.0" store="WA104178141" storeType="OMEX"/>
  </we:alternateReferences>
  <we:properties/>
  <we:bindings/>
  <we:snapshot xmlns:r="http://schemas.openxmlformats.org/officeDocument/2006/relationships"/>
</we:webextension>
</file>

<file path=ppt/webextensions/webextension2.xml><?xml version="1.0" encoding="utf-8"?>
<we:webextension xmlns:we="http://schemas.microsoft.com/office/webextensions/webextension/2010/11" id="{F7647BBC-9A2D-486A-A8AF-F030AED88524}">
  <we:reference id="wa104379279" version="2.1.0.0" store="de-DE" storeType="OMEX"/>
  <we:alternateReferences>
    <we:reference id="WA104379279" version="2.1.0.0" store="WA104379279"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0</TotalTime>
  <Words>595</Words>
  <Application>Microsoft Office PowerPoint</Application>
  <PresentationFormat>Breitbild</PresentationFormat>
  <Paragraphs>44</Paragraphs>
  <Slides>7</Slides>
  <Notes>3</Notes>
  <HiddenSlides>0</HiddenSlides>
  <MMClips>0</MMClips>
  <ScaleCrop>false</ScaleCrop>
  <HeadingPairs>
    <vt:vector size="6" baseType="variant">
      <vt:variant>
        <vt:lpstr>Verwendete Schriftarten</vt:lpstr>
      </vt:variant>
      <vt:variant>
        <vt:i4>3</vt:i4>
      </vt:variant>
      <vt:variant>
        <vt:lpstr>Design</vt:lpstr>
      </vt:variant>
      <vt:variant>
        <vt:i4>3</vt:i4>
      </vt:variant>
      <vt:variant>
        <vt:lpstr>Folientitel</vt:lpstr>
      </vt:variant>
      <vt:variant>
        <vt:i4>7</vt:i4>
      </vt:variant>
    </vt:vector>
  </HeadingPairs>
  <TitlesOfParts>
    <vt:vector size="13" baseType="lpstr">
      <vt:lpstr>Arial</vt:lpstr>
      <vt:lpstr>Calibri</vt:lpstr>
      <vt:lpstr>Times New Roman</vt:lpstr>
      <vt:lpstr>1_Office Theme</vt:lpstr>
      <vt:lpstr>1_CiviMatics</vt:lpstr>
      <vt:lpstr>2_Office Theme</vt:lpstr>
      <vt:lpstr>Interdisciplinary  Citizenship Education</vt:lpstr>
      <vt:lpstr>PowerPoint-Präsentation</vt:lpstr>
      <vt:lpstr> Competences of democratic citizens</vt:lpstr>
      <vt:lpstr> Competences of democratic citizens</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28</cp:revision>
  <dcterms:created xsi:type="dcterms:W3CDTF">2022-04-07T07:53:06Z</dcterms:created>
  <dcterms:modified xsi:type="dcterms:W3CDTF">2023-10-17T11:58:28Z</dcterms:modified>
</cp:coreProperties>
</file>