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1"/>
  </p:notesMasterIdLst>
  <p:sldIdLst>
    <p:sldId id="279" r:id="rId3"/>
    <p:sldId id="261" r:id="rId4"/>
    <p:sldId id="257" r:id="rId5"/>
    <p:sldId id="283" r:id="rId6"/>
    <p:sldId id="282" r:id="rId7"/>
    <p:sldId id="280" r:id="rId8"/>
    <p:sldId id="281" r:id="rId9"/>
    <p:sldId id="274" r:id="rId10"/>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FFDD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84AB05-5B94-4700-8A61-168E9D0D0985}"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de-DE"/>
        </a:p>
      </dgm:t>
    </dgm:pt>
    <dgm:pt modelId="{65263F44-3342-45FF-BC3E-F971E90AC5B1}">
      <dgm:prSet custT="1"/>
      <dgm:spPr>
        <a:solidFill>
          <a:srgbClr val="FFDD71"/>
        </a:solidFill>
        <a:ln w="28575">
          <a:solidFill>
            <a:schemeClr val="accent1"/>
          </a:solidFill>
        </a:ln>
      </dgm:spPr>
      <dgm:t>
        <a:bodyPr/>
        <a:lstStyle/>
        <a:p>
          <a:r>
            <a:rPr lang="de-DE" sz="1400" dirty="0">
              <a:solidFill>
                <a:srgbClr val="000000"/>
              </a:solidFill>
              <a:latin typeface="Times New Roman" panose="02020603050405020304" pitchFamily="18" charset="0"/>
              <a:cs typeface="Times New Roman" panose="02020603050405020304" pitchFamily="18" charset="0"/>
            </a:rPr>
            <a:t>Political </a:t>
          </a:r>
          <a:r>
            <a:rPr lang="de-DE" sz="1400" dirty="0" err="1">
              <a:solidFill>
                <a:srgbClr val="000000"/>
              </a:solidFill>
              <a:latin typeface="Times New Roman" panose="02020603050405020304" pitchFamily="18" charset="0"/>
              <a:cs typeface="Times New Roman" panose="02020603050405020304" pitchFamily="18" charset="0"/>
            </a:rPr>
            <a:t>possibilites</a:t>
          </a:r>
          <a:r>
            <a:rPr lang="de-DE" sz="1400" dirty="0">
              <a:solidFill>
                <a:srgbClr val="000000"/>
              </a:solidFill>
              <a:latin typeface="Times New Roman" panose="02020603050405020304" pitchFamily="18" charset="0"/>
              <a:cs typeface="Times New Roman" panose="02020603050405020304" pitchFamily="18" charset="0"/>
            </a:rPr>
            <a:t> </a:t>
          </a:r>
          <a:r>
            <a:rPr lang="de-DE" sz="1400" dirty="0" err="1">
              <a:solidFill>
                <a:srgbClr val="000000"/>
              </a:solidFill>
              <a:latin typeface="Times New Roman" panose="02020603050405020304" pitchFamily="18" charset="0"/>
              <a:cs typeface="Times New Roman" panose="02020603050405020304" pitchFamily="18" charset="0"/>
            </a:rPr>
            <a:t>and</a:t>
          </a:r>
          <a:r>
            <a:rPr lang="de-DE" sz="1400" dirty="0">
              <a:solidFill>
                <a:srgbClr val="000000"/>
              </a:solidFill>
              <a:latin typeface="Times New Roman" panose="02020603050405020304" pitchFamily="18" charset="0"/>
              <a:cs typeface="Times New Roman" panose="02020603050405020304" pitchFamily="18" charset="0"/>
            </a:rPr>
            <a:t> „</a:t>
          </a:r>
          <a:r>
            <a:rPr lang="de-DE" sz="1400" dirty="0" err="1">
              <a:solidFill>
                <a:srgbClr val="000000"/>
              </a:solidFill>
              <a:latin typeface="Times New Roman" panose="02020603050405020304" pitchFamily="18" charset="0"/>
              <a:cs typeface="Times New Roman" panose="02020603050405020304" pitchFamily="18" charset="0"/>
            </a:rPr>
            <a:t>solutions</a:t>
          </a:r>
          <a:r>
            <a:rPr lang="de-DE" sz="1400" dirty="0">
              <a:solidFill>
                <a:srgbClr val="000000"/>
              </a:solidFill>
              <a:latin typeface="Times New Roman" panose="02020603050405020304" pitchFamily="18" charset="0"/>
              <a:cs typeface="Times New Roman" panose="02020603050405020304" pitchFamily="18" charset="0"/>
            </a:rPr>
            <a:t>“</a:t>
          </a:r>
        </a:p>
      </dgm:t>
    </dgm:pt>
    <dgm:pt modelId="{9FA6B138-C518-4A96-B17E-49F9C80CB9BD}" type="parTrans" cxnId="{3E3AFB16-0B59-4301-856B-09C532538A60}">
      <dgm:prSet/>
      <dgm:spPr/>
      <dgm:t>
        <a:bodyPr/>
        <a:lstStyle/>
        <a:p>
          <a:endParaRPr lang="de-DE" sz="2400"/>
        </a:p>
      </dgm:t>
    </dgm:pt>
    <dgm:pt modelId="{09927456-D657-4EFD-98A1-2DA4B7B1BDBA}" type="sibTrans" cxnId="{3E3AFB16-0B59-4301-856B-09C532538A60}">
      <dgm:prSet/>
      <dgm:spPr/>
      <dgm:t>
        <a:bodyPr/>
        <a:lstStyle/>
        <a:p>
          <a:endParaRPr lang="de-DE" sz="2400"/>
        </a:p>
      </dgm:t>
    </dgm:pt>
    <dgm:pt modelId="{9B8D8177-4DF9-490A-A4FE-20F263607856}">
      <dgm:prSet custT="1"/>
      <dgm:spPr>
        <a:solidFill>
          <a:srgbClr val="FFDD71"/>
        </a:solidFill>
        <a:ln w="28575">
          <a:solidFill>
            <a:schemeClr val="accent1"/>
          </a:solidFill>
        </a:ln>
      </dgm:spPr>
      <dgm:t>
        <a:bodyPr/>
        <a:lstStyle/>
        <a:p>
          <a:r>
            <a:rPr lang="de-DE" sz="1600" noProof="0" dirty="0" err="1">
              <a:solidFill>
                <a:srgbClr val="000000"/>
              </a:solidFill>
              <a:latin typeface="Times New Roman" panose="02020603050405020304" pitchFamily="18" charset="0"/>
              <a:cs typeface="Times New Roman" panose="02020603050405020304" pitchFamily="18" charset="0"/>
            </a:rPr>
            <a:t>Judgement</a:t>
          </a:r>
          <a:endParaRPr lang="de-DE" sz="1400" noProof="0" dirty="0">
            <a:solidFill>
              <a:srgbClr val="000000"/>
            </a:solidFill>
            <a:latin typeface="Times New Roman" panose="02020603050405020304" pitchFamily="18" charset="0"/>
            <a:cs typeface="Times New Roman" panose="02020603050405020304" pitchFamily="18" charset="0"/>
          </a:endParaRPr>
        </a:p>
      </dgm:t>
    </dgm:pt>
    <dgm:pt modelId="{7C30C670-EE0B-4F8B-8CED-80B7AD2BF3C8}" type="parTrans" cxnId="{839DD6A1-A63E-49E7-B63E-3A736069E4A1}">
      <dgm:prSet/>
      <dgm:spPr/>
      <dgm:t>
        <a:bodyPr/>
        <a:lstStyle/>
        <a:p>
          <a:endParaRPr lang="de-DE" sz="2400"/>
        </a:p>
      </dgm:t>
    </dgm:pt>
    <dgm:pt modelId="{BB31B62E-9177-459B-BFA7-16DF19490B81}" type="sibTrans" cxnId="{839DD6A1-A63E-49E7-B63E-3A736069E4A1}">
      <dgm:prSet/>
      <dgm:spPr/>
      <dgm:t>
        <a:bodyPr/>
        <a:lstStyle/>
        <a:p>
          <a:endParaRPr lang="de-DE" sz="2400"/>
        </a:p>
      </dgm:t>
    </dgm:pt>
    <dgm:pt modelId="{670E6E35-9D06-4B4E-9C43-006FA1C57382}">
      <dgm:prSet custT="1"/>
      <dgm:spPr>
        <a:solidFill>
          <a:srgbClr val="FFDD71"/>
        </a:solidFill>
        <a:ln w="28575">
          <a:solidFill>
            <a:schemeClr val="accent1"/>
          </a:solidFill>
        </a:ln>
      </dgm:spPr>
      <dgm:t>
        <a:bodyPr/>
        <a:lstStyle/>
        <a:p>
          <a:r>
            <a:rPr lang="de-DE" sz="1600" b="1" noProof="0" dirty="0">
              <a:solidFill>
                <a:srgbClr val="000000"/>
              </a:solidFill>
              <a:latin typeface="Times New Roman" panose="02020603050405020304" pitchFamily="18" charset="0"/>
              <a:cs typeface="Times New Roman" panose="02020603050405020304" pitchFamily="18" charset="0"/>
            </a:rPr>
            <a:t>Reality</a:t>
          </a:r>
        </a:p>
      </dgm:t>
    </dgm:pt>
    <dgm:pt modelId="{54FF2650-5BE8-4D49-A304-8A28446F12AD}" type="parTrans" cxnId="{86116902-EC3D-41D6-8F12-B9A3D1D49FC4}">
      <dgm:prSet/>
      <dgm:spPr/>
      <dgm:t>
        <a:bodyPr/>
        <a:lstStyle/>
        <a:p>
          <a:endParaRPr lang="de-DE" sz="2400"/>
        </a:p>
      </dgm:t>
    </dgm:pt>
    <dgm:pt modelId="{0E49F804-76E4-4AEE-901E-186B26BCD6D3}" type="sibTrans" cxnId="{86116902-EC3D-41D6-8F12-B9A3D1D49FC4}">
      <dgm:prSet/>
      <dgm:spPr>
        <a:ln w="28575">
          <a:solidFill>
            <a:schemeClr val="accent1"/>
          </a:solidFill>
        </a:ln>
      </dgm:spPr>
      <dgm:t>
        <a:bodyPr/>
        <a:lstStyle/>
        <a:p>
          <a:endParaRPr lang="de-DE" sz="2400"/>
        </a:p>
      </dgm:t>
    </dgm:pt>
    <dgm:pt modelId="{6FC991EA-718C-4F1A-BEAB-09BB94AB11C7}">
      <dgm:prSet custT="1"/>
      <dgm:spPr>
        <a:solidFill>
          <a:srgbClr val="FFDD71"/>
        </a:solidFill>
        <a:ln w="28575">
          <a:solidFill>
            <a:schemeClr val="accent1"/>
          </a:solidFill>
        </a:ln>
      </dgm:spPr>
      <dgm:t>
        <a:bodyPr/>
        <a:lstStyle/>
        <a:p>
          <a:r>
            <a:rPr lang="de-DE" sz="1600" noProof="0" dirty="0">
              <a:solidFill>
                <a:srgbClr val="000000"/>
              </a:solidFill>
              <a:latin typeface="Times New Roman" panose="02020603050405020304" pitchFamily="18" charset="0"/>
              <a:cs typeface="Times New Roman" panose="02020603050405020304" pitchFamily="18" charset="0"/>
            </a:rPr>
            <a:t>Real </a:t>
          </a:r>
          <a:r>
            <a:rPr lang="de-DE" sz="1600" noProof="0" dirty="0" err="1">
              <a:solidFill>
                <a:srgbClr val="000000"/>
              </a:solidFill>
              <a:latin typeface="Times New Roman" panose="02020603050405020304" pitchFamily="18" charset="0"/>
              <a:cs typeface="Times New Roman" panose="02020603050405020304" pitchFamily="18" charset="0"/>
            </a:rPr>
            <a:t>model</a:t>
          </a:r>
          <a:endParaRPr lang="de-DE" sz="1600" noProof="0" dirty="0">
            <a:solidFill>
              <a:srgbClr val="000000"/>
            </a:solidFill>
            <a:latin typeface="Times New Roman" panose="02020603050405020304" pitchFamily="18" charset="0"/>
            <a:cs typeface="Times New Roman" panose="02020603050405020304" pitchFamily="18" charset="0"/>
          </a:endParaRPr>
        </a:p>
      </dgm:t>
    </dgm:pt>
    <dgm:pt modelId="{48BC17F7-58AD-420E-8B7A-EA1ECC4CF44B}" type="parTrans" cxnId="{A2154C08-3489-446D-92F4-8D631C82C4C0}">
      <dgm:prSet/>
      <dgm:spPr/>
      <dgm:t>
        <a:bodyPr/>
        <a:lstStyle/>
        <a:p>
          <a:endParaRPr lang="de-DE" sz="2400"/>
        </a:p>
      </dgm:t>
    </dgm:pt>
    <dgm:pt modelId="{4B9320D0-A1DA-4819-B3CA-3B4AE0EC879F}" type="sibTrans" cxnId="{A2154C08-3489-446D-92F4-8D631C82C4C0}">
      <dgm:prSet/>
      <dgm:spPr/>
      <dgm:t>
        <a:bodyPr/>
        <a:lstStyle/>
        <a:p>
          <a:endParaRPr lang="de-DE" sz="2400"/>
        </a:p>
      </dgm:t>
    </dgm:pt>
    <dgm:pt modelId="{15DB8720-0716-471F-9073-1BCA9BEFDA61}">
      <dgm:prSet custT="1"/>
      <dgm:spPr>
        <a:solidFill>
          <a:srgbClr val="FFDD71"/>
        </a:solidFill>
        <a:ln w="28575">
          <a:solidFill>
            <a:schemeClr val="accent1"/>
          </a:solidFill>
        </a:ln>
      </dgm:spPr>
      <dgm:t>
        <a:bodyPr/>
        <a:lstStyle/>
        <a:p>
          <a:r>
            <a:rPr lang="de-DE" sz="1600" noProof="0" dirty="0" err="1">
              <a:solidFill>
                <a:srgbClr val="000000"/>
              </a:solidFill>
              <a:latin typeface="Times New Roman" panose="02020603050405020304" pitchFamily="18" charset="0"/>
              <a:cs typeface="Times New Roman" panose="02020603050405020304" pitchFamily="18" charset="0"/>
            </a:rPr>
            <a:t>Mathematical</a:t>
          </a:r>
          <a:r>
            <a:rPr lang="de-DE" sz="1600" noProof="0" dirty="0">
              <a:solidFill>
                <a:srgbClr val="000000"/>
              </a:solidFill>
              <a:latin typeface="Times New Roman" panose="02020603050405020304" pitchFamily="18" charset="0"/>
              <a:cs typeface="Times New Roman" panose="02020603050405020304" pitchFamily="18" charset="0"/>
            </a:rPr>
            <a:t> </a:t>
          </a:r>
          <a:r>
            <a:rPr lang="de-DE" sz="1600" noProof="0" dirty="0" err="1">
              <a:solidFill>
                <a:srgbClr val="000000"/>
              </a:solidFill>
              <a:latin typeface="Times New Roman" panose="02020603050405020304" pitchFamily="18" charset="0"/>
              <a:cs typeface="Times New Roman" panose="02020603050405020304" pitchFamily="18" charset="0"/>
            </a:rPr>
            <a:t>model</a:t>
          </a:r>
          <a:endParaRPr lang="de-DE" sz="1600" noProof="0" dirty="0">
            <a:solidFill>
              <a:srgbClr val="000000"/>
            </a:solidFill>
            <a:latin typeface="Times New Roman" panose="02020603050405020304" pitchFamily="18" charset="0"/>
            <a:cs typeface="Times New Roman" panose="02020603050405020304" pitchFamily="18" charset="0"/>
          </a:endParaRPr>
        </a:p>
      </dgm:t>
    </dgm:pt>
    <dgm:pt modelId="{B8C9C188-00AE-4699-BBCB-3CD4A1F743F7}" type="parTrans" cxnId="{05373085-E5B5-4672-8CA8-AAE9A16FB2BE}">
      <dgm:prSet/>
      <dgm:spPr/>
      <dgm:t>
        <a:bodyPr/>
        <a:lstStyle/>
        <a:p>
          <a:endParaRPr lang="de-DE" sz="2400"/>
        </a:p>
      </dgm:t>
    </dgm:pt>
    <dgm:pt modelId="{D54CBC90-BB51-41D5-A6F9-98998698FF29}" type="sibTrans" cxnId="{05373085-E5B5-4672-8CA8-AAE9A16FB2BE}">
      <dgm:prSet/>
      <dgm:spPr/>
      <dgm:t>
        <a:bodyPr/>
        <a:lstStyle/>
        <a:p>
          <a:endParaRPr lang="de-DE" sz="2400"/>
        </a:p>
      </dgm:t>
    </dgm:pt>
    <dgm:pt modelId="{914921C3-8DB0-43F2-9AB9-4A84691D0D19}">
      <dgm:prSet custT="1"/>
      <dgm:spPr>
        <a:solidFill>
          <a:srgbClr val="FFDD71"/>
        </a:solidFill>
        <a:ln w="28575">
          <a:solidFill>
            <a:schemeClr val="accent1"/>
          </a:solidFill>
        </a:ln>
      </dgm:spPr>
      <dgm:t>
        <a:bodyPr/>
        <a:lstStyle/>
        <a:p>
          <a:r>
            <a:rPr lang="de-DE" sz="1600" u="sng" noProof="0" dirty="0" err="1">
              <a:solidFill>
                <a:srgbClr val="000000"/>
              </a:solidFill>
              <a:latin typeface="Times New Roman" panose="02020603050405020304" pitchFamily="18" charset="0"/>
              <a:cs typeface="Times New Roman" panose="02020603050405020304" pitchFamily="18" charset="0"/>
            </a:rPr>
            <a:t>Mathematical</a:t>
          </a:r>
          <a:r>
            <a:rPr lang="de-DE" sz="1600" u="sng" noProof="0" dirty="0">
              <a:solidFill>
                <a:srgbClr val="000000"/>
              </a:solidFill>
              <a:latin typeface="Times New Roman" panose="02020603050405020304" pitchFamily="18" charset="0"/>
              <a:cs typeface="Times New Roman" panose="02020603050405020304" pitchFamily="18" charset="0"/>
            </a:rPr>
            <a:t> </a:t>
          </a:r>
          <a:r>
            <a:rPr lang="de-DE" sz="1600" u="sng" noProof="0" dirty="0" err="1">
              <a:solidFill>
                <a:srgbClr val="000000"/>
              </a:solidFill>
              <a:latin typeface="Times New Roman" panose="02020603050405020304" pitchFamily="18" charset="0"/>
              <a:cs typeface="Times New Roman" panose="02020603050405020304" pitchFamily="18" charset="0"/>
            </a:rPr>
            <a:t>result</a:t>
          </a:r>
          <a:endParaRPr lang="de-DE" sz="1600" u="sng" noProof="0" dirty="0">
            <a:solidFill>
              <a:srgbClr val="000000"/>
            </a:solidFill>
            <a:latin typeface="Times New Roman" panose="02020603050405020304" pitchFamily="18" charset="0"/>
            <a:cs typeface="Times New Roman" panose="02020603050405020304" pitchFamily="18" charset="0"/>
          </a:endParaRPr>
        </a:p>
      </dgm:t>
    </dgm:pt>
    <dgm:pt modelId="{BFCE59A5-20CD-4FCF-B0D5-20EF9730FAD8}" type="parTrans" cxnId="{A65A7ABB-9F23-42DC-A9C0-906B34770E6D}">
      <dgm:prSet/>
      <dgm:spPr/>
      <dgm:t>
        <a:bodyPr/>
        <a:lstStyle/>
        <a:p>
          <a:endParaRPr lang="de-DE" sz="2400"/>
        </a:p>
      </dgm:t>
    </dgm:pt>
    <dgm:pt modelId="{92E0B470-17DA-4CDC-80F3-A2D8CEFC9932}" type="sibTrans" cxnId="{A65A7ABB-9F23-42DC-A9C0-906B34770E6D}">
      <dgm:prSet/>
      <dgm:spPr/>
      <dgm:t>
        <a:bodyPr/>
        <a:lstStyle/>
        <a:p>
          <a:endParaRPr lang="de-DE" sz="2400"/>
        </a:p>
      </dgm:t>
    </dgm:pt>
    <dgm:pt modelId="{FFD35A61-354E-40D0-8F48-0150A6607E28}">
      <dgm:prSet custT="1"/>
      <dgm:spPr>
        <a:solidFill>
          <a:srgbClr val="FFDD71"/>
        </a:solidFill>
        <a:ln w="28575">
          <a:solidFill>
            <a:schemeClr val="accent1"/>
          </a:solidFill>
        </a:ln>
      </dgm:spPr>
      <dgm:t>
        <a:bodyPr/>
        <a:lstStyle/>
        <a:p>
          <a:r>
            <a:rPr lang="de-DE" sz="1600" u="sng" noProof="0" dirty="0">
              <a:solidFill>
                <a:srgbClr val="000000"/>
              </a:solidFill>
              <a:latin typeface="Times New Roman" panose="02020603050405020304" pitchFamily="18" charset="0"/>
              <a:cs typeface="Times New Roman" panose="02020603050405020304" pitchFamily="18" charset="0"/>
            </a:rPr>
            <a:t>Real </a:t>
          </a:r>
          <a:r>
            <a:rPr lang="de-DE" sz="1600" u="sng" noProof="0" dirty="0" err="1">
              <a:solidFill>
                <a:srgbClr val="000000"/>
              </a:solidFill>
              <a:latin typeface="Times New Roman" panose="02020603050405020304" pitchFamily="18" charset="0"/>
              <a:cs typeface="Times New Roman" panose="02020603050405020304" pitchFamily="18" charset="0"/>
            </a:rPr>
            <a:t>result</a:t>
          </a:r>
          <a:endParaRPr lang="de-DE" sz="1600" u="sng" noProof="0" dirty="0">
            <a:solidFill>
              <a:srgbClr val="000000"/>
            </a:solidFill>
            <a:latin typeface="Times New Roman" panose="02020603050405020304" pitchFamily="18" charset="0"/>
            <a:cs typeface="Times New Roman" panose="02020603050405020304" pitchFamily="18" charset="0"/>
          </a:endParaRPr>
        </a:p>
      </dgm:t>
    </dgm:pt>
    <dgm:pt modelId="{6E97B0E5-4D9A-45E7-A8DA-8C53D6591C0F}" type="parTrans" cxnId="{A529BE3E-366C-4446-8EA1-E5D0E2620BB9}">
      <dgm:prSet/>
      <dgm:spPr/>
      <dgm:t>
        <a:bodyPr/>
        <a:lstStyle/>
        <a:p>
          <a:endParaRPr lang="de-DE" sz="2400"/>
        </a:p>
      </dgm:t>
    </dgm:pt>
    <dgm:pt modelId="{47B8AC0E-33BB-4DED-83D9-56D7CB95CE53}" type="sibTrans" cxnId="{A529BE3E-366C-4446-8EA1-E5D0E2620BB9}">
      <dgm:prSet/>
      <dgm:spPr/>
      <dgm:t>
        <a:bodyPr/>
        <a:lstStyle/>
        <a:p>
          <a:endParaRPr lang="de-DE" sz="2400"/>
        </a:p>
      </dgm:t>
    </dgm:pt>
    <dgm:pt modelId="{5EE50FC2-98D5-41EE-A3C0-0333A4D904BC}">
      <dgm:prSet custT="1"/>
      <dgm:spPr>
        <a:solidFill>
          <a:srgbClr val="FFDD71"/>
        </a:solidFill>
        <a:ln w="28575">
          <a:solidFill>
            <a:schemeClr val="accent1"/>
          </a:solidFill>
        </a:ln>
      </dgm:spPr>
      <dgm:t>
        <a:bodyPr/>
        <a:lstStyle/>
        <a:p>
          <a:r>
            <a:rPr lang="de-DE" sz="1600" noProof="0" dirty="0">
              <a:solidFill>
                <a:srgbClr val="000000"/>
              </a:solidFill>
              <a:latin typeface="Times New Roman" panose="02020603050405020304" pitchFamily="18" charset="0"/>
              <a:cs typeface="Times New Roman" panose="02020603050405020304" pitchFamily="18" charset="0"/>
            </a:rPr>
            <a:t>Situation </a:t>
          </a:r>
          <a:r>
            <a:rPr lang="de-DE" sz="1600" noProof="0" dirty="0" err="1">
              <a:solidFill>
                <a:srgbClr val="000000"/>
              </a:solidFill>
              <a:latin typeface="Times New Roman" panose="02020603050405020304" pitchFamily="18" charset="0"/>
              <a:cs typeface="Times New Roman" panose="02020603050405020304" pitchFamily="18" charset="0"/>
            </a:rPr>
            <a:t>model</a:t>
          </a:r>
          <a:endParaRPr lang="de-DE" sz="1600" noProof="0" dirty="0">
            <a:solidFill>
              <a:srgbClr val="000000"/>
            </a:solidFill>
            <a:latin typeface="Times New Roman" panose="02020603050405020304" pitchFamily="18" charset="0"/>
            <a:cs typeface="Times New Roman" panose="02020603050405020304" pitchFamily="18" charset="0"/>
          </a:endParaRPr>
        </a:p>
      </dgm:t>
    </dgm:pt>
    <dgm:pt modelId="{5FBD766A-218F-41A6-91D0-5E4F6F8DCB2C}" type="parTrans" cxnId="{7EFBBA12-CF4B-4C48-BDBA-1DEEC6EC0699}">
      <dgm:prSet/>
      <dgm:spPr/>
      <dgm:t>
        <a:bodyPr/>
        <a:lstStyle/>
        <a:p>
          <a:endParaRPr lang="de-DE" sz="2400"/>
        </a:p>
      </dgm:t>
    </dgm:pt>
    <dgm:pt modelId="{43BB5D8E-56AF-4CBF-BA22-6EBAC2EE6B58}" type="sibTrans" cxnId="{7EFBBA12-CF4B-4C48-BDBA-1DEEC6EC0699}">
      <dgm:prSet/>
      <dgm:spPr/>
      <dgm:t>
        <a:bodyPr/>
        <a:lstStyle/>
        <a:p>
          <a:endParaRPr lang="de-DE" sz="2400"/>
        </a:p>
      </dgm:t>
    </dgm:pt>
    <dgm:pt modelId="{3C6ED8DA-C2C2-46F7-BF7F-7C3AE2E8DFCC}" type="pres">
      <dgm:prSet presAssocID="{A884AB05-5B94-4700-8A61-168E9D0D0985}" presName="Name0" presStyleCnt="0">
        <dgm:presLayoutVars>
          <dgm:dir/>
          <dgm:resizeHandles val="exact"/>
        </dgm:presLayoutVars>
      </dgm:prSet>
      <dgm:spPr/>
    </dgm:pt>
    <dgm:pt modelId="{2FAF1FD5-02CC-4AAA-BA9F-F5B7F3E4CFC3}" type="pres">
      <dgm:prSet presAssocID="{A884AB05-5B94-4700-8A61-168E9D0D0985}" presName="cycle" presStyleCnt="0"/>
      <dgm:spPr/>
    </dgm:pt>
    <dgm:pt modelId="{DE04E474-7A71-46F1-9856-6BFC180B2973}" type="pres">
      <dgm:prSet presAssocID="{670E6E35-9D06-4B4E-9C43-006FA1C57382}" presName="nodeFirstNode" presStyleLbl="node1" presStyleIdx="0" presStyleCnt="8" custRadScaleRad="158643" custRadScaleInc="-219118">
        <dgm:presLayoutVars>
          <dgm:bulletEnabled val="1"/>
        </dgm:presLayoutVars>
      </dgm:prSet>
      <dgm:spPr/>
    </dgm:pt>
    <dgm:pt modelId="{4D0637A6-3C5B-46CA-A835-189810CD920B}" type="pres">
      <dgm:prSet presAssocID="{0E49F804-76E4-4AEE-901E-186B26BCD6D3}" presName="sibTransFirstNode" presStyleLbl="bgShp" presStyleIdx="0" presStyleCnt="1" custAng="1706338" custLinFactNeighborX="81471" custLinFactNeighborY="-34056"/>
      <dgm:spPr/>
    </dgm:pt>
    <dgm:pt modelId="{0E4848B8-BA92-480A-AEBA-56C7E826EAA3}" type="pres">
      <dgm:prSet presAssocID="{5EE50FC2-98D5-41EE-A3C0-0333A4D904BC}" presName="nodeFollowingNodes" presStyleLbl="node1" presStyleIdx="1" presStyleCnt="8" custRadScaleRad="88615" custRadScaleInc="-268419">
        <dgm:presLayoutVars>
          <dgm:bulletEnabled val="1"/>
        </dgm:presLayoutVars>
      </dgm:prSet>
      <dgm:spPr/>
    </dgm:pt>
    <dgm:pt modelId="{5D7080EA-9FDD-4EDD-B314-427DA08B3262}" type="pres">
      <dgm:prSet presAssocID="{6FC991EA-718C-4F1A-BEAB-09BB94AB11C7}" presName="nodeFollowingNodes" presStyleLbl="node1" presStyleIdx="2" presStyleCnt="8" custRadScaleRad="59781" custRadScaleInc="-247863">
        <dgm:presLayoutVars>
          <dgm:bulletEnabled val="1"/>
        </dgm:presLayoutVars>
      </dgm:prSet>
      <dgm:spPr/>
    </dgm:pt>
    <dgm:pt modelId="{3E291BE8-9AAD-4863-BCB0-EE24B18C53D8}" type="pres">
      <dgm:prSet presAssocID="{15DB8720-0716-471F-9073-1BCA9BEFDA61}" presName="nodeFollowingNodes" presStyleLbl="node1" presStyleIdx="3" presStyleCnt="8" custRadScaleRad="151982" custRadScaleInc="-168928">
        <dgm:presLayoutVars>
          <dgm:bulletEnabled val="1"/>
        </dgm:presLayoutVars>
      </dgm:prSet>
      <dgm:spPr/>
    </dgm:pt>
    <dgm:pt modelId="{13A6BAD2-76B5-4AF8-AA39-4E7563C4A773}" type="pres">
      <dgm:prSet presAssocID="{914921C3-8DB0-43F2-9AB9-4A84691D0D19}" presName="nodeFollowingNodes" presStyleLbl="node1" presStyleIdx="4" presStyleCnt="8" custRadScaleRad="162855" custRadScaleInc="-151343">
        <dgm:presLayoutVars>
          <dgm:bulletEnabled val="1"/>
        </dgm:presLayoutVars>
      </dgm:prSet>
      <dgm:spPr/>
    </dgm:pt>
    <dgm:pt modelId="{D998250B-A629-4759-947C-E557D7492BE8}" type="pres">
      <dgm:prSet presAssocID="{FFD35A61-354E-40D0-8F48-0150A6607E28}" presName="nodeFollowingNodes" presStyleLbl="node1" presStyleIdx="5" presStyleCnt="8" custRadScaleRad="83098" custRadScaleInc="-108472">
        <dgm:presLayoutVars>
          <dgm:bulletEnabled val="1"/>
        </dgm:presLayoutVars>
      </dgm:prSet>
      <dgm:spPr/>
    </dgm:pt>
    <dgm:pt modelId="{8D47CE13-7E0B-48AE-AD87-B1CD6116E270}" type="pres">
      <dgm:prSet presAssocID="{65263F44-3342-45FF-BC3E-F971E90AC5B1}" presName="nodeFollowingNodes" presStyleLbl="node1" presStyleIdx="6" presStyleCnt="8" custRadScaleRad="119422" custRadScaleInc="-94619">
        <dgm:presLayoutVars>
          <dgm:bulletEnabled val="1"/>
        </dgm:presLayoutVars>
      </dgm:prSet>
      <dgm:spPr/>
    </dgm:pt>
    <dgm:pt modelId="{F11F5040-307D-4F70-B89E-60A24B472679}" type="pres">
      <dgm:prSet presAssocID="{9B8D8177-4DF9-490A-A4FE-20F263607856}" presName="nodeFollowingNodes" presStyleLbl="node1" presStyleIdx="7" presStyleCnt="8" custRadScaleRad="134023" custRadScaleInc="-152008">
        <dgm:presLayoutVars>
          <dgm:bulletEnabled val="1"/>
        </dgm:presLayoutVars>
      </dgm:prSet>
      <dgm:spPr/>
    </dgm:pt>
  </dgm:ptLst>
  <dgm:cxnLst>
    <dgm:cxn modelId="{86116902-EC3D-41D6-8F12-B9A3D1D49FC4}" srcId="{A884AB05-5B94-4700-8A61-168E9D0D0985}" destId="{670E6E35-9D06-4B4E-9C43-006FA1C57382}" srcOrd="0" destOrd="0" parTransId="{54FF2650-5BE8-4D49-A304-8A28446F12AD}" sibTransId="{0E49F804-76E4-4AEE-901E-186B26BCD6D3}"/>
    <dgm:cxn modelId="{A2154C08-3489-446D-92F4-8D631C82C4C0}" srcId="{A884AB05-5B94-4700-8A61-168E9D0D0985}" destId="{6FC991EA-718C-4F1A-BEAB-09BB94AB11C7}" srcOrd="2" destOrd="0" parTransId="{48BC17F7-58AD-420E-8B7A-EA1ECC4CF44B}" sibTransId="{4B9320D0-A1DA-4819-B3CA-3B4AE0EC879F}"/>
    <dgm:cxn modelId="{4B91C609-E0C5-40D4-8102-65B856021FA6}" type="presOf" srcId="{FFD35A61-354E-40D0-8F48-0150A6607E28}" destId="{D998250B-A629-4759-947C-E557D7492BE8}" srcOrd="0" destOrd="0" presId="urn:microsoft.com/office/officeart/2005/8/layout/cycle3"/>
    <dgm:cxn modelId="{7EFBBA12-CF4B-4C48-BDBA-1DEEC6EC0699}" srcId="{A884AB05-5B94-4700-8A61-168E9D0D0985}" destId="{5EE50FC2-98D5-41EE-A3C0-0333A4D904BC}" srcOrd="1" destOrd="0" parTransId="{5FBD766A-218F-41A6-91D0-5E4F6F8DCB2C}" sibTransId="{43BB5D8E-56AF-4CBF-BA22-6EBAC2EE6B58}"/>
    <dgm:cxn modelId="{3E3AFB16-0B59-4301-856B-09C532538A60}" srcId="{A884AB05-5B94-4700-8A61-168E9D0D0985}" destId="{65263F44-3342-45FF-BC3E-F971E90AC5B1}" srcOrd="6" destOrd="0" parTransId="{9FA6B138-C518-4A96-B17E-49F9C80CB9BD}" sibTransId="{09927456-D657-4EFD-98A1-2DA4B7B1BDBA}"/>
    <dgm:cxn modelId="{2C8FF31B-5B5C-4243-8A2C-3F12D03AC5AF}" type="presOf" srcId="{5EE50FC2-98D5-41EE-A3C0-0333A4D904BC}" destId="{0E4848B8-BA92-480A-AEBA-56C7E826EAA3}" srcOrd="0" destOrd="0" presId="urn:microsoft.com/office/officeart/2005/8/layout/cycle3"/>
    <dgm:cxn modelId="{D593F71C-B3A2-4CCF-9D30-CC0391D0F471}" type="presOf" srcId="{6FC991EA-718C-4F1A-BEAB-09BB94AB11C7}" destId="{5D7080EA-9FDD-4EDD-B314-427DA08B3262}" srcOrd="0" destOrd="0" presId="urn:microsoft.com/office/officeart/2005/8/layout/cycle3"/>
    <dgm:cxn modelId="{479D8B22-5265-4383-BA91-960B0287EEF2}" type="presOf" srcId="{670E6E35-9D06-4B4E-9C43-006FA1C57382}" destId="{DE04E474-7A71-46F1-9856-6BFC180B2973}" srcOrd="0" destOrd="0" presId="urn:microsoft.com/office/officeart/2005/8/layout/cycle3"/>
    <dgm:cxn modelId="{A529BE3E-366C-4446-8EA1-E5D0E2620BB9}" srcId="{A884AB05-5B94-4700-8A61-168E9D0D0985}" destId="{FFD35A61-354E-40D0-8F48-0150A6607E28}" srcOrd="5" destOrd="0" parTransId="{6E97B0E5-4D9A-45E7-A8DA-8C53D6591C0F}" sibTransId="{47B8AC0E-33BB-4DED-83D9-56D7CB95CE53}"/>
    <dgm:cxn modelId="{6BAFD87C-47A3-4B83-AAA7-AF073AB5C3CD}" type="presOf" srcId="{914921C3-8DB0-43F2-9AB9-4A84691D0D19}" destId="{13A6BAD2-76B5-4AF8-AA39-4E7563C4A773}" srcOrd="0" destOrd="0" presId="urn:microsoft.com/office/officeart/2005/8/layout/cycle3"/>
    <dgm:cxn modelId="{05373085-E5B5-4672-8CA8-AAE9A16FB2BE}" srcId="{A884AB05-5B94-4700-8A61-168E9D0D0985}" destId="{15DB8720-0716-471F-9073-1BCA9BEFDA61}" srcOrd="3" destOrd="0" parTransId="{B8C9C188-00AE-4699-BBCB-3CD4A1F743F7}" sibTransId="{D54CBC90-BB51-41D5-A6F9-98998698FF29}"/>
    <dgm:cxn modelId="{839DD6A1-A63E-49E7-B63E-3A736069E4A1}" srcId="{A884AB05-5B94-4700-8A61-168E9D0D0985}" destId="{9B8D8177-4DF9-490A-A4FE-20F263607856}" srcOrd="7" destOrd="0" parTransId="{7C30C670-EE0B-4F8B-8CED-80B7AD2BF3C8}" sibTransId="{BB31B62E-9177-459B-BFA7-16DF19490B81}"/>
    <dgm:cxn modelId="{DBA378A3-84EB-4858-8517-39835FF489BD}" type="presOf" srcId="{0E49F804-76E4-4AEE-901E-186B26BCD6D3}" destId="{4D0637A6-3C5B-46CA-A835-189810CD920B}" srcOrd="0" destOrd="0" presId="urn:microsoft.com/office/officeart/2005/8/layout/cycle3"/>
    <dgm:cxn modelId="{7EA877A5-9AE7-4D0C-95C3-7559ABEE26C3}" type="presOf" srcId="{65263F44-3342-45FF-BC3E-F971E90AC5B1}" destId="{8D47CE13-7E0B-48AE-AD87-B1CD6116E270}" srcOrd="0" destOrd="0" presId="urn:microsoft.com/office/officeart/2005/8/layout/cycle3"/>
    <dgm:cxn modelId="{63E0ADAD-D80D-42CD-8DB0-BED7BB712E0D}" type="presOf" srcId="{9B8D8177-4DF9-490A-A4FE-20F263607856}" destId="{F11F5040-307D-4F70-B89E-60A24B472679}" srcOrd="0" destOrd="0" presId="urn:microsoft.com/office/officeart/2005/8/layout/cycle3"/>
    <dgm:cxn modelId="{A65A7ABB-9F23-42DC-A9C0-906B34770E6D}" srcId="{A884AB05-5B94-4700-8A61-168E9D0D0985}" destId="{914921C3-8DB0-43F2-9AB9-4A84691D0D19}" srcOrd="4" destOrd="0" parTransId="{BFCE59A5-20CD-4FCF-B0D5-20EF9730FAD8}" sibTransId="{92E0B470-17DA-4CDC-80F3-A2D8CEFC9932}"/>
    <dgm:cxn modelId="{508EAACC-31D0-4F18-8355-51D4BA4C841E}" type="presOf" srcId="{A884AB05-5B94-4700-8A61-168E9D0D0985}" destId="{3C6ED8DA-C2C2-46F7-BF7F-7C3AE2E8DFCC}" srcOrd="0" destOrd="0" presId="urn:microsoft.com/office/officeart/2005/8/layout/cycle3"/>
    <dgm:cxn modelId="{87F08FD9-B31C-4B87-97AC-833AC11C0BDA}" type="presOf" srcId="{15DB8720-0716-471F-9073-1BCA9BEFDA61}" destId="{3E291BE8-9AAD-4863-BCB0-EE24B18C53D8}" srcOrd="0" destOrd="0" presId="urn:microsoft.com/office/officeart/2005/8/layout/cycle3"/>
    <dgm:cxn modelId="{E72A1516-08B7-4AAC-969A-C1EDD1D8CF11}" type="presParOf" srcId="{3C6ED8DA-C2C2-46F7-BF7F-7C3AE2E8DFCC}" destId="{2FAF1FD5-02CC-4AAA-BA9F-F5B7F3E4CFC3}" srcOrd="0" destOrd="0" presId="urn:microsoft.com/office/officeart/2005/8/layout/cycle3"/>
    <dgm:cxn modelId="{B5EB1A48-1661-470C-9383-2F4B8A576D35}" type="presParOf" srcId="{2FAF1FD5-02CC-4AAA-BA9F-F5B7F3E4CFC3}" destId="{DE04E474-7A71-46F1-9856-6BFC180B2973}" srcOrd="0" destOrd="0" presId="urn:microsoft.com/office/officeart/2005/8/layout/cycle3"/>
    <dgm:cxn modelId="{D7E91990-80CD-4534-84BD-533BBF72BC11}" type="presParOf" srcId="{2FAF1FD5-02CC-4AAA-BA9F-F5B7F3E4CFC3}" destId="{4D0637A6-3C5B-46CA-A835-189810CD920B}" srcOrd="1" destOrd="0" presId="urn:microsoft.com/office/officeart/2005/8/layout/cycle3"/>
    <dgm:cxn modelId="{0A822FCA-0AF4-4381-BE41-0792AE53CB55}" type="presParOf" srcId="{2FAF1FD5-02CC-4AAA-BA9F-F5B7F3E4CFC3}" destId="{0E4848B8-BA92-480A-AEBA-56C7E826EAA3}" srcOrd="2" destOrd="0" presId="urn:microsoft.com/office/officeart/2005/8/layout/cycle3"/>
    <dgm:cxn modelId="{788467A9-FBE4-4371-B630-B1A62B749A6C}" type="presParOf" srcId="{2FAF1FD5-02CC-4AAA-BA9F-F5B7F3E4CFC3}" destId="{5D7080EA-9FDD-4EDD-B314-427DA08B3262}" srcOrd="3" destOrd="0" presId="urn:microsoft.com/office/officeart/2005/8/layout/cycle3"/>
    <dgm:cxn modelId="{90DB2AEA-8599-4DE1-8727-E87BC2CE7751}" type="presParOf" srcId="{2FAF1FD5-02CC-4AAA-BA9F-F5B7F3E4CFC3}" destId="{3E291BE8-9AAD-4863-BCB0-EE24B18C53D8}" srcOrd="4" destOrd="0" presId="urn:microsoft.com/office/officeart/2005/8/layout/cycle3"/>
    <dgm:cxn modelId="{B0A5D8B8-0577-48E8-B0DB-BFD5FE56B3E2}" type="presParOf" srcId="{2FAF1FD5-02CC-4AAA-BA9F-F5B7F3E4CFC3}" destId="{13A6BAD2-76B5-4AF8-AA39-4E7563C4A773}" srcOrd="5" destOrd="0" presId="urn:microsoft.com/office/officeart/2005/8/layout/cycle3"/>
    <dgm:cxn modelId="{9B252D26-D4B1-4A4E-BA1F-DCBC0F0A9636}" type="presParOf" srcId="{2FAF1FD5-02CC-4AAA-BA9F-F5B7F3E4CFC3}" destId="{D998250B-A629-4759-947C-E557D7492BE8}" srcOrd="6" destOrd="0" presId="urn:microsoft.com/office/officeart/2005/8/layout/cycle3"/>
    <dgm:cxn modelId="{354447F5-D8F4-4F2F-B3F0-C026596B3E3D}" type="presParOf" srcId="{2FAF1FD5-02CC-4AAA-BA9F-F5B7F3E4CFC3}" destId="{8D47CE13-7E0B-48AE-AD87-B1CD6116E270}" srcOrd="7" destOrd="0" presId="urn:microsoft.com/office/officeart/2005/8/layout/cycle3"/>
    <dgm:cxn modelId="{90CA29E7-E4FC-45D9-9B32-EE758BD9AC9E}" type="presParOf" srcId="{2FAF1FD5-02CC-4AAA-BA9F-F5B7F3E4CFC3}" destId="{F11F5040-307D-4F70-B89E-60A24B472679}" srcOrd="8" destOrd="0" presId="urn:microsoft.com/office/officeart/2005/8/layout/cycle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637A6-3C5B-46CA-A835-189810CD920B}">
      <dsp:nvSpPr>
        <dsp:cNvPr id="0" name=""/>
        <dsp:cNvSpPr/>
      </dsp:nvSpPr>
      <dsp:spPr>
        <a:xfrm rot="1706338">
          <a:off x="2228477" y="241096"/>
          <a:ext cx="4897357" cy="4897357"/>
        </a:xfrm>
        <a:prstGeom prst="circularArrow">
          <a:avLst>
            <a:gd name="adj1" fmla="val 5544"/>
            <a:gd name="adj2" fmla="val 330680"/>
            <a:gd name="adj3" fmla="val 14653790"/>
            <a:gd name="adj4" fmla="val 16871662"/>
            <a:gd name="adj5" fmla="val 5757"/>
          </a:avLst>
        </a:prstGeom>
        <a:solidFill>
          <a:schemeClr val="accent1">
            <a:tint val="40000"/>
            <a:hueOff val="0"/>
            <a:satOff val="0"/>
            <a:lumOff val="0"/>
            <a:alphaOff val="0"/>
          </a:schemeClr>
        </a:solidFill>
        <a:ln w="28575">
          <a:solidFill>
            <a:schemeClr val="accent1"/>
          </a:solidFill>
        </a:ln>
        <a:effectLst/>
      </dsp:spPr>
      <dsp:style>
        <a:lnRef idx="0">
          <a:scrgbClr r="0" g="0" b="0"/>
        </a:lnRef>
        <a:fillRef idx="1">
          <a:scrgbClr r="0" g="0" b="0"/>
        </a:fillRef>
        <a:effectRef idx="0">
          <a:scrgbClr r="0" g="0" b="0"/>
        </a:effectRef>
        <a:fontRef idx="minor"/>
      </dsp:style>
    </dsp:sp>
    <dsp:sp modelId="{DE04E474-7A71-46F1-9856-6BFC180B2973}">
      <dsp:nvSpPr>
        <dsp:cNvPr id="0" name=""/>
        <dsp:cNvSpPr/>
      </dsp:nvSpPr>
      <dsp:spPr>
        <a:xfrm>
          <a:off x="0" y="1953631"/>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b="1" kern="1200" noProof="0" dirty="0">
              <a:solidFill>
                <a:srgbClr val="000000"/>
              </a:solidFill>
              <a:latin typeface="Times New Roman" panose="02020603050405020304" pitchFamily="18" charset="0"/>
              <a:cs typeface="Times New Roman" panose="02020603050405020304" pitchFamily="18" charset="0"/>
            </a:rPr>
            <a:t>Reality</a:t>
          </a:r>
        </a:p>
      </dsp:txBody>
      <dsp:txXfrm>
        <a:off x="33548" y="1987179"/>
        <a:ext cx="1307364" cy="620134"/>
      </dsp:txXfrm>
    </dsp:sp>
    <dsp:sp modelId="{0E4848B8-BA92-480A-AEBA-56C7E826EAA3}">
      <dsp:nvSpPr>
        <dsp:cNvPr id="0" name=""/>
        <dsp:cNvSpPr/>
      </dsp:nvSpPr>
      <dsp:spPr>
        <a:xfrm>
          <a:off x="1089329" y="1231314"/>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noProof="0" dirty="0">
              <a:solidFill>
                <a:srgbClr val="000000"/>
              </a:solidFill>
              <a:latin typeface="Times New Roman" panose="02020603050405020304" pitchFamily="18" charset="0"/>
              <a:cs typeface="Times New Roman" panose="02020603050405020304" pitchFamily="18" charset="0"/>
            </a:rPr>
            <a:t>Situation </a:t>
          </a:r>
          <a:r>
            <a:rPr lang="de-DE" sz="1600" kern="1200" noProof="0" dirty="0" err="1">
              <a:solidFill>
                <a:srgbClr val="000000"/>
              </a:solidFill>
              <a:latin typeface="Times New Roman" panose="02020603050405020304" pitchFamily="18" charset="0"/>
              <a:cs typeface="Times New Roman" panose="02020603050405020304" pitchFamily="18" charset="0"/>
            </a:rPr>
            <a:t>model</a:t>
          </a:r>
          <a:endParaRPr lang="de-DE" sz="1600" kern="1200" noProof="0" dirty="0">
            <a:solidFill>
              <a:srgbClr val="000000"/>
            </a:solidFill>
            <a:latin typeface="Times New Roman" panose="02020603050405020304" pitchFamily="18" charset="0"/>
            <a:cs typeface="Times New Roman" panose="02020603050405020304" pitchFamily="18" charset="0"/>
          </a:endParaRPr>
        </a:p>
      </dsp:txBody>
      <dsp:txXfrm>
        <a:off x="1122877" y="1264862"/>
        <a:ext cx="1307364" cy="620134"/>
      </dsp:txXfrm>
    </dsp:sp>
    <dsp:sp modelId="{5D7080EA-9FDD-4EDD-B314-427DA08B3262}">
      <dsp:nvSpPr>
        <dsp:cNvPr id="0" name=""/>
        <dsp:cNvSpPr/>
      </dsp:nvSpPr>
      <dsp:spPr>
        <a:xfrm>
          <a:off x="2530474" y="857033"/>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noProof="0" dirty="0">
              <a:solidFill>
                <a:srgbClr val="000000"/>
              </a:solidFill>
              <a:latin typeface="Times New Roman" panose="02020603050405020304" pitchFamily="18" charset="0"/>
              <a:cs typeface="Times New Roman" panose="02020603050405020304" pitchFamily="18" charset="0"/>
            </a:rPr>
            <a:t>Real </a:t>
          </a:r>
          <a:r>
            <a:rPr lang="de-DE" sz="1600" kern="1200" noProof="0" dirty="0" err="1">
              <a:solidFill>
                <a:srgbClr val="000000"/>
              </a:solidFill>
              <a:latin typeface="Times New Roman" panose="02020603050405020304" pitchFamily="18" charset="0"/>
              <a:cs typeface="Times New Roman" panose="02020603050405020304" pitchFamily="18" charset="0"/>
            </a:rPr>
            <a:t>model</a:t>
          </a:r>
          <a:endParaRPr lang="de-DE" sz="1600" kern="1200" noProof="0" dirty="0">
            <a:solidFill>
              <a:srgbClr val="000000"/>
            </a:solidFill>
            <a:latin typeface="Times New Roman" panose="02020603050405020304" pitchFamily="18" charset="0"/>
            <a:cs typeface="Times New Roman" panose="02020603050405020304" pitchFamily="18" charset="0"/>
          </a:endParaRPr>
        </a:p>
      </dsp:txBody>
      <dsp:txXfrm>
        <a:off x="2564022" y="890581"/>
        <a:ext cx="1307364" cy="620134"/>
      </dsp:txXfrm>
    </dsp:sp>
    <dsp:sp modelId="{3E291BE8-9AAD-4863-BCB0-EE24B18C53D8}">
      <dsp:nvSpPr>
        <dsp:cNvPr id="0" name=""/>
        <dsp:cNvSpPr/>
      </dsp:nvSpPr>
      <dsp:spPr>
        <a:xfrm>
          <a:off x="5457808" y="871352"/>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noProof="0" dirty="0" err="1">
              <a:solidFill>
                <a:srgbClr val="000000"/>
              </a:solidFill>
              <a:latin typeface="Times New Roman" panose="02020603050405020304" pitchFamily="18" charset="0"/>
              <a:cs typeface="Times New Roman" panose="02020603050405020304" pitchFamily="18" charset="0"/>
            </a:rPr>
            <a:t>Mathematical</a:t>
          </a:r>
          <a:r>
            <a:rPr lang="de-DE" sz="1600" kern="1200" noProof="0" dirty="0">
              <a:solidFill>
                <a:srgbClr val="000000"/>
              </a:solidFill>
              <a:latin typeface="Times New Roman" panose="02020603050405020304" pitchFamily="18" charset="0"/>
              <a:cs typeface="Times New Roman" panose="02020603050405020304" pitchFamily="18" charset="0"/>
            </a:rPr>
            <a:t> </a:t>
          </a:r>
          <a:r>
            <a:rPr lang="de-DE" sz="1600" kern="1200" noProof="0" dirty="0" err="1">
              <a:solidFill>
                <a:srgbClr val="000000"/>
              </a:solidFill>
              <a:latin typeface="Times New Roman" panose="02020603050405020304" pitchFamily="18" charset="0"/>
              <a:cs typeface="Times New Roman" panose="02020603050405020304" pitchFamily="18" charset="0"/>
            </a:rPr>
            <a:t>model</a:t>
          </a:r>
          <a:endParaRPr lang="de-DE" sz="1600" kern="1200" noProof="0" dirty="0">
            <a:solidFill>
              <a:srgbClr val="000000"/>
            </a:solidFill>
            <a:latin typeface="Times New Roman" panose="02020603050405020304" pitchFamily="18" charset="0"/>
            <a:cs typeface="Times New Roman" panose="02020603050405020304" pitchFamily="18" charset="0"/>
          </a:endParaRPr>
        </a:p>
      </dsp:txBody>
      <dsp:txXfrm>
        <a:off x="5491356" y="904900"/>
        <a:ext cx="1307364" cy="620134"/>
      </dsp:txXfrm>
    </dsp:sp>
    <dsp:sp modelId="{13A6BAD2-76B5-4AF8-AA39-4E7563C4A773}">
      <dsp:nvSpPr>
        <dsp:cNvPr id="0" name=""/>
        <dsp:cNvSpPr/>
      </dsp:nvSpPr>
      <dsp:spPr>
        <a:xfrm>
          <a:off x="5457808" y="3762507"/>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u="sng" kern="1200" noProof="0" dirty="0" err="1">
              <a:solidFill>
                <a:srgbClr val="000000"/>
              </a:solidFill>
              <a:latin typeface="Times New Roman" panose="02020603050405020304" pitchFamily="18" charset="0"/>
              <a:cs typeface="Times New Roman" panose="02020603050405020304" pitchFamily="18" charset="0"/>
            </a:rPr>
            <a:t>Mathematical</a:t>
          </a:r>
          <a:r>
            <a:rPr lang="de-DE" sz="1600" u="sng" kern="1200" noProof="0" dirty="0">
              <a:solidFill>
                <a:srgbClr val="000000"/>
              </a:solidFill>
              <a:latin typeface="Times New Roman" panose="02020603050405020304" pitchFamily="18" charset="0"/>
              <a:cs typeface="Times New Roman" panose="02020603050405020304" pitchFamily="18" charset="0"/>
            </a:rPr>
            <a:t> </a:t>
          </a:r>
          <a:r>
            <a:rPr lang="de-DE" sz="1600" u="sng" kern="1200" noProof="0" dirty="0" err="1">
              <a:solidFill>
                <a:srgbClr val="000000"/>
              </a:solidFill>
              <a:latin typeface="Times New Roman" panose="02020603050405020304" pitchFamily="18" charset="0"/>
              <a:cs typeface="Times New Roman" panose="02020603050405020304" pitchFamily="18" charset="0"/>
            </a:rPr>
            <a:t>result</a:t>
          </a:r>
          <a:endParaRPr lang="de-DE" sz="1600" u="sng" kern="1200" noProof="0" dirty="0">
            <a:solidFill>
              <a:srgbClr val="000000"/>
            </a:solidFill>
            <a:latin typeface="Times New Roman" panose="02020603050405020304" pitchFamily="18" charset="0"/>
            <a:cs typeface="Times New Roman" panose="02020603050405020304" pitchFamily="18" charset="0"/>
          </a:endParaRPr>
        </a:p>
      </dsp:txBody>
      <dsp:txXfrm>
        <a:off x="5491356" y="3796055"/>
        <a:ext cx="1307364" cy="620134"/>
      </dsp:txXfrm>
    </dsp:sp>
    <dsp:sp modelId="{D998250B-A629-4759-947C-E557D7492BE8}">
      <dsp:nvSpPr>
        <dsp:cNvPr id="0" name=""/>
        <dsp:cNvSpPr/>
      </dsp:nvSpPr>
      <dsp:spPr>
        <a:xfrm>
          <a:off x="2680108" y="3824398"/>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u="sng" kern="1200" noProof="0" dirty="0">
              <a:solidFill>
                <a:srgbClr val="000000"/>
              </a:solidFill>
              <a:latin typeface="Times New Roman" panose="02020603050405020304" pitchFamily="18" charset="0"/>
              <a:cs typeface="Times New Roman" panose="02020603050405020304" pitchFamily="18" charset="0"/>
            </a:rPr>
            <a:t>Real </a:t>
          </a:r>
          <a:r>
            <a:rPr lang="de-DE" sz="1600" u="sng" kern="1200" noProof="0" dirty="0" err="1">
              <a:solidFill>
                <a:srgbClr val="000000"/>
              </a:solidFill>
              <a:latin typeface="Times New Roman" panose="02020603050405020304" pitchFamily="18" charset="0"/>
              <a:cs typeface="Times New Roman" panose="02020603050405020304" pitchFamily="18" charset="0"/>
            </a:rPr>
            <a:t>result</a:t>
          </a:r>
          <a:endParaRPr lang="de-DE" sz="1600" u="sng" kern="1200" noProof="0" dirty="0">
            <a:solidFill>
              <a:srgbClr val="000000"/>
            </a:solidFill>
            <a:latin typeface="Times New Roman" panose="02020603050405020304" pitchFamily="18" charset="0"/>
            <a:cs typeface="Times New Roman" panose="02020603050405020304" pitchFamily="18" charset="0"/>
          </a:endParaRPr>
        </a:p>
      </dsp:txBody>
      <dsp:txXfrm>
        <a:off x="2713656" y="3857946"/>
        <a:ext cx="1307364" cy="620134"/>
      </dsp:txXfrm>
    </dsp:sp>
    <dsp:sp modelId="{8D47CE13-7E0B-48AE-AD87-B1CD6116E270}">
      <dsp:nvSpPr>
        <dsp:cNvPr id="0" name=""/>
        <dsp:cNvSpPr/>
      </dsp:nvSpPr>
      <dsp:spPr>
        <a:xfrm>
          <a:off x="759497" y="3619895"/>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de-DE" sz="1400" kern="1200" dirty="0">
              <a:solidFill>
                <a:srgbClr val="000000"/>
              </a:solidFill>
              <a:latin typeface="Times New Roman" panose="02020603050405020304" pitchFamily="18" charset="0"/>
              <a:cs typeface="Times New Roman" panose="02020603050405020304" pitchFamily="18" charset="0"/>
            </a:rPr>
            <a:t>Political </a:t>
          </a:r>
          <a:r>
            <a:rPr lang="de-DE" sz="1400" kern="1200" dirty="0" err="1">
              <a:solidFill>
                <a:srgbClr val="000000"/>
              </a:solidFill>
              <a:latin typeface="Times New Roman" panose="02020603050405020304" pitchFamily="18" charset="0"/>
              <a:cs typeface="Times New Roman" panose="02020603050405020304" pitchFamily="18" charset="0"/>
            </a:rPr>
            <a:t>possibilites</a:t>
          </a:r>
          <a:r>
            <a:rPr lang="de-DE" sz="1400" kern="1200" dirty="0">
              <a:solidFill>
                <a:srgbClr val="000000"/>
              </a:solidFill>
              <a:latin typeface="Times New Roman" panose="02020603050405020304" pitchFamily="18" charset="0"/>
              <a:cs typeface="Times New Roman" panose="02020603050405020304" pitchFamily="18" charset="0"/>
            </a:rPr>
            <a:t> </a:t>
          </a:r>
          <a:r>
            <a:rPr lang="de-DE" sz="1400" kern="1200" dirty="0" err="1">
              <a:solidFill>
                <a:srgbClr val="000000"/>
              </a:solidFill>
              <a:latin typeface="Times New Roman" panose="02020603050405020304" pitchFamily="18" charset="0"/>
              <a:cs typeface="Times New Roman" panose="02020603050405020304" pitchFamily="18" charset="0"/>
            </a:rPr>
            <a:t>and</a:t>
          </a:r>
          <a:r>
            <a:rPr lang="de-DE" sz="1400" kern="1200" dirty="0">
              <a:solidFill>
                <a:srgbClr val="000000"/>
              </a:solidFill>
              <a:latin typeface="Times New Roman" panose="02020603050405020304" pitchFamily="18" charset="0"/>
              <a:cs typeface="Times New Roman" panose="02020603050405020304" pitchFamily="18" charset="0"/>
            </a:rPr>
            <a:t> „</a:t>
          </a:r>
          <a:r>
            <a:rPr lang="de-DE" sz="1400" kern="1200" dirty="0" err="1">
              <a:solidFill>
                <a:srgbClr val="000000"/>
              </a:solidFill>
              <a:latin typeface="Times New Roman" panose="02020603050405020304" pitchFamily="18" charset="0"/>
              <a:cs typeface="Times New Roman" panose="02020603050405020304" pitchFamily="18" charset="0"/>
            </a:rPr>
            <a:t>solutions</a:t>
          </a:r>
          <a:r>
            <a:rPr lang="de-DE" sz="1400" kern="1200" dirty="0">
              <a:solidFill>
                <a:srgbClr val="000000"/>
              </a:solidFill>
              <a:latin typeface="Times New Roman" panose="02020603050405020304" pitchFamily="18" charset="0"/>
              <a:cs typeface="Times New Roman" panose="02020603050405020304" pitchFamily="18" charset="0"/>
            </a:rPr>
            <a:t>“</a:t>
          </a:r>
        </a:p>
      </dsp:txBody>
      <dsp:txXfrm>
        <a:off x="793045" y="3653443"/>
        <a:ext cx="1307364" cy="620134"/>
      </dsp:txXfrm>
    </dsp:sp>
    <dsp:sp modelId="{F11F5040-307D-4F70-B89E-60A24B472679}">
      <dsp:nvSpPr>
        <dsp:cNvPr id="0" name=""/>
        <dsp:cNvSpPr/>
      </dsp:nvSpPr>
      <dsp:spPr>
        <a:xfrm>
          <a:off x="35727" y="2851899"/>
          <a:ext cx="1374460" cy="687230"/>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de-DE" sz="1600" kern="1200" noProof="0" dirty="0" err="1">
              <a:solidFill>
                <a:srgbClr val="000000"/>
              </a:solidFill>
              <a:latin typeface="Times New Roman" panose="02020603050405020304" pitchFamily="18" charset="0"/>
              <a:cs typeface="Times New Roman" panose="02020603050405020304" pitchFamily="18" charset="0"/>
            </a:rPr>
            <a:t>Judgement</a:t>
          </a:r>
          <a:endParaRPr lang="de-DE" sz="1400" kern="1200" noProof="0" dirty="0">
            <a:solidFill>
              <a:srgbClr val="000000"/>
            </a:solidFill>
            <a:latin typeface="Times New Roman" panose="02020603050405020304" pitchFamily="18" charset="0"/>
            <a:cs typeface="Times New Roman" panose="02020603050405020304" pitchFamily="18" charset="0"/>
          </a:endParaRPr>
        </a:p>
      </dsp:txBody>
      <dsp:txXfrm>
        <a:off x="69275" y="2885447"/>
        <a:ext cx="1307364" cy="62013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EE9AC-6C7D-4BB3-9CE2-59491BA46E6B}"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E2CADE-675E-41DF-B34A-17D73DDC2B60}" type="slidenum">
              <a:rPr lang="de-DE" smtClean="0"/>
              <a:t>‹Nr.›</a:t>
            </a:fld>
            <a:endParaRPr lang="de-DE"/>
          </a:p>
        </p:txBody>
      </p:sp>
    </p:spTree>
    <p:extLst>
      <p:ext uri="{BB962C8B-B14F-4D97-AF65-F5344CB8AC3E}">
        <p14:creationId xmlns:p14="http://schemas.microsoft.com/office/powerpoint/2010/main" val="118146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449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2CADE-675E-41DF-B34A-17D73DDC2B60}"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5082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E2CADE-675E-41DF-B34A-17D73DDC2B60}"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6357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449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14476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63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923541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850897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459266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32237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8272717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2360881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8661297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9776854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1422038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646804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0295804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388995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609852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700654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040729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53445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30571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4042727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397984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96521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6069029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958627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4972269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6526271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0.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12.png"/><Relationship Id="rId4" Type="http://schemas.openxmlformats.org/officeDocument/2006/relationships/image" Target="../media/image11.png"/><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hyperlink" Target="https://doi.org/10.1007/978-3-319-18272-8_5" TargetMode="External"/><Relationship Id="rId5" Type="http://schemas.openxmlformats.org/officeDocument/2006/relationships/hyperlink" Target="https://doi.org/10.1007/978-3-658-36766-4_2" TargetMode="Externa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10 -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5" name="Textfeld 4">
            <a:extLst>
              <a:ext uri="{FF2B5EF4-FFF2-40B4-BE49-F238E27FC236}">
                <a16:creationId xmlns:a16="http://schemas.microsoft.com/office/drawing/2014/main" id="{7041A8F2-2614-A4E0-3C4D-26BF72C242D4}"/>
              </a:ext>
            </a:extLst>
          </p:cNvPr>
          <p:cNvSpPr txBox="1"/>
          <p:nvPr/>
        </p:nvSpPr>
        <p:spPr>
          <a:xfrm>
            <a:off x="2231730" y="4370115"/>
            <a:ext cx="7728540"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Mathematics education - Descriptive and normative models</a:t>
            </a:r>
          </a:p>
        </p:txBody>
      </p:sp>
      <p:pic>
        <p:nvPicPr>
          <p:cNvPr id="16" name="Grafik 15">
            <a:extLst>
              <a:ext uri="{FF2B5EF4-FFF2-40B4-BE49-F238E27FC236}">
                <a16:creationId xmlns:a16="http://schemas.microsoft.com/office/drawing/2014/main" id="{178992AE-B47B-9D9C-B6F0-E21FB2E8859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18" name="Grafik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20" name="Textfeld 19">
            <a:extLst>
              <a:ext uri="{FF2B5EF4-FFF2-40B4-BE49-F238E27FC236}">
                <a16:creationId xmlns:a16="http://schemas.microsoft.com/office/drawing/2014/main" id="{71E7A9B5-A99A-43D6-9F55-3226CAA5F9AD}"/>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1466139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66290"/>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1</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2" name="Inhaltsplatzhalter 2">
            <a:extLst>
              <a:ext uri="{FF2B5EF4-FFF2-40B4-BE49-F238E27FC236}">
                <a16:creationId xmlns:a16="http://schemas.microsoft.com/office/drawing/2014/main" id="{2F4E6FB6-19E2-6F41-6C8F-5963B9982296}"/>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4" name="Fußzeilenplatzhalter 7">
            <a:extLst>
              <a:ext uri="{FF2B5EF4-FFF2-40B4-BE49-F238E27FC236}">
                <a16:creationId xmlns:a16="http://schemas.microsoft.com/office/drawing/2014/main" id="{084A5698-6D55-765C-514F-2DD9E2EEEC88}"/>
              </a:ext>
            </a:extLst>
          </p:cNvPr>
          <p:cNvSpPr txBox="1">
            <a:spLocks/>
          </p:cNvSpPr>
          <p:nvPr/>
        </p:nvSpPr>
        <p:spPr>
          <a:xfrm>
            <a:off x="4038600" y="19326"/>
            <a:ext cx="4114800" cy="365125"/>
          </a:xfrm>
          <a:prstGeom prst="rect">
            <a:avLst/>
          </a:prstGeom>
        </p:spPr>
        <p:txBody>
          <a:bodyPr>
            <a:normAutofit fontScale="77500" lnSpcReduction="20000"/>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err="1">
                <a:ln>
                  <a:noFill/>
                </a:ln>
                <a:solidFill>
                  <a:srgbClr val="000000"/>
                </a:solidFill>
                <a:effectLst/>
                <a:uLnTx/>
                <a:uFillTx/>
                <a:latin typeface="Times New Roman"/>
                <a:ea typeface="+mn-ea"/>
                <a:cs typeface="Times New Roman" panose="02020603050405020304" pitchFamily="18" charset="0"/>
              </a:rPr>
              <a:t>Modelling</a:t>
            </a:r>
            <a:r>
              <a:rPr kumimoji="0" lang="de-DE" sz="1800" b="0" i="0" u="none" strike="noStrike" kern="1200" cap="none" spc="0" normalizeH="0" baseline="0" noProof="0" dirty="0">
                <a:ln>
                  <a:noFill/>
                </a:ln>
                <a:solidFill>
                  <a:srgbClr val="000000"/>
                </a:solidFill>
                <a:effectLst/>
                <a:uLnTx/>
                <a:uFillTx/>
                <a:latin typeface="Times New Roman"/>
                <a:ea typeface="+mn-ea"/>
                <a:cs typeface="Times New Roman" panose="02020603050405020304" pitchFamily="18" charset="0"/>
              </a:rPr>
              <a:t> </a:t>
            </a:r>
            <a:r>
              <a:rPr kumimoji="0" lang="de-DE" sz="1800" b="0" i="0" u="none" strike="noStrike" kern="1200" cap="none" spc="0" normalizeH="0" baseline="0" noProof="0" dirty="0" err="1">
                <a:ln>
                  <a:noFill/>
                </a:ln>
                <a:solidFill>
                  <a:srgbClr val="000000"/>
                </a:solidFill>
                <a:effectLst/>
                <a:uLnTx/>
                <a:uFillTx/>
                <a:latin typeface="Times New Roman"/>
                <a:ea typeface="+mn-ea"/>
                <a:cs typeface="Times New Roman" panose="02020603050405020304" pitchFamily="18" charset="0"/>
              </a:rPr>
              <a:t>diagram</a:t>
            </a:r>
            <a:r>
              <a:rPr kumimoji="0" lang="de-DE" sz="1800" b="0" i="0" u="none" strike="noStrike" kern="1200" cap="none" spc="0" normalizeH="0" baseline="0" noProof="0" dirty="0">
                <a:ln>
                  <a:noFill/>
                </a:ln>
                <a:solidFill>
                  <a:srgbClr val="000000"/>
                </a:solidFill>
                <a:effectLst/>
                <a:uLnTx/>
                <a:uFillTx/>
                <a:latin typeface="Times New Roman"/>
                <a:ea typeface="+mn-ea"/>
                <a:cs typeface="Times New Roman" panose="02020603050405020304" pitchFamily="18" charset="0"/>
              </a:rPr>
              <a:t> </a:t>
            </a:r>
            <a:r>
              <a:rPr kumimoji="0" lang="de-DE" sz="1800" b="0" i="0" u="none" strike="noStrike" kern="1200" cap="none" spc="0" normalizeH="0" baseline="0" noProof="0" dirty="0" err="1">
                <a:ln>
                  <a:noFill/>
                </a:ln>
                <a:solidFill>
                  <a:srgbClr val="000000"/>
                </a:solidFill>
                <a:effectLst/>
                <a:uLnTx/>
                <a:uFillTx/>
                <a:latin typeface="Times New Roman"/>
                <a:ea typeface="+mn-ea"/>
                <a:cs typeface="Times New Roman" panose="02020603050405020304" pitchFamily="18" charset="0"/>
              </a:rPr>
              <a:t>based</a:t>
            </a:r>
            <a:r>
              <a:rPr kumimoji="0" lang="de-DE" sz="1800" b="0" i="0" u="none" strike="noStrike" kern="1200" cap="none" spc="0" normalizeH="0" baseline="0" noProof="0" dirty="0">
                <a:ln>
                  <a:noFill/>
                </a:ln>
                <a:solidFill>
                  <a:srgbClr val="000000"/>
                </a:solidFill>
                <a:effectLst/>
                <a:uLnTx/>
                <a:uFillTx/>
                <a:latin typeface="Times New Roman"/>
                <a:ea typeface="+mn-ea"/>
                <a:cs typeface="Times New Roman" panose="02020603050405020304" pitchFamily="18" charset="0"/>
              </a:rPr>
              <a:t> on </a:t>
            </a:r>
            <a:r>
              <a:rPr kumimoji="0" lang="de-DE" sz="1800" b="0" i="0" u="none" strike="noStrike" kern="1200" cap="none" spc="0" normalizeH="0" baseline="0" noProof="0" dirty="0" err="1">
                <a:ln>
                  <a:noFill/>
                </a:ln>
                <a:solidFill>
                  <a:srgbClr val="000000"/>
                </a:solidFill>
                <a:effectLst/>
                <a:uLnTx/>
                <a:uFillTx/>
                <a:latin typeface="Times New Roman"/>
                <a:ea typeface="+mn-ea"/>
                <a:cs typeface="Times New Roman" panose="02020603050405020304" pitchFamily="18" charset="0"/>
              </a:rPr>
              <a:t>Maass</a:t>
            </a:r>
            <a:r>
              <a:rPr kumimoji="0" lang="de-DE" sz="1800" b="0" i="0" u="none" strike="noStrike" kern="1200" cap="none" spc="0" normalizeH="0" baseline="0" noProof="0" dirty="0">
                <a:ln>
                  <a:noFill/>
                </a:ln>
                <a:solidFill>
                  <a:srgbClr val="000000"/>
                </a:solidFill>
                <a:effectLst/>
                <a:uLnTx/>
                <a:uFillTx/>
                <a:latin typeface="Times New Roman"/>
                <a:ea typeface="+mn-ea"/>
                <a:cs typeface="Times New Roman" panose="02020603050405020304" pitchFamily="18" charset="0"/>
              </a:rPr>
              <a:t> et al. (2022, p. 39)</a:t>
            </a:r>
          </a:p>
        </p:txBody>
      </p:sp>
      <p:sp>
        <p:nvSpPr>
          <p:cNvPr id="5" name="Ellipse 4">
            <a:extLst>
              <a:ext uri="{FF2B5EF4-FFF2-40B4-BE49-F238E27FC236}">
                <a16:creationId xmlns:a16="http://schemas.microsoft.com/office/drawing/2014/main" id="{D9ABAFC9-73CE-1EF7-5CDF-7DB5B5DF8B95}"/>
              </a:ext>
            </a:extLst>
          </p:cNvPr>
          <p:cNvSpPr/>
          <p:nvPr/>
        </p:nvSpPr>
        <p:spPr>
          <a:xfrm>
            <a:off x="409673" y="644392"/>
            <a:ext cx="5770799" cy="5264274"/>
          </a:xfrm>
          <a:prstGeom prst="ellipse">
            <a:avLst/>
          </a:prstGeom>
          <a:solidFill>
            <a:schemeClr val="accent2">
              <a:lumMod val="20000"/>
              <a:lumOff val="80000"/>
            </a:schemeClr>
          </a:solidFill>
          <a:ln w="38100" cap="flat" cmpd="sng" algn="ctr">
            <a:solidFill>
              <a:schemeClr val="accent1"/>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Ellipse 5">
            <a:extLst>
              <a:ext uri="{FF2B5EF4-FFF2-40B4-BE49-F238E27FC236}">
                <a16:creationId xmlns:a16="http://schemas.microsoft.com/office/drawing/2014/main" id="{8E83339F-088E-2D90-79A4-8F92A1E1AE4A}"/>
              </a:ext>
            </a:extLst>
          </p:cNvPr>
          <p:cNvSpPr/>
          <p:nvPr/>
        </p:nvSpPr>
        <p:spPr>
          <a:xfrm>
            <a:off x="6384405" y="644392"/>
            <a:ext cx="5751443" cy="5261113"/>
          </a:xfrm>
          <a:prstGeom prst="ellipse">
            <a:avLst/>
          </a:prstGeom>
          <a:solidFill>
            <a:schemeClr val="accent2">
              <a:lumMod val="20000"/>
              <a:lumOff val="80000"/>
            </a:schemeClr>
          </a:solidFill>
          <a:ln w="38100" cap="flat" cmpd="sng" algn="ctr">
            <a:solidFill>
              <a:schemeClr val="accent1"/>
            </a:solidFill>
            <a:prstDash val="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Rechteck 6">
            <a:extLst>
              <a:ext uri="{FF2B5EF4-FFF2-40B4-BE49-F238E27FC236}">
                <a16:creationId xmlns:a16="http://schemas.microsoft.com/office/drawing/2014/main" id="{DEEF62E1-4F55-6495-F2EC-AA586E46FAB8}"/>
              </a:ext>
            </a:extLst>
          </p:cNvPr>
          <p:cNvSpPr/>
          <p:nvPr/>
        </p:nvSpPr>
        <p:spPr>
          <a:xfrm>
            <a:off x="486071" y="2628345"/>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0" i="1" u="none"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rPr>
              <a:t>Real </a:t>
            </a:r>
            <a:r>
              <a:rPr kumimoji="0" lang="de-DE" sz="2000" b="0" i="1" u="none" strike="noStrike" kern="0" cap="none" spc="0" normalizeH="0" baseline="0" noProof="0" dirty="0" err="1">
                <a:ln>
                  <a:noFill/>
                </a:ln>
                <a:solidFill>
                  <a:prstClr val="black"/>
                </a:solidFill>
                <a:effectLst/>
                <a:uLnTx/>
                <a:uFillTx/>
                <a:latin typeface="Times New Roman"/>
                <a:ea typeface="+mn-ea"/>
                <a:cs typeface="Times New Roman" panose="02020603050405020304" pitchFamily="18" charset="0"/>
              </a:rPr>
              <a:t>situation</a:t>
            </a:r>
            <a:endParaRPr kumimoji="0" lang="de-DE" sz="2000" b="0" i="1" u="none"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endParaRPr>
          </a:p>
        </p:txBody>
      </p:sp>
      <p:sp>
        <p:nvSpPr>
          <p:cNvPr id="9" name="Rechteck 8">
            <a:extLst>
              <a:ext uri="{FF2B5EF4-FFF2-40B4-BE49-F238E27FC236}">
                <a16:creationId xmlns:a16="http://schemas.microsoft.com/office/drawing/2014/main" id="{FBAD9079-CF4B-CA49-1AAE-418C895972C6}"/>
              </a:ext>
            </a:extLst>
          </p:cNvPr>
          <p:cNvSpPr/>
          <p:nvPr/>
        </p:nvSpPr>
        <p:spPr>
          <a:xfrm>
            <a:off x="3082790" y="2628345"/>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rPr>
              <a:t>Model(s) </a:t>
            </a:r>
            <a:r>
              <a:rPr kumimoji="0" lang="de-DE" sz="2000" b="0" i="0" u="none" strike="noStrike" kern="0" cap="none" spc="0" normalizeH="0" baseline="0" noProof="0" dirty="0" err="1">
                <a:ln>
                  <a:noFill/>
                </a:ln>
                <a:solidFill>
                  <a:prstClr val="black"/>
                </a:solidFill>
                <a:effectLst/>
                <a:uLnTx/>
                <a:uFillTx/>
                <a:latin typeface="Times New Roman"/>
                <a:ea typeface="+mn-ea"/>
                <a:cs typeface="Times New Roman" panose="02020603050405020304" pitchFamily="18" charset="0"/>
              </a:rPr>
              <a:t>of</a:t>
            </a:r>
            <a:r>
              <a:rPr kumimoji="0" lang="de-DE" sz="2000" b="0" i="0" u="none"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rPr>
              <a:t> </a:t>
            </a:r>
            <a:r>
              <a:rPr kumimoji="0" lang="de-DE" sz="2000" b="0" i="0" u="none" strike="noStrike" kern="0" cap="none" spc="0" normalizeH="0" baseline="0" noProof="0" dirty="0" err="1">
                <a:ln>
                  <a:noFill/>
                </a:ln>
                <a:solidFill>
                  <a:prstClr val="black"/>
                </a:solidFill>
                <a:effectLst/>
                <a:uLnTx/>
                <a:uFillTx/>
                <a:latin typeface="Times New Roman"/>
                <a:ea typeface="+mn-ea"/>
                <a:cs typeface="Times New Roman" panose="02020603050405020304" pitchFamily="18" charset="0"/>
              </a:rPr>
              <a:t>the</a:t>
            </a:r>
            <a:r>
              <a:rPr kumimoji="0" lang="de-DE" sz="2000" b="0" i="0" u="none"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rPr>
              <a:t> </a:t>
            </a:r>
            <a:r>
              <a:rPr kumimoji="0" lang="de-DE" sz="2000" b="0" i="0" u="none" strike="noStrike" kern="0" cap="none" spc="0" normalizeH="0" baseline="0" noProof="0" dirty="0" err="1">
                <a:ln>
                  <a:noFill/>
                </a:ln>
                <a:solidFill>
                  <a:prstClr val="black"/>
                </a:solidFill>
                <a:effectLst/>
                <a:uLnTx/>
                <a:uFillTx/>
                <a:latin typeface="Times New Roman"/>
                <a:ea typeface="+mn-ea"/>
                <a:cs typeface="Times New Roman" panose="02020603050405020304" pitchFamily="18" charset="0"/>
              </a:rPr>
              <a:t>situation</a:t>
            </a:r>
            <a:endParaRPr kumimoji="0" lang="de-DE" sz="2000" b="0" i="0" u="none"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endParaRPr>
          </a:p>
        </p:txBody>
      </p:sp>
      <p:sp>
        <p:nvSpPr>
          <p:cNvPr id="11" name="Rechteck 10">
            <a:extLst>
              <a:ext uri="{FF2B5EF4-FFF2-40B4-BE49-F238E27FC236}">
                <a16:creationId xmlns:a16="http://schemas.microsoft.com/office/drawing/2014/main" id="{6F9153D5-3F78-211F-C32D-BC94BA46AFD3}"/>
              </a:ext>
            </a:extLst>
          </p:cNvPr>
          <p:cNvSpPr/>
          <p:nvPr/>
        </p:nvSpPr>
        <p:spPr>
          <a:xfrm>
            <a:off x="3082790" y="1192352"/>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rPr>
              <a:t>Work </a:t>
            </a:r>
            <a:r>
              <a:rPr kumimoji="0" lang="de-DE" sz="2000" b="0" i="0" u="none" strike="noStrike" kern="0" cap="none" spc="0" normalizeH="0" baseline="0" noProof="0" dirty="0" err="1">
                <a:ln>
                  <a:noFill/>
                </a:ln>
                <a:solidFill>
                  <a:prstClr val="black"/>
                </a:solidFill>
                <a:effectLst/>
                <a:uLnTx/>
                <a:uFillTx/>
                <a:latin typeface="Times New Roman"/>
                <a:ea typeface="+mn-ea"/>
                <a:cs typeface="Times New Roman" panose="02020603050405020304" pitchFamily="18" charset="0"/>
              </a:rPr>
              <a:t>model</a:t>
            </a:r>
            <a:endParaRPr kumimoji="0" lang="de-DE" sz="2000" b="0" i="0" u="none"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endParaRPr>
          </a:p>
        </p:txBody>
      </p:sp>
      <p:sp>
        <p:nvSpPr>
          <p:cNvPr id="15" name="Rechteck 14">
            <a:extLst>
              <a:ext uri="{FF2B5EF4-FFF2-40B4-BE49-F238E27FC236}">
                <a16:creationId xmlns:a16="http://schemas.microsoft.com/office/drawing/2014/main" id="{5387836B-1455-8884-3D63-FEFA32C60163}"/>
              </a:ext>
            </a:extLst>
          </p:cNvPr>
          <p:cNvSpPr/>
          <p:nvPr/>
        </p:nvSpPr>
        <p:spPr>
          <a:xfrm>
            <a:off x="7896977" y="1154320"/>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rPr>
              <a:t>Mathematical </a:t>
            </a:r>
            <a:r>
              <a:rPr kumimoji="0" lang="de-DE" sz="2000" b="0" i="0" u="none" strike="noStrike" kern="0" cap="none" spc="0" normalizeH="0" baseline="0" noProof="0" dirty="0" err="1">
                <a:ln>
                  <a:noFill/>
                </a:ln>
                <a:solidFill>
                  <a:prstClr val="black"/>
                </a:solidFill>
                <a:effectLst/>
                <a:uLnTx/>
                <a:uFillTx/>
                <a:latin typeface="Times New Roman"/>
                <a:ea typeface="+mn-ea"/>
                <a:cs typeface="Times New Roman" panose="02020603050405020304" pitchFamily="18" charset="0"/>
              </a:rPr>
              <a:t>modell</a:t>
            </a:r>
            <a:endParaRPr kumimoji="0" lang="de-DE" sz="2000" b="0" i="0" u="none"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endParaRPr>
          </a:p>
        </p:txBody>
      </p:sp>
      <p:sp>
        <p:nvSpPr>
          <p:cNvPr id="16" name="Rechteck 15">
            <a:extLst>
              <a:ext uri="{FF2B5EF4-FFF2-40B4-BE49-F238E27FC236}">
                <a16:creationId xmlns:a16="http://schemas.microsoft.com/office/drawing/2014/main" id="{32A34F98-4762-DEF7-3D51-29DCE3E578EF}"/>
              </a:ext>
            </a:extLst>
          </p:cNvPr>
          <p:cNvSpPr/>
          <p:nvPr/>
        </p:nvSpPr>
        <p:spPr>
          <a:xfrm>
            <a:off x="7896977" y="4414902"/>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0" i="0" u="sng"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rPr>
              <a:t>Mathematical </a:t>
            </a:r>
            <a:r>
              <a:rPr kumimoji="0" lang="de-DE" sz="2000" b="0" i="0" u="sng" strike="noStrike" kern="0" cap="none" spc="0" normalizeH="0" baseline="0" noProof="0" dirty="0" err="1">
                <a:ln>
                  <a:noFill/>
                </a:ln>
                <a:solidFill>
                  <a:prstClr val="black"/>
                </a:solidFill>
                <a:effectLst/>
                <a:uLnTx/>
                <a:uFillTx/>
                <a:latin typeface="Times New Roman"/>
                <a:ea typeface="+mn-ea"/>
                <a:cs typeface="Times New Roman" panose="02020603050405020304" pitchFamily="18" charset="0"/>
              </a:rPr>
              <a:t>solution</a:t>
            </a:r>
            <a:endParaRPr kumimoji="0" lang="de-DE" sz="2000" b="0" i="0" u="sng"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endParaRPr>
          </a:p>
        </p:txBody>
      </p:sp>
      <p:sp>
        <p:nvSpPr>
          <p:cNvPr id="17" name="Rechteck 16">
            <a:extLst>
              <a:ext uri="{FF2B5EF4-FFF2-40B4-BE49-F238E27FC236}">
                <a16:creationId xmlns:a16="http://schemas.microsoft.com/office/drawing/2014/main" id="{2A3E0878-4BB2-0954-493E-C93B9E6BB760}"/>
              </a:ext>
            </a:extLst>
          </p:cNvPr>
          <p:cNvSpPr/>
          <p:nvPr/>
        </p:nvSpPr>
        <p:spPr>
          <a:xfrm>
            <a:off x="3082790" y="4414902"/>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0" i="0" u="sng" strike="noStrike" kern="0" cap="none" spc="0" normalizeH="0" baseline="0" noProof="0" dirty="0" err="1">
                <a:ln>
                  <a:noFill/>
                </a:ln>
                <a:solidFill>
                  <a:prstClr val="black"/>
                </a:solidFill>
                <a:effectLst/>
                <a:uLnTx/>
                <a:uFillTx/>
                <a:latin typeface="Times New Roman"/>
                <a:ea typeface="+mn-ea"/>
                <a:cs typeface="Times New Roman" panose="02020603050405020304" pitchFamily="18" charset="0"/>
              </a:rPr>
              <a:t>Intended</a:t>
            </a:r>
            <a:r>
              <a:rPr kumimoji="0" lang="de-DE" sz="2000" b="0" i="0" u="sng"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rPr>
              <a:t> </a:t>
            </a:r>
            <a:r>
              <a:rPr kumimoji="0" lang="de-DE" sz="2000" b="0" i="0" u="sng" strike="noStrike" kern="0" cap="none" spc="0" normalizeH="0" baseline="0" noProof="0" dirty="0" err="1">
                <a:ln>
                  <a:noFill/>
                </a:ln>
                <a:solidFill>
                  <a:prstClr val="black"/>
                </a:solidFill>
                <a:effectLst/>
                <a:uLnTx/>
                <a:uFillTx/>
                <a:latin typeface="Times New Roman"/>
                <a:ea typeface="+mn-ea"/>
                <a:cs typeface="Times New Roman" panose="02020603050405020304" pitchFamily="18" charset="0"/>
              </a:rPr>
              <a:t>solution</a:t>
            </a:r>
            <a:endParaRPr kumimoji="0" lang="de-DE" sz="2000" b="0" i="0" u="sng" strike="noStrike" kern="0" cap="none" spc="0" normalizeH="0" baseline="0" noProof="0" dirty="0">
              <a:ln>
                <a:noFill/>
              </a:ln>
              <a:solidFill>
                <a:prstClr val="black"/>
              </a:solidFill>
              <a:effectLst/>
              <a:uLnTx/>
              <a:uFillTx/>
              <a:latin typeface="Times New Roman"/>
              <a:ea typeface="+mn-ea"/>
              <a:cs typeface="Times New Roman" panose="02020603050405020304" pitchFamily="18" charset="0"/>
            </a:endParaRPr>
          </a:p>
        </p:txBody>
      </p:sp>
      <p:cxnSp>
        <p:nvCxnSpPr>
          <p:cNvPr id="18" name="Gerade Verbindung mit Pfeil 17">
            <a:extLst>
              <a:ext uri="{FF2B5EF4-FFF2-40B4-BE49-F238E27FC236}">
                <a16:creationId xmlns:a16="http://schemas.microsoft.com/office/drawing/2014/main" id="{3CE85830-00A8-F9C0-769B-9F60399A4DF7}"/>
              </a:ext>
            </a:extLst>
          </p:cNvPr>
          <p:cNvCxnSpPr>
            <a:stCxn id="9" idx="0"/>
            <a:endCxn id="11" idx="2"/>
          </p:cNvCxnSpPr>
          <p:nvPr/>
        </p:nvCxnSpPr>
        <p:spPr>
          <a:xfrm flipV="1">
            <a:off x="3977312" y="2176188"/>
            <a:ext cx="0" cy="452157"/>
          </a:xfrm>
          <a:prstGeom prst="straightConnector1">
            <a:avLst/>
          </a:prstGeom>
          <a:noFill/>
          <a:ln w="57150" cap="flat" cmpd="sng" algn="ctr">
            <a:solidFill>
              <a:srgbClr val="234BA5"/>
            </a:solidFill>
            <a:prstDash val="solid"/>
            <a:miter lim="800000"/>
            <a:tailEnd type="triangle"/>
          </a:ln>
          <a:effectLst/>
        </p:spPr>
      </p:cxnSp>
      <p:cxnSp>
        <p:nvCxnSpPr>
          <p:cNvPr id="22" name="Gerade Verbindung mit Pfeil 21">
            <a:extLst>
              <a:ext uri="{FF2B5EF4-FFF2-40B4-BE49-F238E27FC236}">
                <a16:creationId xmlns:a16="http://schemas.microsoft.com/office/drawing/2014/main" id="{24B9F7A2-DF3E-A7DB-22A1-C115E5DC4CFB}"/>
              </a:ext>
            </a:extLst>
          </p:cNvPr>
          <p:cNvCxnSpPr>
            <a:stCxn id="11" idx="3"/>
            <a:endCxn id="15" idx="1"/>
          </p:cNvCxnSpPr>
          <p:nvPr/>
        </p:nvCxnSpPr>
        <p:spPr>
          <a:xfrm flipV="1">
            <a:off x="4871834" y="1646238"/>
            <a:ext cx="3025143" cy="38032"/>
          </a:xfrm>
          <a:prstGeom prst="straightConnector1">
            <a:avLst/>
          </a:prstGeom>
          <a:noFill/>
          <a:ln w="57150" cap="flat" cmpd="sng" algn="ctr">
            <a:solidFill>
              <a:srgbClr val="234BA5"/>
            </a:solidFill>
            <a:prstDash val="solid"/>
            <a:miter lim="800000"/>
            <a:tailEnd type="triangle"/>
          </a:ln>
          <a:effectLst/>
        </p:spPr>
      </p:cxnSp>
      <p:cxnSp>
        <p:nvCxnSpPr>
          <p:cNvPr id="26" name="Gerade Verbindung mit Pfeil 25">
            <a:extLst>
              <a:ext uri="{FF2B5EF4-FFF2-40B4-BE49-F238E27FC236}">
                <a16:creationId xmlns:a16="http://schemas.microsoft.com/office/drawing/2014/main" id="{0E5CA250-6456-4728-06DE-D1B32A4FA83F}"/>
              </a:ext>
            </a:extLst>
          </p:cNvPr>
          <p:cNvCxnSpPr>
            <a:stCxn id="15" idx="2"/>
            <a:endCxn id="16" idx="0"/>
          </p:cNvCxnSpPr>
          <p:nvPr/>
        </p:nvCxnSpPr>
        <p:spPr>
          <a:xfrm>
            <a:off x="8791499" y="2138156"/>
            <a:ext cx="0" cy="2276746"/>
          </a:xfrm>
          <a:prstGeom prst="straightConnector1">
            <a:avLst/>
          </a:prstGeom>
          <a:noFill/>
          <a:ln w="57150" cap="flat" cmpd="sng" algn="ctr">
            <a:solidFill>
              <a:srgbClr val="234BA5"/>
            </a:solidFill>
            <a:prstDash val="solid"/>
            <a:miter lim="800000"/>
            <a:tailEnd type="triangle"/>
          </a:ln>
          <a:effectLst/>
        </p:spPr>
      </p:cxnSp>
      <p:cxnSp>
        <p:nvCxnSpPr>
          <p:cNvPr id="27" name="Gerade Verbindung mit Pfeil 26">
            <a:extLst>
              <a:ext uri="{FF2B5EF4-FFF2-40B4-BE49-F238E27FC236}">
                <a16:creationId xmlns:a16="http://schemas.microsoft.com/office/drawing/2014/main" id="{E9ED7DEF-6FB5-BFFC-DCF6-A55CB35D406E}"/>
              </a:ext>
            </a:extLst>
          </p:cNvPr>
          <p:cNvCxnSpPr>
            <a:stCxn id="16" idx="1"/>
            <a:endCxn id="17" idx="3"/>
          </p:cNvCxnSpPr>
          <p:nvPr/>
        </p:nvCxnSpPr>
        <p:spPr>
          <a:xfrm flipH="1">
            <a:off x="4871834" y="4906820"/>
            <a:ext cx="3025143" cy="0"/>
          </a:xfrm>
          <a:prstGeom prst="straightConnector1">
            <a:avLst/>
          </a:prstGeom>
          <a:noFill/>
          <a:ln w="57150" cap="flat" cmpd="sng" algn="ctr">
            <a:solidFill>
              <a:srgbClr val="234BA5"/>
            </a:solidFill>
            <a:prstDash val="solid"/>
            <a:miter lim="800000"/>
            <a:tailEnd type="triangle"/>
          </a:ln>
          <a:effectLst/>
        </p:spPr>
      </p:cxnSp>
      <p:cxnSp>
        <p:nvCxnSpPr>
          <p:cNvPr id="31" name="Gerade Verbindung mit Pfeil 30">
            <a:extLst>
              <a:ext uri="{FF2B5EF4-FFF2-40B4-BE49-F238E27FC236}">
                <a16:creationId xmlns:a16="http://schemas.microsoft.com/office/drawing/2014/main" id="{6D7D7D54-6A90-FD91-2DA3-C6C08558F8C4}"/>
              </a:ext>
            </a:extLst>
          </p:cNvPr>
          <p:cNvCxnSpPr>
            <a:stCxn id="17" idx="0"/>
            <a:endCxn id="9" idx="2"/>
          </p:cNvCxnSpPr>
          <p:nvPr/>
        </p:nvCxnSpPr>
        <p:spPr>
          <a:xfrm flipV="1">
            <a:off x="3977312" y="3612181"/>
            <a:ext cx="0" cy="802721"/>
          </a:xfrm>
          <a:prstGeom prst="straightConnector1">
            <a:avLst/>
          </a:prstGeom>
          <a:noFill/>
          <a:ln w="57150" cap="flat" cmpd="sng" algn="ctr">
            <a:solidFill>
              <a:srgbClr val="234BA5"/>
            </a:solidFill>
            <a:prstDash val="solid"/>
            <a:miter lim="800000"/>
            <a:tailEnd type="triangle"/>
          </a:ln>
          <a:effectLst/>
        </p:spPr>
      </p:cxnSp>
      <p:cxnSp>
        <p:nvCxnSpPr>
          <p:cNvPr id="37" name="Gerade Verbindung mit Pfeil 36">
            <a:extLst>
              <a:ext uri="{FF2B5EF4-FFF2-40B4-BE49-F238E27FC236}">
                <a16:creationId xmlns:a16="http://schemas.microsoft.com/office/drawing/2014/main" id="{1ACD8B44-8C27-2611-B409-70EA08EBD342}"/>
              </a:ext>
            </a:extLst>
          </p:cNvPr>
          <p:cNvCxnSpPr>
            <a:stCxn id="7" idx="3"/>
            <a:endCxn id="9" idx="1"/>
          </p:cNvCxnSpPr>
          <p:nvPr/>
        </p:nvCxnSpPr>
        <p:spPr>
          <a:xfrm>
            <a:off x="2275115" y="3120263"/>
            <a:ext cx="807675" cy="0"/>
          </a:xfrm>
          <a:prstGeom prst="straightConnector1">
            <a:avLst/>
          </a:prstGeom>
          <a:noFill/>
          <a:ln w="57150" cap="flat" cmpd="sng" algn="ctr">
            <a:solidFill>
              <a:srgbClr val="234BA5"/>
            </a:solidFill>
            <a:prstDash val="solid"/>
            <a:miter lim="800000"/>
            <a:tailEnd type="triangle"/>
          </a:ln>
          <a:effectLst/>
        </p:spPr>
      </p:cxnSp>
      <p:cxnSp>
        <p:nvCxnSpPr>
          <p:cNvPr id="55" name="Gekrümmte Verbindung 51">
            <a:extLst>
              <a:ext uri="{FF2B5EF4-FFF2-40B4-BE49-F238E27FC236}">
                <a16:creationId xmlns:a16="http://schemas.microsoft.com/office/drawing/2014/main" id="{4CA77208-F548-7C24-842F-6DEB9FA9C27A}"/>
              </a:ext>
            </a:extLst>
          </p:cNvPr>
          <p:cNvCxnSpPr>
            <a:stCxn id="9" idx="2"/>
            <a:endCxn id="7" idx="2"/>
          </p:cNvCxnSpPr>
          <p:nvPr/>
        </p:nvCxnSpPr>
        <p:spPr>
          <a:xfrm rot="5400000">
            <a:off x="2678953" y="2313822"/>
            <a:ext cx="12700" cy="2596719"/>
          </a:xfrm>
          <a:prstGeom prst="curvedConnector3">
            <a:avLst>
              <a:gd name="adj1" fmla="val 1800000"/>
            </a:avLst>
          </a:prstGeom>
          <a:noFill/>
          <a:ln w="57150" cap="flat" cmpd="sng" algn="ctr">
            <a:solidFill>
              <a:srgbClr val="234BA5"/>
            </a:solidFill>
            <a:prstDash val="solid"/>
            <a:miter lim="800000"/>
            <a:tailEnd type="triangle"/>
          </a:ln>
          <a:effectLst/>
        </p:spPr>
      </p:cxnSp>
      <p:sp>
        <p:nvSpPr>
          <p:cNvPr id="56" name="Abgerundetes Rechteck 15">
            <a:extLst>
              <a:ext uri="{FF2B5EF4-FFF2-40B4-BE49-F238E27FC236}">
                <a16:creationId xmlns:a16="http://schemas.microsoft.com/office/drawing/2014/main" id="{2CDD2153-ACCB-FF8E-54F9-8F50DDDA662B}"/>
              </a:ext>
            </a:extLst>
          </p:cNvPr>
          <p:cNvSpPr/>
          <p:nvPr/>
        </p:nvSpPr>
        <p:spPr>
          <a:xfrm>
            <a:off x="384754" y="5165830"/>
            <a:ext cx="1760881" cy="980661"/>
          </a:xfrm>
          <a:prstGeom prst="roundRect">
            <a:avLst/>
          </a:prstGeom>
          <a:solidFill>
            <a:schemeClr val="accent2">
              <a:lumMod val="20000"/>
              <a:lumOff val="80000"/>
            </a:schemeClr>
          </a:solidFill>
          <a:ln w="57150" cap="flat" cmpd="sng" algn="ctr">
            <a:solidFill>
              <a:schemeClr val="accent1"/>
            </a:solidFill>
            <a:prstDash val="sys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a:ln>
                  <a:noFill/>
                </a:ln>
                <a:solidFill>
                  <a:prstClr val="black"/>
                </a:solidFill>
                <a:effectLst/>
                <a:uLnTx/>
                <a:uFillTx/>
                <a:latin typeface="Arial"/>
                <a:ea typeface="+mn-ea"/>
                <a:cs typeface="Times New Roman" panose="02020603050405020304" pitchFamily="18" charset="0"/>
              </a:rPr>
              <a:t>Reality</a:t>
            </a:r>
          </a:p>
        </p:txBody>
      </p:sp>
      <p:sp>
        <p:nvSpPr>
          <p:cNvPr id="57" name="Abgerundetes Rechteck 16">
            <a:extLst>
              <a:ext uri="{FF2B5EF4-FFF2-40B4-BE49-F238E27FC236}">
                <a16:creationId xmlns:a16="http://schemas.microsoft.com/office/drawing/2014/main" id="{38C0E6A3-F500-4E9D-386E-682F5AF6F559}"/>
              </a:ext>
            </a:extLst>
          </p:cNvPr>
          <p:cNvSpPr/>
          <p:nvPr/>
        </p:nvSpPr>
        <p:spPr>
          <a:xfrm>
            <a:off x="10141662" y="5165829"/>
            <a:ext cx="1760881" cy="980661"/>
          </a:xfrm>
          <a:prstGeom prst="roundRect">
            <a:avLst/>
          </a:prstGeom>
          <a:solidFill>
            <a:schemeClr val="accent2">
              <a:lumMod val="20000"/>
              <a:lumOff val="80000"/>
            </a:schemeClr>
          </a:solidFill>
          <a:ln w="57150" cap="flat" cmpd="sng" algn="ctr">
            <a:solidFill>
              <a:schemeClr val="accent1"/>
            </a:solidFill>
            <a:prstDash val="sys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900" b="1" i="0" u="none" strike="noStrike" kern="0" cap="none" spc="0" normalizeH="0" baseline="0" noProof="0" dirty="0" err="1">
                <a:ln>
                  <a:noFill/>
                </a:ln>
                <a:solidFill>
                  <a:prstClr val="black"/>
                </a:solidFill>
                <a:effectLst/>
                <a:uLnTx/>
                <a:uFillTx/>
                <a:latin typeface="Arial"/>
                <a:ea typeface="+mn-ea"/>
                <a:cs typeface="Times New Roman" panose="02020603050405020304" pitchFamily="18" charset="0"/>
              </a:rPr>
              <a:t>Mathematics</a:t>
            </a:r>
            <a:endParaRPr kumimoji="0" lang="de-DE" sz="1900" b="1" i="0" u="none" strike="noStrike" kern="0" cap="none" spc="0" normalizeH="0" baseline="0" noProof="0" dirty="0">
              <a:ln>
                <a:noFill/>
              </a:ln>
              <a:solidFill>
                <a:prstClr val="black"/>
              </a:solidFill>
              <a:effectLst/>
              <a:uLnTx/>
              <a:uFillTx/>
              <a:latin typeface="Arial"/>
              <a:ea typeface="+mn-ea"/>
              <a:cs typeface="Times New Roman" panose="02020603050405020304" pitchFamily="18" charset="0"/>
            </a:endParaRPr>
          </a:p>
        </p:txBody>
      </p:sp>
      <p:pic>
        <p:nvPicPr>
          <p:cNvPr id="28" name="Grafik 27">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75397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1" grpId="0" animBg="1"/>
      <p:bldP spid="15" grpId="0" animBg="1"/>
      <p:bldP spid="16" grpId="0" animBg="1"/>
      <p:bldP spid="17" grpId="0" animBg="1"/>
      <p:bldP spid="56" grpId="0" animBg="1"/>
      <p:bldP spid="5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956929" y="1079899"/>
            <a:ext cx="10207257" cy="4670621"/>
          </a:xfrm>
        </p:spPr>
        <p:txBody>
          <a:bodyPr>
            <a:noAutofit/>
          </a:bodyPr>
          <a:lstStyle/>
          <a:p>
            <a:pPr marL="0" lvl="0" indent="0">
              <a:lnSpc>
                <a:spcPct val="100000"/>
              </a:lnSpc>
              <a:buNone/>
            </a:pPr>
            <a:r>
              <a:rPr lang="de-DE" sz="2000" u="sng" dirty="0">
                <a:solidFill>
                  <a:prstClr val="black"/>
                </a:solidFill>
                <a:latin typeface="+mj-lt"/>
                <a:cs typeface="Times New Roman" panose="02020603050405020304" pitchFamily="18" charset="0"/>
              </a:rPr>
              <a:t>The </a:t>
            </a:r>
            <a:r>
              <a:rPr lang="de-DE" sz="2000" u="sng" dirty="0" err="1">
                <a:solidFill>
                  <a:prstClr val="black"/>
                </a:solidFill>
                <a:latin typeface="+mj-lt"/>
                <a:cs typeface="Times New Roman" panose="02020603050405020304" pitchFamily="18" charset="0"/>
              </a:rPr>
              <a:t>competent</a:t>
            </a:r>
            <a:r>
              <a:rPr lang="de-DE" sz="2000" u="sng" dirty="0">
                <a:solidFill>
                  <a:prstClr val="black"/>
                </a:solidFill>
                <a:latin typeface="+mj-lt"/>
                <a:cs typeface="Times New Roman" panose="02020603050405020304" pitchFamily="18" charset="0"/>
              </a:rPr>
              <a:t> </a:t>
            </a:r>
            <a:r>
              <a:rPr lang="de-DE" sz="2000" u="sng" dirty="0" err="1">
                <a:solidFill>
                  <a:prstClr val="black"/>
                </a:solidFill>
                <a:latin typeface="+mj-lt"/>
                <a:cs typeface="Times New Roman" panose="02020603050405020304" pitchFamily="18" charset="0"/>
              </a:rPr>
              <a:t>citizens</a:t>
            </a:r>
            <a:r>
              <a:rPr lang="de-DE" sz="2000" u="sng" dirty="0">
                <a:solidFill>
                  <a:prstClr val="black"/>
                </a:solidFill>
                <a:latin typeface="+mj-lt"/>
                <a:cs typeface="Times New Roman" panose="02020603050405020304" pitchFamily="18" charset="0"/>
              </a:rPr>
              <a:t> </a:t>
            </a:r>
            <a:r>
              <a:rPr lang="de-DE" sz="2000" u="sng" dirty="0" err="1">
                <a:solidFill>
                  <a:prstClr val="black"/>
                </a:solidFill>
                <a:latin typeface="+mj-lt"/>
                <a:cs typeface="Times New Roman" panose="02020603050405020304" pitchFamily="18" charset="0"/>
              </a:rPr>
              <a:t>is</a:t>
            </a:r>
            <a:r>
              <a:rPr lang="de-DE" sz="2000" u="sng" dirty="0">
                <a:solidFill>
                  <a:prstClr val="black"/>
                </a:solidFill>
                <a:latin typeface="+mj-lt"/>
                <a:cs typeface="Times New Roman" panose="02020603050405020304" pitchFamily="18" charset="0"/>
              </a:rPr>
              <a:t> </a:t>
            </a:r>
            <a:r>
              <a:rPr lang="de-DE" sz="2000" u="sng" dirty="0" err="1">
                <a:solidFill>
                  <a:prstClr val="black"/>
                </a:solidFill>
                <a:latin typeface="+mj-lt"/>
                <a:cs typeface="Times New Roman" panose="02020603050405020304" pitchFamily="18" charset="0"/>
              </a:rPr>
              <a:t>able</a:t>
            </a:r>
            <a:r>
              <a:rPr lang="de-DE" sz="2000" u="sng" dirty="0">
                <a:solidFill>
                  <a:prstClr val="black"/>
                </a:solidFill>
                <a:latin typeface="+mj-lt"/>
                <a:cs typeface="Times New Roman" panose="02020603050405020304" pitchFamily="18" charset="0"/>
              </a:rPr>
              <a:t> </a:t>
            </a:r>
            <a:r>
              <a:rPr lang="de-DE" sz="2000" u="sng" dirty="0" err="1">
                <a:solidFill>
                  <a:prstClr val="black"/>
                </a:solidFill>
                <a:latin typeface="+mj-lt"/>
                <a:cs typeface="Times New Roman" panose="02020603050405020304" pitchFamily="18" charset="0"/>
              </a:rPr>
              <a:t>to</a:t>
            </a:r>
            <a:r>
              <a:rPr lang="de-DE" sz="2000" u="sng" dirty="0">
                <a:solidFill>
                  <a:prstClr val="black"/>
                </a:solidFill>
                <a:latin typeface="+mj-lt"/>
                <a:cs typeface="Times New Roman" panose="02020603050405020304" pitchFamily="18" charset="0"/>
              </a:rPr>
              <a:t>:</a:t>
            </a:r>
            <a:r>
              <a:rPr lang="de-DE" sz="2000" dirty="0">
                <a:solidFill>
                  <a:prstClr val="black"/>
                </a:solidFill>
                <a:latin typeface="+mj-lt"/>
                <a:cs typeface="Times New Roman" panose="02020603050405020304" pitchFamily="18" charset="0"/>
              </a:rPr>
              <a:t> </a:t>
            </a:r>
            <a:r>
              <a:rPr lang="de-DE" sz="1800" dirty="0">
                <a:solidFill>
                  <a:prstClr val="black"/>
                </a:solidFill>
                <a:latin typeface="+mj-lt"/>
                <a:cs typeface="Times New Roman" panose="02020603050405020304" pitchFamily="18" charset="0"/>
              </a:rPr>
              <a:t>(Reinhardt, 2013)</a:t>
            </a:r>
          </a:p>
          <a:p>
            <a:pPr marL="0" lvl="0" indent="0">
              <a:lnSpc>
                <a:spcPct val="100000"/>
              </a:lnSpc>
              <a:buNone/>
            </a:pPr>
            <a:endParaRPr lang="en-US" sz="600" u="sng" dirty="0">
              <a:solidFill>
                <a:prstClr val="black"/>
              </a:solidFill>
              <a:latin typeface="+mj-lt"/>
              <a:cs typeface="Times New Roman" panose="02020603050405020304" pitchFamily="18" charset="0"/>
            </a:endParaRPr>
          </a:p>
          <a:p>
            <a:pPr marL="914400" lvl="1"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Take others’ perspective roles: </a:t>
            </a:r>
            <a:r>
              <a:rPr lang="en-US" sz="1800" dirty="0">
                <a:solidFill>
                  <a:prstClr val="black"/>
                </a:solidFill>
                <a:latin typeface="Times New Roman" panose="02020603050405020304" pitchFamily="18" charset="0"/>
                <a:cs typeface="Times New Roman" panose="02020603050405020304" pitchFamily="18" charset="0"/>
              </a:rPr>
              <a:t>The views and expectations of others, also of the generalized other, are seen and integrated.</a:t>
            </a:r>
          </a:p>
          <a:p>
            <a:pPr marL="914400" lvl="1" indent="-457200">
              <a:lnSpc>
                <a:spcPct val="100000"/>
              </a:lnSpc>
              <a:buFont typeface="+mj-lt"/>
              <a:buAutoNum type="arabicPeriod"/>
            </a:pPr>
            <a:endParaRPr lang="en-US" sz="600" dirty="0">
              <a:solidFill>
                <a:prstClr val="black"/>
              </a:solidFill>
              <a:latin typeface="Times New Roman" panose="02020603050405020304" pitchFamily="18" charset="0"/>
              <a:cs typeface="Times New Roman" panose="02020603050405020304" pitchFamily="18" charset="0"/>
            </a:endParaRPr>
          </a:p>
          <a:p>
            <a:pPr marL="914400" lvl="1"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Handle conflicts: </a:t>
            </a:r>
            <a:r>
              <a:rPr lang="en-US" sz="1800" dirty="0">
                <a:solidFill>
                  <a:prstClr val="black"/>
                </a:solidFill>
                <a:latin typeface="Times New Roman" panose="02020603050405020304" pitchFamily="18" charset="0"/>
                <a:cs typeface="Times New Roman" panose="02020603050405020304" pitchFamily="18" charset="0"/>
              </a:rPr>
              <a:t>Conflicting interests, values and identities are approached with tolerance and “resolved” responsibly.</a:t>
            </a:r>
          </a:p>
          <a:p>
            <a:pPr marL="914400" lvl="1" indent="-457200">
              <a:lnSpc>
                <a:spcPct val="100000"/>
              </a:lnSpc>
              <a:buFont typeface="+mj-lt"/>
              <a:buAutoNum type="arabicPeriod"/>
            </a:pPr>
            <a:endParaRPr lang="en-US" sz="600" dirty="0">
              <a:solidFill>
                <a:prstClr val="black"/>
              </a:solidFill>
              <a:latin typeface="Times New Roman" panose="02020603050405020304" pitchFamily="18" charset="0"/>
              <a:cs typeface="Times New Roman" panose="02020603050405020304" pitchFamily="18" charset="0"/>
            </a:endParaRPr>
          </a:p>
          <a:p>
            <a:pPr marL="914400" lvl="1"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Use social sciences: </a:t>
            </a:r>
            <a:r>
              <a:rPr lang="en-US" sz="1800" dirty="0">
                <a:solidFill>
                  <a:prstClr val="black"/>
                </a:solidFill>
                <a:latin typeface="Times New Roman" panose="02020603050405020304" pitchFamily="18" charset="0"/>
                <a:cs typeface="Times New Roman" panose="02020603050405020304" pitchFamily="18" charset="0"/>
              </a:rPr>
              <a:t>Institutions, structural frameworks and individual actions in society (e.g. in politics, economy, law and other partial systems) are analyzed by employing social sciences.</a:t>
            </a:r>
          </a:p>
          <a:p>
            <a:pPr marL="914400" lvl="1" indent="-457200">
              <a:lnSpc>
                <a:spcPct val="100000"/>
              </a:lnSpc>
              <a:buFont typeface="+mj-lt"/>
              <a:buAutoNum type="arabicPeriod"/>
            </a:pPr>
            <a:endParaRPr lang="en-US" sz="600" dirty="0">
              <a:solidFill>
                <a:prstClr val="black"/>
              </a:solidFill>
              <a:latin typeface="Times New Roman" panose="02020603050405020304" pitchFamily="18" charset="0"/>
              <a:cs typeface="Times New Roman" panose="02020603050405020304" pitchFamily="18" charset="0"/>
            </a:endParaRPr>
          </a:p>
          <a:p>
            <a:pPr marL="914400" lvl="1"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Use moral and political reasons: </a:t>
            </a:r>
            <a:r>
              <a:rPr lang="en-US" sz="1800" dirty="0">
                <a:solidFill>
                  <a:prstClr val="black"/>
                </a:solidFill>
                <a:latin typeface="Times New Roman" panose="02020603050405020304" pitchFamily="18" charset="0"/>
                <a:cs typeface="Times New Roman" panose="02020603050405020304" pitchFamily="18" charset="0"/>
              </a:rPr>
              <a:t>Judgements on political issues need two sorts of criteria, those referring to the functioning of the political system and those referring to individual and / or collective terms of morals/ethics.</a:t>
            </a:r>
          </a:p>
          <a:p>
            <a:pPr marL="914400" lvl="1" indent="-457200">
              <a:lnSpc>
                <a:spcPct val="100000"/>
              </a:lnSpc>
              <a:buFont typeface="+mj-lt"/>
              <a:buAutoNum type="arabicPeriod"/>
            </a:pPr>
            <a:endParaRPr lang="en-US" sz="600" dirty="0">
              <a:solidFill>
                <a:prstClr val="black"/>
              </a:solidFill>
              <a:latin typeface="Times New Roman" panose="02020603050405020304" pitchFamily="18" charset="0"/>
              <a:cs typeface="Times New Roman" panose="02020603050405020304" pitchFamily="18" charset="0"/>
            </a:endParaRPr>
          </a:p>
          <a:p>
            <a:pPr marL="914400" lvl="1" indent="-457200">
              <a:lnSpc>
                <a:spcPct val="100000"/>
              </a:lnSpc>
              <a:buFont typeface="+mj-lt"/>
              <a:buAutoNum type="arabicPeriod"/>
            </a:pPr>
            <a:r>
              <a:rPr lang="en-US" sz="1800" b="1" dirty="0">
                <a:solidFill>
                  <a:prstClr val="black"/>
                </a:solidFill>
                <a:latin typeface="Times New Roman" panose="02020603050405020304" pitchFamily="18" charset="0"/>
                <a:cs typeface="Times New Roman" panose="02020603050405020304" pitchFamily="18" charset="0"/>
              </a:rPr>
              <a:t>Participate in democracy: </a:t>
            </a:r>
            <a:r>
              <a:rPr lang="en-US" sz="1800" dirty="0">
                <a:solidFill>
                  <a:prstClr val="black"/>
                </a:solidFill>
                <a:latin typeface="Times New Roman" panose="02020603050405020304" pitchFamily="18" charset="0"/>
                <a:cs typeface="Times New Roman" panose="02020603050405020304" pitchFamily="18" charset="0"/>
              </a:rPr>
              <a:t>Everyday face-to-face life, work life, civil society and the over-all democratic state</a:t>
            </a:r>
          </a:p>
          <a:p>
            <a:pPr marL="0" lvl="0" indent="0">
              <a:lnSpc>
                <a:spcPct val="100000"/>
              </a:lnSpc>
              <a:buNone/>
            </a:pPr>
            <a:endParaRPr lang="en-US" sz="1800" dirty="0">
              <a:solidFill>
                <a:prstClr val="black"/>
              </a:solidFill>
              <a:latin typeface="Times New Roman" panose="02020603050405020304" pitchFamily="18" charset="0"/>
              <a:cs typeface="Times New Roman" panose="02020603050405020304" pitchFamily="18" charset="0"/>
            </a:endParaRP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a:solidFill>
                  <a:srgbClr val="234BA5"/>
                </a:solidFill>
                <a:latin typeface="Arial" panose="020B0604020202020204" pitchFamily="34" charset="0"/>
                <a:cs typeface="Arial" panose="020B0604020202020204" pitchFamily="34" charset="0"/>
              </a:rPr>
              <a:t>Competences </a:t>
            </a:r>
            <a:r>
              <a:rPr lang="de-DE" sz="3200" b="1" dirty="0" err="1">
                <a:solidFill>
                  <a:srgbClr val="234BA5"/>
                </a:solidFill>
                <a:latin typeface="Arial" panose="020B0604020202020204" pitchFamily="34" charset="0"/>
                <a:cs typeface="Arial" panose="020B0604020202020204" pitchFamily="34" charset="0"/>
              </a:rPr>
              <a:t>of</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democratic</a:t>
            </a:r>
            <a:r>
              <a:rPr lang="de-DE" sz="3200" b="1" dirty="0">
                <a:solidFill>
                  <a:srgbClr val="234BA5"/>
                </a:solidFill>
                <a:latin typeface="Arial" panose="020B0604020202020204" pitchFamily="34" charset="0"/>
                <a:cs typeface="Arial" panose="020B0604020202020204" pitchFamily="34" charset="0"/>
              </a:rPr>
              <a:t> </a:t>
            </a:r>
            <a:r>
              <a:rPr lang="de-DE" sz="3200" b="1" dirty="0" err="1">
                <a:solidFill>
                  <a:srgbClr val="234BA5"/>
                </a:solidFill>
                <a:latin typeface="Arial" panose="020B0604020202020204" pitchFamily="34" charset="0"/>
                <a:cs typeface="Arial" panose="020B0604020202020204" pitchFamily="34" charset="0"/>
              </a:rPr>
              <a:t>citizens</a:t>
            </a:r>
            <a:endParaRPr lang="de-DE" sz="36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2</a:t>
            </a: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1554239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956929" y="1377619"/>
            <a:ext cx="10207257" cy="4670621"/>
          </a:xfrm>
        </p:spPr>
        <p:txBody>
          <a:bodyPr>
            <a:noAutofit/>
          </a:bodyPr>
          <a:lstStyle/>
          <a:p>
            <a:pPr marL="0" lvl="0" indent="0">
              <a:buNone/>
            </a:pPr>
            <a:r>
              <a:rPr lang="en-US" sz="2000" u="sng" dirty="0">
                <a:solidFill>
                  <a:prstClr val="black"/>
                </a:solidFill>
                <a:latin typeface="+mj-lt"/>
                <a:cs typeface="Times New Roman" panose="02020603050405020304" pitchFamily="18" charset="0"/>
              </a:rPr>
              <a:t>Types of modelling processes:</a:t>
            </a:r>
          </a:p>
          <a:p>
            <a:r>
              <a:rPr lang="en-US" sz="1800" b="1" dirty="0">
                <a:solidFill>
                  <a:prstClr val="black"/>
                </a:solidFill>
                <a:latin typeface="Times New Roman" panose="02020603050405020304" pitchFamily="18" charset="0"/>
                <a:cs typeface="Times New Roman" panose="02020603050405020304" pitchFamily="18" charset="0"/>
              </a:rPr>
              <a:t>Descriptive, predictive </a:t>
            </a:r>
            <a:r>
              <a:rPr lang="en-US" sz="1800" dirty="0">
                <a:solidFill>
                  <a:prstClr val="black"/>
                </a:solidFill>
                <a:latin typeface="Times New Roman" panose="02020603050405020304" pitchFamily="18" charset="0"/>
                <a:cs typeface="Times New Roman" panose="02020603050405020304" pitchFamily="18" charset="0"/>
              </a:rPr>
              <a:t>and </a:t>
            </a:r>
            <a:r>
              <a:rPr lang="en-US" sz="1800" b="1" dirty="0">
                <a:solidFill>
                  <a:prstClr val="black"/>
                </a:solidFill>
                <a:latin typeface="Times New Roman" panose="02020603050405020304" pitchFamily="18" charset="0"/>
                <a:cs typeface="Times New Roman" panose="02020603050405020304" pitchFamily="18" charset="0"/>
              </a:rPr>
              <a:t>prescriptive modelling processes</a:t>
            </a:r>
          </a:p>
          <a:p>
            <a:r>
              <a:rPr lang="en-US" sz="1800" b="1" dirty="0">
                <a:solidFill>
                  <a:prstClr val="black"/>
                </a:solidFill>
                <a:latin typeface="Times New Roman" panose="02020603050405020304" pitchFamily="18" charset="0"/>
                <a:cs typeface="Times New Roman" panose="02020603050405020304" pitchFamily="18" charset="0"/>
              </a:rPr>
              <a:t>Normative modelling: Designing standards </a:t>
            </a:r>
            <a:r>
              <a:rPr lang="en-US" sz="1800" dirty="0">
                <a:solidFill>
                  <a:prstClr val="black"/>
                </a:solidFill>
                <a:latin typeface="Times New Roman" panose="02020603050405020304" pitchFamily="18" charset="0"/>
                <a:cs typeface="Times New Roman" panose="02020603050405020304" pitchFamily="18" charset="0"/>
              </a:rPr>
              <a:t>and</a:t>
            </a:r>
            <a:r>
              <a:rPr lang="en-US" sz="1800" b="1" dirty="0">
                <a:solidFill>
                  <a:prstClr val="black"/>
                </a:solidFill>
                <a:latin typeface="Times New Roman" panose="02020603050405020304" pitchFamily="18" charset="0"/>
                <a:cs typeface="Times New Roman" panose="02020603050405020304" pitchFamily="18" charset="0"/>
              </a:rPr>
              <a:t> rules </a:t>
            </a:r>
            <a:r>
              <a:rPr lang="en-US" sz="1800" dirty="0">
                <a:solidFill>
                  <a:prstClr val="black"/>
                </a:solidFill>
                <a:latin typeface="Times New Roman" panose="02020603050405020304" pitchFamily="18" charset="0"/>
                <a:cs typeface="Times New Roman" panose="02020603050405020304" pitchFamily="18" charset="0"/>
              </a:rPr>
              <a:t>in order to </a:t>
            </a:r>
            <a:r>
              <a:rPr lang="en-US" sz="1800" b="1" dirty="0">
                <a:solidFill>
                  <a:prstClr val="black"/>
                </a:solidFill>
                <a:latin typeface="Times New Roman" panose="02020603050405020304" pitchFamily="18" charset="0"/>
                <a:cs typeface="Times New Roman" panose="02020603050405020304" pitchFamily="18" charset="0"/>
              </a:rPr>
              <a:t>shape or</a:t>
            </a:r>
            <a:r>
              <a:rPr lang="en-US" sz="1800" dirty="0">
                <a:solidFill>
                  <a:prstClr val="black"/>
                </a:solidFill>
                <a:latin typeface="Times New Roman" panose="02020603050405020304" pitchFamily="18" charset="0"/>
                <a:cs typeface="Times New Roman" panose="02020603050405020304" pitchFamily="18" charset="0"/>
              </a:rPr>
              <a:t> even </a:t>
            </a:r>
            <a:r>
              <a:rPr lang="en-US" sz="1800" b="1" dirty="0">
                <a:solidFill>
                  <a:prstClr val="black"/>
                </a:solidFill>
                <a:latin typeface="Times New Roman" panose="02020603050405020304" pitchFamily="18" charset="0"/>
                <a:cs typeface="Times New Roman" panose="02020603050405020304" pitchFamily="18" charset="0"/>
              </a:rPr>
              <a:t>create reality </a:t>
            </a:r>
          </a:p>
          <a:p>
            <a:r>
              <a:rPr lang="en-US" sz="1800" b="1" dirty="0">
                <a:solidFill>
                  <a:prstClr val="black"/>
                </a:solidFill>
                <a:latin typeface="Times New Roman" panose="02020603050405020304" pitchFamily="18" charset="0"/>
                <a:cs typeface="Times New Roman" panose="02020603050405020304" pitchFamily="18" charset="0"/>
              </a:rPr>
              <a:t>Normative elements in descriptive and prescriptive modelling processes?</a:t>
            </a:r>
          </a:p>
          <a:p>
            <a:pPr lvl="1"/>
            <a:endParaRPr lang="en-US" dirty="0">
              <a:solidFill>
                <a:prstClr val="black"/>
              </a:solidFill>
              <a:latin typeface="Times New Roman" panose="02020603050405020304" pitchFamily="18" charset="0"/>
              <a:cs typeface="Times New Roman" panose="02020603050405020304" pitchFamily="18" charset="0"/>
            </a:endParaRPr>
          </a:p>
          <a:p>
            <a:pPr marL="0" lvl="0" indent="0">
              <a:buNone/>
            </a:pPr>
            <a:r>
              <a:rPr lang="en-US" sz="2000" u="sng" dirty="0">
                <a:solidFill>
                  <a:prstClr val="black"/>
                </a:solidFill>
                <a:latin typeface="+mj-lt"/>
                <a:cs typeface="Times New Roman" panose="02020603050405020304" pitchFamily="18" charset="0"/>
              </a:rPr>
              <a:t>Educational process connected to normative modelling</a:t>
            </a:r>
          </a:p>
          <a:p>
            <a:r>
              <a:rPr lang="en-US" sz="1800" b="1" dirty="0">
                <a:solidFill>
                  <a:prstClr val="black"/>
                </a:solidFill>
                <a:latin typeface="Times New Roman" panose="02020603050405020304" pitchFamily="18" charset="0"/>
                <a:cs typeface="Times New Roman" panose="02020603050405020304" pitchFamily="18" charset="0"/>
              </a:rPr>
              <a:t>Exemplifying prototypic characteristics </a:t>
            </a:r>
            <a:r>
              <a:rPr lang="en-US" sz="1800" dirty="0">
                <a:solidFill>
                  <a:prstClr val="black"/>
                </a:solidFill>
                <a:latin typeface="Times New Roman" panose="02020603050405020304" pitchFamily="18" charset="0"/>
                <a:cs typeface="Times New Roman" panose="02020603050405020304" pitchFamily="18" charset="0"/>
              </a:rPr>
              <a:t>of normative modelling</a:t>
            </a:r>
          </a:p>
          <a:p>
            <a:r>
              <a:rPr lang="en-US" sz="1800" b="1" dirty="0">
                <a:solidFill>
                  <a:prstClr val="black"/>
                </a:solidFill>
                <a:latin typeface="Times New Roman" panose="02020603050405020304" pitchFamily="18" charset="0"/>
                <a:cs typeface="Times New Roman" panose="02020603050405020304" pitchFamily="18" charset="0"/>
              </a:rPr>
              <a:t>Outlining premises, decisions </a:t>
            </a:r>
            <a:r>
              <a:rPr lang="en-US" sz="1800" dirty="0">
                <a:solidFill>
                  <a:prstClr val="black"/>
                </a:solidFill>
                <a:latin typeface="Times New Roman" panose="02020603050405020304" pitchFamily="18" charset="0"/>
                <a:cs typeface="Times New Roman" panose="02020603050405020304" pitchFamily="18" charset="0"/>
              </a:rPr>
              <a:t>and </a:t>
            </a:r>
            <a:r>
              <a:rPr lang="en-US" sz="1800" b="1" dirty="0">
                <a:solidFill>
                  <a:prstClr val="black"/>
                </a:solidFill>
                <a:latin typeface="Times New Roman" panose="02020603050405020304" pitchFamily="18" charset="0"/>
                <a:cs typeface="Times New Roman" panose="02020603050405020304" pitchFamily="18" charset="0"/>
              </a:rPr>
              <a:t>alternatives </a:t>
            </a:r>
          </a:p>
          <a:p>
            <a:r>
              <a:rPr lang="en-US" sz="1800" b="1" dirty="0">
                <a:solidFill>
                  <a:prstClr val="black"/>
                </a:solidFill>
                <a:latin typeface="Times New Roman" panose="02020603050405020304" pitchFamily="18" charset="0"/>
                <a:cs typeface="Times New Roman" panose="02020603050405020304" pitchFamily="18" charset="0"/>
              </a:rPr>
              <a:t>Judging normative modellings </a:t>
            </a:r>
            <a:r>
              <a:rPr lang="en-US" sz="1800" dirty="0">
                <a:solidFill>
                  <a:prstClr val="black"/>
                </a:solidFill>
                <a:latin typeface="Times New Roman" panose="02020603050405020304" pitchFamily="18" charset="0"/>
                <a:cs typeface="Times New Roman" panose="02020603050405020304" pitchFamily="18" charset="0"/>
              </a:rPr>
              <a:t>as well as the </a:t>
            </a:r>
            <a:r>
              <a:rPr lang="en-US" sz="1800" b="1" dirty="0">
                <a:solidFill>
                  <a:prstClr val="black"/>
                </a:solidFill>
                <a:latin typeface="Times New Roman" panose="02020603050405020304" pitchFamily="18" charset="0"/>
                <a:cs typeface="Times New Roman" panose="02020603050405020304" pitchFamily="18" charset="0"/>
              </a:rPr>
              <a:t>possibility of judgment </a:t>
            </a:r>
          </a:p>
          <a:p>
            <a:pPr marL="0" lvl="0" indent="0">
              <a:lnSpc>
                <a:spcPct val="100000"/>
              </a:lnSpc>
              <a:buNone/>
            </a:pPr>
            <a:endParaRPr lang="en-US" sz="1800" dirty="0">
              <a:solidFill>
                <a:prstClr val="black"/>
              </a:solidFill>
              <a:latin typeface="Times New Roman" panose="02020603050405020304" pitchFamily="18" charset="0"/>
              <a:cs typeface="Times New Roman" panose="02020603050405020304" pitchFamily="18" charset="0"/>
            </a:endParaRP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de-DE" sz="3200" b="1" dirty="0">
                <a:solidFill>
                  <a:srgbClr val="234BA5"/>
                </a:solidFill>
                <a:latin typeface="Arial" panose="020B0604020202020204" pitchFamily="34" charset="0"/>
                <a:cs typeface="Arial" panose="020B0604020202020204" pitchFamily="34" charset="0"/>
              </a:rPr>
              <a:t>Normative </a:t>
            </a:r>
            <a:r>
              <a:rPr lang="de-DE" sz="3200" b="1" dirty="0" err="1">
                <a:solidFill>
                  <a:srgbClr val="234BA5"/>
                </a:solidFill>
                <a:latin typeface="Arial" panose="020B0604020202020204" pitchFamily="34" charset="0"/>
                <a:cs typeface="Arial" panose="020B0604020202020204" pitchFamily="34" charset="0"/>
              </a:rPr>
              <a:t>modelling</a:t>
            </a:r>
            <a:r>
              <a:rPr lang="de-DE" sz="3200" b="1" dirty="0">
                <a:solidFill>
                  <a:srgbClr val="234BA5"/>
                </a:solidFill>
                <a:latin typeface="Arial" panose="020B0604020202020204" pitchFamily="34" charset="0"/>
                <a:cs typeface="Arial" panose="020B0604020202020204" pitchFamily="34" charset="0"/>
              </a:rPr>
              <a:t> </a:t>
            </a:r>
            <a:r>
              <a:rPr lang="de-DE" sz="2000" dirty="0">
                <a:solidFill>
                  <a:srgbClr val="234BA5"/>
                </a:solidFill>
                <a:latin typeface="Arial" panose="020B0604020202020204" pitchFamily="34" charset="0"/>
                <a:cs typeface="Arial" panose="020B0604020202020204" pitchFamily="34" charset="0"/>
              </a:rPr>
              <a:t>(Niss, 2015; </a:t>
            </a:r>
            <a:r>
              <a:rPr lang="de-DE" sz="2000" dirty="0" err="1">
                <a:solidFill>
                  <a:srgbClr val="234BA5"/>
                </a:solidFill>
                <a:latin typeface="Arial" panose="020B0604020202020204" pitchFamily="34" charset="0"/>
                <a:cs typeface="Arial" panose="020B0604020202020204" pitchFamily="34" charset="0"/>
              </a:rPr>
              <a:t>Pohlkamp</a:t>
            </a:r>
            <a:r>
              <a:rPr lang="de-DE" sz="2000" dirty="0">
                <a:solidFill>
                  <a:srgbClr val="234BA5"/>
                </a:solidFill>
                <a:latin typeface="Arial" panose="020B0604020202020204" pitchFamily="34" charset="0"/>
                <a:cs typeface="Arial" panose="020B0604020202020204" pitchFamily="34" charset="0"/>
              </a:rPr>
              <a:t> &amp; Heitzer, 2021)</a:t>
            </a:r>
            <a:endParaRPr lang="de-DE" sz="3600"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3</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cxnSp>
        <p:nvCxnSpPr>
          <p:cNvPr id="2" name="Gerader Verbinder 1">
            <a:extLst>
              <a:ext uri="{FF2B5EF4-FFF2-40B4-BE49-F238E27FC236}">
                <a16:creationId xmlns:a16="http://schemas.microsoft.com/office/drawing/2014/main" id="{19DB07EB-A33D-956D-CB8D-6967B1A1B3C0}"/>
              </a:ext>
            </a:extLst>
          </p:cNvPr>
          <p:cNvCxnSpPr/>
          <p:nvPr/>
        </p:nvCxnSpPr>
        <p:spPr>
          <a:xfrm>
            <a:off x="0" y="5893821"/>
            <a:ext cx="12192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561137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Normative Modelling Cycle</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4</a:t>
            </a:r>
          </a:p>
        </p:txBody>
      </p:sp>
      <p:sp>
        <p:nvSpPr>
          <p:cNvPr id="11" name="Inhaltsplatzhalter 2">
            <a:extLst>
              <a:ext uri="{FF2B5EF4-FFF2-40B4-BE49-F238E27FC236}">
                <a16:creationId xmlns:a16="http://schemas.microsoft.com/office/drawing/2014/main" id="{99DDB82E-BADA-A419-19A4-1E0715DCAD12}"/>
              </a:ext>
            </a:extLst>
          </p:cNvPr>
          <p:cNvSpPr>
            <a:spLocks noGrp="1"/>
          </p:cNvSpPr>
          <p:nvPr>
            <p:ph idx="1"/>
          </p:nvPr>
        </p:nvSpPr>
        <p:spPr>
          <a:xfrm>
            <a:off x="7823386" y="1303388"/>
            <a:ext cx="3751967" cy="4293391"/>
          </a:xfrm>
          <a:solidFill>
            <a:schemeClr val="accent2">
              <a:lumMod val="20000"/>
              <a:lumOff val="80000"/>
            </a:schemeClr>
          </a:solidFill>
          <a:ln w="28575">
            <a:solidFill>
              <a:schemeClr val="accent2">
                <a:lumMod val="20000"/>
                <a:lumOff val="80000"/>
              </a:schemeClr>
            </a:solidFill>
          </a:ln>
        </p:spPr>
        <p:txBody>
          <a:bodyPr>
            <a:normAutofit/>
          </a:bodyPr>
          <a:lstStyle/>
          <a:p>
            <a:pPr marL="457200" indent="-457200">
              <a:buFont typeface="+mj-lt"/>
              <a:buAutoNum type="arabicPeriod"/>
            </a:pPr>
            <a:r>
              <a:rPr lang="en-US" sz="2000" dirty="0">
                <a:solidFill>
                  <a:srgbClr val="000000"/>
                </a:solidFill>
              </a:rPr>
              <a:t>construct/understand</a:t>
            </a:r>
          </a:p>
          <a:p>
            <a:pPr marL="457200" indent="-457200">
              <a:buFont typeface="+mj-lt"/>
              <a:buAutoNum type="arabicPeriod"/>
            </a:pPr>
            <a:r>
              <a:rPr lang="en-US" sz="2000" dirty="0">
                <a:solidFill>
                  <a:srgbClr val="000000"/>
                </a:solidFill>
              </a:rPr>
              <a:t>simplify/structure/analyze</a:t>
            </a:r>
          </a:p>
          <a:p>
            <a:pPr marL="457200" indent="-457200">
              <a:buFont typeface="+mj-lt"/>
              <a:buAutoNum type="arabicPeriod"/>
            </a:pPr>
            <a:r>
              <a:rPr lang="en-US" sz="2000" dirty="0">
                <a:solidFill>
                  <a:srgbClr val="000000"/>
                </a:solidFill>
              </a:rPr>
              <a:t>mathematize and reflect</a:t>
            </a:r>
          </a:p>
          <a:p>
            <a:pPr marL="457200" indent="-457200">
              <a:buFont typeface="+mj-lt"/>
              <a:buAutoNum type="arabicPeriod"/>
            </a:pPr>
            <a:r>
              <a:rPr lang="en-US" sz="2000" dirty="0">
                <a:solidFill>
                  <a:srgbClr val="000000"/>
                </a:solidFill>
              </a:rPr>
              <a:t>work mathematically</a:t>
            </a:r>
          </a:p>
          <a:p>
            <a:pPr marL="457200" indent="-457200">
              <a:buFont typeface="+mj-lt"/>
              <a:buAutoNum type="arabicPeriod"/>
            </a:pPr>
            <a:r>
              <a:rPr lang="en-US" sz="2000" dirty="0">
                <a:solidFill>
                  <a:srgbClr val="000000"/>
                </a:solidFill>
              </a:rPr>
              <a:t>interpret </a:t>
            </a:r>
          </a:p>
          <a:p>
            <a:pPr marL="457200" indent="-457200">
              <a:buFont typeface="+mj-lt"/>
              <a:buAutoNum type="arabicPeriod"/>
            </a:pPr>
            <a:r>
              <a:rPr lang="en-US" sz="2000" dirty="0">
                <a:solidFill>
                  <a:srgbClr val="000000"/>
                </a:solidFill>
              </a:rPr>
              <a:t>consider alternatives</a:t>
            </a:r>
          </a:p>
          <a:p>
            <a:pPr marL="457200" indent="-457200">
              <a:buFont typeface="+mj-lt"/>
              <a:buAutoNum type="arabicPeriod"/>
            </a:pPr>
            <a:r>
              <a:rPr lang="en-US" sz="2000" dirty="0">
                <a:solidFill>
                  <a:srgbClr val="000000"/>
                </a:solidFill>
              </a:rPr>
              <a:t>political analysis/ weighing (political) options</a:t>
            </a:r>
          </a:p>
          <a:p>
            <a:pPr marL="457200" indent="-457200">
              <a:buFont typeface="+mj-lt"/>
              <a:buAutoNum type="arabicPeriod"/>
            </a:pPr>
            <a:r>
              <a:rPr lang="en-US" sz="2000" dirty="0">
                <a:solidFill>
                  <a:srgbClr val="000000"/>
                </a:solidFill>
              </a:rPr>
              <a:t>forming judgments</a:t>
            </a:r>
          </a:p>
          <a:p>
            <a:pPr marL="457200" indent="-457200">
              <a:buFont typeface="+mj-lt"/>
              <a:buAutoNum type="arabicPeriod"/>
            </a:pPr>
            <a:r>
              <a:rPr lang="en-US" sz="2000" dirty="0">
                <a:solidFill>
                  <a:srgbClr val="000000"/>
                </a:solidFill>
              </a:rPr>
              <a:t>assumed effect</a:t>
            </a:r>
          </a:p>
          <a:p>
            <a:pPr marL="457200" indent="-457200">
              <a:buFont typeface="+mj-lt"/>
              <a:buAutoNum type="arabicPeriod"/>
            </a:pPr>
            <a:r>
              <a:rPr lang="en-US" sz="2000" dirty="0">
                <a:solidFill>
                  <a:srgbClr val="000000"/>
                </a:solidFill>
              </a:rPr>
              <a:t>real effect</a:t>
            </a:r>
            <a:endParaRPr lang="de-DE" sz="2000" dirty="0">
              <a:solidFill>
                <a:srgbClr val="000000"/>
              </a:solidFill>
            </a:endParaRPr>
          </a:p>
        </p:txBody>
      </p:sp>
      <p:sp>
        <p:nvSpPr>
          <p:cNvPr id="33" name="Inhaltsplatzhalter 2">
            <a:extLst>
              <a:ext uri="{FF2B5EF4-FFF2-40B4-BE49-F238E27FC236}">
                <a16:creationId xmlns:a16="http://schemas.microsoft.com/office/drawing/2014/main" id="{233CB338-43C2-D5C3-4AC4-96DD8262E392}"/>
              </a:ext>
            </a:extLst>
          </p:cNvPr>
          <p:cNvSpPr txBox="1">
            <a:spLocks/>
          </p:cNvSpPr>
          <p:nvPr/>
        </p:nvSpPr>
        <p:spPr>
          <a:xfrm>
            <a:off x="7823386" y="5604934"/>
            <a:ext cx="2326175" cy="383565"/>
          </a:xfrm>
          <a:prstGeom prst="rect">
            <a:avLst/>
          </a:prstGeom>
          <a:solidFill>
            <a:schemeClr val="bg1"/>
          </a:solidFill>
          <a:ln w="28575">
            <a:no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i="1" dirty="0" err="1">
                <a:solidFill>
                  <a:srgbClr val="000000"/>
                </a:solidFill>
              </a:rPr>
              <a:t>Vajen</a:t>
            </a:r>
            <a:r>
              <a:rPr lang="en-US" sz="2000" i="1" dirty="0">
                <a:solidFill>
                  <a:srgbClr val="000000"/>
                </a:solidFill>
              </a:rPr>
              <a:t> et al. (2021)</a:t>
            </a:r>
          </a:p>
        </p:txBody>
      </p:sp>
      <p:grpSp>
        <p:nvGrpSpPr>
          <p:cNvPr id="83" name="Gruppieren 82">
            <a:extLst>
              <a:ext uri="{FF2B5EF4-FFF2-40B4-BE49-F238E27FC236}">
                <a16:creationId xmlns:a16="http://schemas.microsoft.com/office/drawing/2014/main" id="{FDFF6C08-13ED-1EF2-4DE8-09CC2E66120D}"/>
              </a:ext>
            </a:extLst>
          </p:cNvPr>
          <p:cNvGrpSpPr/>
          <p:nvPr/>
        </p:nvGrpSpPr>
        <p:grpSpPr>
          <a:xfrm>
            <a:off x="520633" y="902965"/>
            <a:ext cx="7040635" cy="4977976"/>
            <a:chOff x="520633" y="902965"/>
            <a:chExt cx="7040635" cy="4977976"/>
          </a:xfrm>
        </p:grpSpPr>
        <p:graphicFrame>
          <p:nvGraphicFramePr>
            <p:cNvPr id="15" name="Diagramm 14">
              <a:extLst>
                <a:ext uri="{FF2B5EF4-FFF2-40B4-BE49-F238E27FC236}">
                  <a16:creationId xmlns:a16="http://schemas.microsoft.com/office/drawing/2014/main" id="{D0A88527-0AAB-5D20-FCF8-B85263028C94}"/>
                </a:ext>
              </a:extLst>
            </p:cNvPr>
            <p:cNvGraphicFramePr/>
            <p:nvPr>
              <p:extLst>
                <p:ext uri="{D42A27DB-BD31-4B8C-83A1-F6EECF244321}">
                  <p14:modId xmlns:p14="http://schemas.microsoft.com/office/powerpoint/2010/main" val="306613072"/>
                </p:ext>
              </p:extLst>
            </p:nvPr>
          </p:nvGraphicFramePr>
          <p:xfrm>
            <a:off x="520633" y="902965"/>
            <a:ext cx="6832269" cy="486652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82" name="Gruppieren 81">
              <a:extLst>
                <a:ext uri="{FF2B5EF4-FFF2-40B4-BE49-F238E27FC236}">
                  <a16:creationId xmlns:a16="http://schemas.microsoft.com/office/drawing/2014/main" id="{0E416D83-6FA7-42D7-7327-52A88D3051C0}"/>
                </a:ext>
              </a:extLst>
            </p:cNvPr>
            <p:cNvGrpSpPr/>
            <p:nvPr/>
          </p:nvGrpSpPr>
          <p:grpSpPr>
            <a:xfrm>
              <a:off x="1030429" y="1310226"/>
              <a:ext cx="6530839" cy="4570715"/>
              <a:chOff x="1030429" y="1310226"/>
              <a:chExt cx="6530839" cy="4570715"/>
            </a:xfrm>
          </p:grpSpPr>
          <p:sp>
            <p:nvSpPr>
              <p:cNvPr id="4" name="Text Box 22">
                <a:extLst>
                  <a:ext uri="{FF2B5EF4-FFF2-40B4-BE49-F238E27FC236}">
                    <a16:creationId xmlns:a16="http://schemas.microsoft.com/office/drawing/2014/main" id="{122C4C2C-D1C0-BB65-E348-AA0B639068C2}"/>
                  </a:ext>
                </a:extLst>
              </p:cNvPr>
              <p:cNvSpPr txBox="1">
                <a:spLocks noChangeArrowheads="1"/>
              </p:cNvSpPr>
              <p:nvPr/>
            </p:nvSpPr>
            <p:spPr bwMode="auto">
              <a:xfrm>
                <a:off x="2743912" y="4827096"/>
                <a:ext cx="263128" cy="215012"/>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altLang="de-DE" sz="1100" b="0" i="0" u="none" strike="noStrike" kern="1200" cap="none" spc="0" normalizeH="0" baseline="0" noProof="0" dirty="0">
                    <a:ln>
                      <a:noFill/>
                    </a:ln>
                    <a:solidFill>
                      <a:prstClr val="white"/>
                    </a:solidFill>
                    <a:effectLst/>
                    <a:uLnTx/>
                    <a:uFillTx/>
                    <a:latin typeface="Times New Roman"/>
                    <a:ea typeface="Calibri" panose="020F0502020204030204" pitchFamily="34" charset="0"/>
                    <a:cs typeface="Times New Roman" panose="02020603050405020304" pitchFamily="18" charset="0"/>
                  </a:rPr>
                  <a:t>7</a:t>
                </a:r>
              </a:p>
            </p:txBody>
          </p:sp>
          <p:cxnSp>
            <p:nvCxnSpPr>
              <p:cNvPr id="17" name="Gerade Verbindung mit Pfeil 16">
                <a:extLst>
                  <a:ext uri="{FF2B5EF4-FFF2-40B4-BE49-F238E27FC236}">
                    <a16:creationId xmlns:a16="http://schemas.microsoft.com/office/drawing/2014/main" id="{27BAC3B5-1426-630F-2F73-A40DAE45C727}"/>
                  </a:ext>
                </a:extLst>
              </p:cNvPr>
              <p:cNvCxnSpPr>
                <a:cxnSpLocks/>
              </p:cNvCxnSpPr>
              <p:nvPr/>
            </p:nvCxnSpPr>
            <p:spPr>
              <a:xfrm flipV="1">
                <a:off x="1156853" y="2508247"/>
                <a:ext cx="538521" cy="456627"/>
              </a:xfrm>
              <a:prstGeom prst="straightConnector1">
                <a:avLst/>
              </a:prstGeom>
              <a:ln w="12065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 Box 6">
                <a:extLst>
                  <a:ext uri="{FF2B5EF4-FFF2-40B4-BE49-F238E27FC236}">
                    <a16:creationId xmlns:a16="http://schemas.microsoft.com/office/drawing/2014/main" id="{432B41E0-AAB4-A539-CF90-F5C1505AB5FD}"/>
                  </a:ext>
                </a:extLst>
              </p:cNvPr>
              <p:cNvSpPr txBox="1">
                <a:spLocks noChangeArrowheads="1"/>
              </p:cNvSpPr>
              <p:nvPr/>
            </p:nvSpPr>
            <p:spPr bwMode="auto">
              <a:xfrm>
                <a:off x="4585339" y="1310226"/>
                <a:ext cx="342900" cy="2841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600" b="1" i="0" u="none" strike="noStrike" cap="none" normalizeH="0" baseline="0" dirty="0">
                    <a:ln>
                      <a:noFill/>
                    </a:ln>
                    <a:solidFill>
                      <a:srgbClr val="000000"/>
                    </a:solidFill>
                    <a:effectLst/>
                    <a:latin typeface="+mj-lt"/>
                    <a:ea typeface="Calibri" panose="020F0502020204030204" pitchFamily="34" charset="0"/>
                    <a:cs typeface="Times New Roman" panose="02020603050405020304" pitchFamily="18" charset="0"/>
                  </a:rPr>
                  <a:t>3 </a:t>
                </a:r>
                <a:endParaRPr kumimoji="0" lang="en-US" altLang="de-DE" sz="1600" b="1" i="0" u="none" strike="noStrike" cap="none" normalizeH="0" baseline="0" dirty="0">
                  <a:ln>
                    <a:noFill/>
                  </a:ln>
                  <a:solidFill>
                    <a:srgbClr val="000000"/>
                  </a:solidFill>
                  <a:effectLst/>
                  <a:latin typeface="+mj-lt"/>
                  <a:cs typeface="Times New Roman" panose="02020603050405020304" pitchFamily="18" charset="0"/>
                </a:endParaRPr>
              </a:p>
            </p:txBody>
          </p:sp>
          <p:sp>
            <p:nvSpPr>
              <p:cNvPr id="20" name="Text Box 7">
                <a:extLst>
                  <a:ext uri="{FF2B5EF4-FFF2-40B4-BE49-F238E27FC236}">
                    <a16:creationId xmlns:a16="http://schemas.microsoft.com/office/drawing/2014/main" id="{73C32233-8E5D-AD25-D620-0715D99309EC}"/>
                  </a:ext>
                </a:extLst>
              </p:cNvPr>
              <p:cNvSpPr txBox="1">
                <a:spLocks noChangeArrowheads="1"/>
              </p:cNvSpPr>
              <p:nvPr/>
            </p:nvSpPr>
            <p:spPr bwMode="auto">
              <a:xfrm>
                <a:off x="7218368" y="3375153"/>
                <a:ext cx="342900" cy="2841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600" b="1" i="0" u="none" strike="noStrike" cap="none" normalizeH="0" baseline="0" dirty="0">
                    <a:ln>
                      <a:noFill/>
                    </a:ln>
                    <a:solidFill>
                      <a:srgbClr val="000000"/>
                    </a:solidFill>
                    <a:effectLst/>
                    <a:latin typeface="+mj-lt"/>
                    <a:ea typeface="Calibri" panose="020F0502020204030204" pitchFamily="34" charset="0"/>
                    <a:cs typeface="Times New Roman" panose="02020603050405020304" pitchFamily="18" charset="0"/>
                  </a:rPr>
                  <a:t>4 </a:t>
                </a:r>
                <a:endParaRPr kumimoji="0" lang="en-US" altLang="de-DE" sz="1600" b="1" i="0" u="none" strike="noStrike" cap="none" normalizeH="0" baseline="0" dirty="0">
                  <a:ln>
                    <a:noFill/>
                  </a:ln>
                  <a:solidFill>
                    <a:srgbClr val="000000"/>
                  </a:solidFill>
                  <a:effectLst/>
                  <a:latin typeface="+mj-lt"/>
                  <a:cs typeface="Times New Roman" panose="02020603050405020304" pitchFamily="18" charset="0"/>
                </a:endParaRPr>
              </a:p>
            </p:txBody>
          </p:sp>
          <p:sp>
            <p:nvSpPr>
              <p:cNvPr id="21" name="Text Box 8">
                <a:extLst>
                  <a:ext uri="{FF2B5EF4-FFF2-40B4-BE49-F238E27FC236}">
                    <a16:creationId xmlns:a16="http://schemas.microsoft.com/office/drawing/2014/main" id="{4FC1AB9C-95C4-2DC6-ED05-724E7233E9D4}"/>
                  </a:ext>
                </a:extLst>
              </p:cNvPr>
              <p:cNvSpPr txBox="1">
                <a:spLocks noChangeArrowheads="1"/>
              </p:cNvSpPr>
              <p:nvPr/>
            </p:nvSpPr>
            <p:spPr bwMode="auto">
              <a:xfrm>
                <a:off x="5070087" y="5596779"/>
                <a:ext cx="342900" cy="28416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600" b="1" i="0" u="none" strike="noStrike" cap="none" normalizeH="0" baseline="0" dirty="0">
                    <a:ln>
                      <a:noFill/>
                    </a:ln>
                    <a:solidFill>
                      <a:srgbClr val="000000"/>
                    </a:solidFill>
                    <a:effectLst/>
                    <a:latin typeface="+mj-lt"/>
                    <a:ea typeface="Calibri" panose="020F0502020204030204" pitchFamily="34" charset="0"/>
                    <a:cs typeface="Times New Roman" panose="02020603050405020304" pitchFamily="18" charset="0"/>
                  </a:rPr>
                  <a:t>5 </a:t>
                </a:r>
                <a:endParaRPr kumimoji="0" lang="en-US" altLang="de-DE" sz="1600" b="1" i="0" u="none" strike="noStrike" cap="none" normalizeH="0" baseline="0" dirty="0">
                  <a:ln>
                    <a:noFill/>
                  </a:ln>
                  <a:solidFill>
                    <a:srgbClr val="000000"/>
                  </a:solidFill>
                  <a:effectLst/>
                  <a:latin typeface="+mj-lt"/>
                  <a:cs typeface="Times New Roman" panose="02020603050405020304" pitchFamily="18" charset="0"/>
                </a:endParaRPr>
              </a:p>
            </p:txBody>
          </p:sp>
          <p:cxnSp>
            <p:nvCxnSpPr>
              <p:cNvPr id="22" name="Gerade Verbindung mit Pfeil 21">
                <a:extLst>
                  <a:ext uri="{FF2B5EF4-FFF2-40B4-BE49-F238E27FC236}">
                    <a16:creationId xmlns:a16="http://schemas.microsoft.com/office/drawing/2014/main" id="{A7290BD2-38CA-76E0-F3D3-072BF7340880}"/>
                  </a:ext>
                </a:extLst>
              </p:cNvPr>
              <p:cNvCxnSpPr>
                <a:cxnSpLocks/>
              </p:cNvCxnSpPr>
              <p:nvPr/>
            </p:nvCxnSpPr>
            <p:spPr>
              <a:xfrm flipH="1" flipV="1">
                <a:off x="2567278" y="4832469"/>
                <a:ext cx="718741" cy="216566"/>
              </a:xfrm>
              <a:prstGeom prst="straightConnector1">
                <a:avLst/>
              </a:prstGeom>
              <a:ln w="120650">
                <a:solidFill>
                  <a:srgbClr val="244DAA"/>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rade Verbindung mit Pfeil 23">
                <a:extLst>
                  <a:ext uri="{FF2B5EF4-FFF2-40B4-BE49-F238E27FC236}">
                    <a16:creationId xmlns:a16="http://schemas.microsoft.com/office/drawing/2014/main" id="{239DB995-8929-D53B-977E-D45E6C0D1E28}"/>
                  </a:ext>
                </a:extLst>
              </p:cNvPr>
              <p:cNvCxnSpPr>
                <a:cxnSpLocks/>
              </p:cNvCxnSpPr>
              <p:nvPr/>
            </p:nvCxnSpPr>
            <p:spPr>
              <a:xfrm flipV="1">
                <a:off x="2668331" y="1994134"/>
                <a:ext cx="589980" cy="298590"/>
              </a:xfrm>
              <a:prstGeom prst="straightConnector1">
                <a:avLst/>
              </a:prstGeom>
              <a:ln w="120650">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5" name="Text Box 14">
                <a:extLst>
                  <a:ext uri="{FF2B5EF4-FFF2-40B4-BE49-F238E27FC236}">
                    <a16:creationId xmlns:a16="http://schemas.microsoft.com/office/drawing/2014/main" id="{1AED0C0D-94A1-D855-C85D-9AD60EC1F453}"/>
                  </a:ext>
                </a:extLst>
              </p:cNvPr>
              <p:cNvSpPr txBox="1">
                <a:spLocks noChangeArrowheads="1"/>
              </p:cNvSpPr>
              <p:nvPr/>
            </p:nvSpPr>
            <p:spPr bwMode="auto">
              <a:xfrm>
                <a:off x="2881809" y="3386575"/>
                <a:ext cx="342900" cy="284163"/>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600" b="1" i="0" u="none" strike="noStrike" cap="none" normalizeH="0" baseline="0" dirty="0">
                    <a:ln>
                      <a:noFill/>
                    </a:ln>
                    <a:solidFill>
                      <a:srgbClr val="000000"/>
                    </a:solidFill>
                    <a:effectLst/>
                    <a:latin typeface="+mj-lt"/>
                    <a:ea typeface="Calibri" panose="020F0502020204030204" pitchFamily="34" charset="0"/>
                    <a:cs typeface="Times New Roman" panose="02020603050405020304" pitchFamily="18" charset="0"/>
                  </a:rPr>
                  <a:t>6</a:t>
                </a:r>
                <a:endParaRPr kumimoji="0" lang="en-US" altLang="de-DE" sz="1600" b="1" i="0" u="none" strike="noStrike" cap="none" normalizeH="0" baseline="0" dirty="0">
                  <a:ln>
                    <a:noFill/>
                  </a:ln>
                  <a:solidFill>
                    <a:srgbClr val="000000"/>
                  </a:solidFill>
                  <a:effectLst/>
                  <a:latin typeface="+mj-lt"/>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600" b="1" i="0" u="none" strike="noStrike" cap="none" normalizeH="0" baseline="0" dirty="0">
                    <a:ln>
                      <a:noFill/>
                    </a:ln>
                    <a:solidFill>
                      <a:srgbClr val="000000"/>
                    </a:solidFill>
                    <a:effectLst/>
                    <a:latin typeface="+mj-lt"/>
                    <a:ea typeface="Calibri" panose="020F0502020204030204" pitchFamily="34" charset="0"/>
                    <a:cs typeface="Times New Roman" panose="02020603050405020304" pitchFamily="18" charset="0"/>
                  </a:rPr>
                  <a:t> </a:t>
                </a:r>
                <a:endParaRPr kumimoji="0" lang="en-US" altLang="de-DE" sz="1600" b="1" i="0" u="none" strike="noStrike" cap="none" normalizeH="0" baseline="0" dirty="0">
                  <a:ln>
                    <a:noFill/>
                  </a:ln>
                  <a:solidFill>
                    <a:srgbClr val="000000"/>
                  </a:solidFill>
                  <a:effectLst/>
                  <a:latin typeface="+mj-lt"/>
                </a:endParaRPr>
              </a:p>
            </p:txBody>
          </p:sp>
          <p:sp>
            <p:nvSpPr>
              <p:cNvPr id="26" name="Text Box 12">
                <a:extLst>
                  <a:ext uri="{FF2B5EF4-FFF2-40B4-BE49-F238E27FC236}">
                    <a16:creationId xmlns:a16="http://schemas.microsoft.com/office/drawing/2014/main" id="{5282ED7F-42D5-521B-06E1-8B1C0C1BA13C}"/>
                  </a:ext>
                </a:extLst>
              </p:cNvPr>
              <p:cNvSpPr txBox="1">
                <a:spLocks noChangeArrowheads="1"/>
              </p:cNvSpPr>
              <p:nvPr/>
            </p:nvSpPr>
            <p:spPr bwMode="auto">
              <a:xfrm>
                <a:off x="1366084" y="2512277"/>
                <a:ext cx="462068" cy="249757"/>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600" b="1" i="0" u="none" strike="noStrike" cap="none" normalizeH="0" baseline="0" dirty="0">
                    <a:ln>
                      <a:noFill/>
                    </a:ln>
                    <a:solidFill>
                      <a:schemeClr val="bg2"/>
                    </a:solidFill>
                    <a:effectLst/>
                    <a:latin typeface="+mj-lt"/>
                    <a:ea typeface="Calibri" panose="020F0502020204030204" pitchFamily="34" charset="0"/>
                    <a:cs typeface="Times New Roman" panose="02020603050405020304" pitchFamily="18" charset="0"/>
                  </a:rPr>
                  <a:t>1 </a:t>
                </a:r>
                <a:endParaRPr kumimoji="0" lang="en-US" altLang="de-DE" sz="2800" b="1" i="0" u="none" strike="noStrike" cap="none" normalizeH="0" baseline="0" dirty="0">
                  <a:ln>
                    <a:noFill/>
                  </a:ln>
                  <a:solidFill>
                    <a:schemeClr val="bg2"/>
                  </a:solidFill>
                  <a:effectLst/>
                  <a:latin typeface="+mj-lt"/>
                </a:endParaRPr>
              </a:p>
            </p:txBody>
          </p:sp>
          <p:sp>
            <p:nvSpPr>
              <p:cNvPr id="27" name="Text Box 13">
                <a:extLst>
                  <a:ext uri="{FF2B5EF4-FFF2-40B4-BE49-F238E27FC236}">
                    <a16:creationId xmlns:a16="http://schemas.microsoft.com/office/drawing/2014/main" id="{9A411733-4AC2-AA6D-B3E8-CB106568604F}"/>
                  </a:ext>
                </a:extLst>
              </p:cNvPr>
              <p:cNvSpPr txBox="1">
                <a:spLocks noChangeArrowheads="1"/>
              </p:cNvSpPr>
              <p:nvPr/>
            </p:nvSpPr>
            <p:spPr bwMode="auto">
              <a:xfrm>
                <a:off x="2891316" y="1922097"/>
                <a:ext cx="471178" cy="217102"/>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600" b="1" i="0" u="none" strike="noStrike" cap="none" normalizeH="0" baseline="0" dirty="0">
                    <a:ln>
                      <a:noFill/>
                    </a:ln>
                    <a:solidFill>
                      <a:schemeClr val="bg2"/>
                    </a:solidFill>
                    <a:effectLst/>
                    <a:latin typeface="+mj-lt"/>
                    <a:ea typeface="Calibri" panose="020F0502020204030204" pitchFamily="34" charset="0"/>
                    <a:cs typeface="Times New Roman" panose="02020603050405020304" pitchFamily="18" charset="0"/>
                  </a:rPr>
                  <a:t>2 </a:t>
                </a:r>
                <a:endParaRPr kumimoji="0" lang="en-US" altLang="de-DE" sz="2800" b="1" i="0" u="none" strike="noStrike" cap="none" normalizeH="0" baseline="0" dirty="0">
                  <a:ln>
                    <a:noFill/>
                  </a:ln>
                  <a:solidFill>
                    <a:schemeClr val="bg2"/>
                  </a:solidFill>
                  <a:effectLst/>
                  <a:latin typeface="+mj-lt"/>
                </a:endParaRPr>
              </a:p>
            </p:txBody>
          </p:sp>
          <p:sp>
            <p:nvSpPr>
              <p:cNvPr id="31" name="Text Box 22">
                <a:extLst>
                  <a:ext uri="{FF2B5EF4-FFF2-40B4-BE49-F238E27FC236}">
                    <a16:creationId xmlns:a16="http://schemas.microsoft.com/office/drawing/2014/main" id="{7941CC14-2DD2-52D0-9327-FA57DEB92228}"/>
                  </a:ext>
                </a:extLst>
              </p:cNvPr>
              <p:cNvSpPr txBox="1">
                <a:spLocks noChangeArrowheads="1"/>
              </p:cNvSpPr>
              <p:nvPr/>
            </p:nvSpPr>
            <p:spPr bwMode="auto">
              <a:xfrm>
                <a:off x="2668331" y="4741609"/>
                <a:ext cx="244463" cy="157119"/>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600" b="1" i="0" u="none" strike="noStrike" cap="none" normalizeH="0" baseline="0" dirty="0">
                    <a:ln>
                      <a:noFill/>
                    </a:ln>
                    <a:solidFill>
                      <a:schemeClr val="bg2"/>
                    </a:solidFill>
                    <a:effectLst/>
                    <a:latin typeface="+mj-lt"/>
                    <a:ea typeface="Calibri" panose="020F0502020204030204" pitchFamily="34" charset="0"/>
                    <a:cs typeface="Times New Roman" panose="02020603050405020304" pitchFamily="18" charset="0"/>
                  </a:rPr>
                  <a:t>7</a:t>
                </a:r>
              </a:p>
            </p:txBody>
          </p:sp>
          <p:cxnSp>
            <p:nvCxnSpPr>
              <p:cNvPr id="58" name="Gerade Verbindung mit Pfeil 57">
                <a:extLst>
                  <a:ext uri="{FF2B5EF4-FFF2-40B4-BE49-F238E27FC236}">
                    <a16:creationId xmlns:a16="http://schemas.microsoft.com/office/drawing/2014/main" id="{9F7D2A98-5E75-D74C-3594-F3E903193D7C}"/>
                  </a:ext>
                </a:extLst>
              </p:cNvPr>
              <p:cNvCxnSpPr>
                <a:cxnSpLocks/>
              </p:cNvCxnSpPr>
              <p:nvPr/>
            </p:nvCxnSpPr>
            <p:spPr>
              <a:xfrm flipH="1" flipV="1">
                <a:off x="1682885" y="4121896"/>
                <a:ext cx="432148" cy="438085"/>
              </a:xfrm>
              <a:prstGeom prst="straightConnector1">
                <a:avLst/>
              </a:prstGeom>
              <a:ln w="120650">
                <a:solidFill>
                  <a:srgbClr val="244DAA"/>
                </a:solidFill>
                <a:tailEnd type="triangle"/>
              </a:ln>
            </p:spPr>
            <p:style>
              <a:lnRef idx="1">
                <a:schemeClr val="accent1"/>
              </a:lnRef>
              <a:fillRef idx="0">
                <a:schemeClr val="accent1"/>
              </a:fillRef>
              <a:effectRef idx="0">
                <a:schemeClr val="accent1"/>
              </a:effectRef>
              <a:fontRef idx="minor">
                <a:schemeClr val="tx1"/>
              </a:fontRef>
            </p:style>
          </p:cxnSp>
          <p:sp>
            <p:nvSpPr>
              <p:cNvPr id="30" name="Text Box 22">
                <a:extLst>
                  <a:ext uri="{FF2B5EF4-FFF2-40B4-BE49-F238E27FC236}">
                    <a16:creationId xmlns:a16="http://schemas.microsoft.com/office/drawing/2014/main" id="{33B6CC89-C737-37E8-D262-FA226983374E}"/>
                  </a:ext>
                </a:extLst>
              </p:cNvPr>
              <p:cNvSpPr txBox="1">
                <a:spLocks noChangeArrowheads="1"/>
              </p:cNvSpPr>
              <p:nvPr/>
            </p:nvSpPr>
            <p:spPr bwMode="auto">
              <a:xfrm>
                <a:off x="1715484" y="4132581"/>
                <a:ext cx="489878" cy="17544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600" b="1" i="0" u="none" strike="noStrike" cap="none" normalizeH="0" baseline="0" dirty="0">
                    <a:ln>
                      <a:noFill/>
                    </a:ln>
                    <a:solidFill>
                      <a:schemeClr val="bg2"/>
                    </a:solidFill>
                    <a:effectLst/>
                    <a:latin typeface="+mj-lt"/>
                    <a:ea typeface="Calibri" panose="020F0502020204030204" pitchFamily="34" charset="0"/>
                    <a:cs typeface="Times New Roman" panose="02020603050405020304" pitchFamily="18" charset="0"/>
                  </a:rPr>
                  <a:t>8</a:t>
                </a:r>
              </a:p>
            </p:txBody>
          </p:sp>
          <p:cxnSp>
            <p:nvCxnSpPr>
              <p:cNvPr id="62" name="Gerade Verbindung mit Pfeil 61">
                <a:extLst>
                  <a:ext uri="{FF2B5EF4-FFF2-40B4-BE49-F238E27FC236}">
                    <a16:creationId xmlns:a16="http://schemas.microsoft.com/office/drawing/2014/main" id="{B2D8E513-0EC1-C6BF-BEB1-A1D61BD13678}"/>
                  </a:ext>
                </a:extLst>
              </p:cNvPr>
              <p:cNvCxnSpPr>
                <a:cxnSpLocks/>
              </p:cNvCxnSpPr>
              <p:nvPr/>
            </p:nvCxnSpPr>
            <p:spPr>
              <a:xfrm flipV="1">
                <a:off x="1233806" y="3350079"/>
                <a:ext cx="0" cy="515339"/>
              </a:xfrm>
              <a:prstGeom prst="straightConnector1">
                <a:avLst/>
              </a:prstGeom>
              <a:ln w="120650">
                <a:solidFill>
                  <a:srgbClr val="244DAA"/>
                </a:solidFill>
                <a:tailEnd type="triangle"/>
              </a:ln>
            </p:spPr>
            <p:style>
              <a:lnRef idx="1">
                <a:schemeClr val="accent1"/>
              </a:lnRef>
              <a:fillRef idx="0">
                <a:schemeClr val="accent1"/>
              </a:fillRef>
              <a:effectRef idx="0">
                <a:schemeClr val="accent1"/>
              </a:effectRef>
              <a:fontRef idx="minor">
                <a:schemeClr val="tx1"/>
              </a:fontRef>
            </p:style>
          </p:cxnSp>
          <p:sp>
            <p:nvSpPr>
              <p:cNvPr id="28" name="Text Box 22">
                <a:extLst>
                  <a:ext uri="{FF2B5EF4-FFF2-40B4-BE49-F238E27FC236}">
                    <a16:creationId xmlns:a16="http://schemas.microsoft.com/office/drawing/2014/main" id="{0903AC0D-3B42-DF47-003F-34954ECAF170}"/>
                  </a:ext>
                </a:extLst>
              </p:cNvPr>
              <p:cNvSpPr txBox="1">
                <a:spLocks noChangeArrowheads="1"/>
              </p:cNvSpPr>
              <p:nvPr/>
            </p:nvSpPr>
            <p:spPr bwMode="auto">
              <a:xfrm>
                <a:off x="1030429" y="3422587"/>
                <a:ext cx="489878" cy="17544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de-DE" sz="1600" b="1" i="0" u="none" strike="noStrike" cap="none" normalizeH="0" baseline="0" dirty="0">
                    <a:ln>
                      <a:noFill/>
                    </a:ln>
                    <a:solidFill>
                      <a:schemeClr val="bg2"/>
                    </a:solidFill>
                    <a:effectLst/>
                    <a:latin typeface="+mj-lt"/>
                    <a:ea typeface="Calibri" panose="020F0502020204030204" pitchFamily="34" charset="0"/>
                    <a:cs typeface="Times New Roman" panose="02020603050405020304" pitchFamily="18" charset="0"/>
                  </a:rPr>
                  <a:t>10</a:t>
                </a:r>
              </a:p>
            </p:txBody>
          </p:sp>
          <p:cxnSp>
            <p:nvCxnSpPr>
              <p:cNvPr id="67" name="Gerade Verbindung mit Pfeil 66">
                <a:extLst>
                  <a:ext uri="{FF2B5EF4-FFF2-40B4-BE49-F238E27FC236}">
                    <a16:creationId xmlns:a16="http://schemas.microsoft.com/office/drawing/2014/main" id="{D108C6CD-3B08-7081-2F47-9BE2ADF2BFB6}"/>
                  </a:ext>
                </a:extLst>
              </p:cNvPr>
              <p:cNvCxnSpPr>
                <a:cxnSpLocks/>
              </p:cNvCxnSpPr>
              <p:nvPr/>
            </p:nvCxnSpPr>
            <p:spPr>
              <a:xfrm flipV="1">
                <a:off x="1727666" y="2719735"/>
                <a:ext cx="585459" cy="1216457"/>
              </a:xfrm>
              <a:prstGeom prst="straightConnector1">
                <a:avLst/>
              </a:prstGeom>
              <a:ln w="120650">
                <a:solidFill>
                  <a:srgbClr val="244DAA"/>
                </a:solidFill>
                <a:tailEnd type="triangle"/>
              </a:ln>
            </p:spPr>
            <p:style>
              <a:lnRef idx="1">
                <a:schemeClr val="accent1"/>
              </a:lnRef>
              <a:fillRef idx="0">
                <a:schemeClr val="accent1"/>
              </a:fillRef>
              <a:effectRef idx="0">
                <a:schemeClr val="accent1"/>
              </a:effectRef>
              <a:fontRef idx="minor">
                <a:schemeClr val="tx1"/>
              </a:fontRef>
            </p:style>
          </p:cxnSp>
          <p:sp>
            <p:nvSpPr>
              <p:cNvPr id="29" name="Text Box 22">
                <a:extLst>
                  <a:ext uri="{FF2B5EF4-FFF2-40B4-BE49-F238E27FC236}">
                    <a16:creationId xmlns:a16="http://schemas.microsoft.com/office/drawing/2014/main" id="{F51D0711-8C1E-4F84-95BF-DF008111A275}"/>
                  </a:ext>
                </a:extLst>
              </p:cNvPr>
              <p:cNvSpPr txBox="1">
                <a:spLocks noChangeArrowheads="1"/>
              </p:cNvSpPr>
              <p:nvPr/>
            </p:nvSpPr>
            <p:spPr bwMode="auto">
              <a:xfrm>
                <a:off x="2081634" y="2746631"/>
                <a:ext cx="489878" cy="174210"/>
              </a:xfrm>
              <a:prstGeom prst="rect">
                <a:avLst/>
              </a:prstGeom>
              <a:solidFill>
                <a:srgbClr val="FFFFFF">
                  <a:alpha val="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de-DE" sz="1600" b="1" i="0" u="none" strike="noStrike" cap="none" normalizeH="0" baseline="0" dirty="0">
                  <a:ln>
                    <a:noFill/>
                  </a:ln>
                  <a:solidFill>
                    <a:schemeClr val="bg2"/>
                  </a:solidFill>
                  <a:effectLst/>
                  <a:latin typeface="+mj-lt"/>
                  <a:ea typeface="Calibri" panose="020F0502020204030204" pitchFamily="34" charset="0"/>
                  <a:cs typeface="Times New Roman" panose="02020603050405020304" pitchFamily="18" charset="0"/>
                </a:endParaRPr>
              </a:p>
            </p:txBody>
          </p:sp>
          <p:sp>
            <p:nvSpPr>
              <p:cNvPr id="80" name="Textfeld 79">
                <a:extLst>
                  <a:ext uri="{FF2B5EF4-FFF2-40B4-BE49-F238E27FC236}">
                    <a16:creationId xmlns:a16="http://schemas.microsoft.com/office/drawing/2014/main" id="{0B9783CF-3F9F-E81C-C719-E7982D0B16E9}"/>
                  </a:ext>
                </a:extLst>
              </p:cNvPr>
              <p:cNvSpPr txBox="1"/>
              <p:nvPr/>
            </p:nvSpPr>
            <p:spPr>
              <a:xfrm>
                <a:off x="2061897" y="2778460"/>
                <a:ext cx="201706" cy="338554"/>
              </a:xfrm>
              <a:prstGeom prst="rect">
                <a:avLst/>
              </a:prstGeom>
              <a:noFill/>
            </p:spPr>
            <p:txBody>
              <a:bodyPr wrap="square" rtlCol="0">
                <a:spAutoFit/>
              </a:bodyPr>
              <a:lstStyle/>
              <a:p>
                <a:r>
                  <a:rPr lang="de-DE" sz="1600" b="1" dirty="0">
                    <a:solidFill>
                      <a:schemeClr val="bg2"/>
                    </a:solidFill>
                    <a:latin typeface="+mj-lt"/>
                  </a:rPr>
                  <a:t>9</a:t>
                </a:r>
              </a:p>
            </p:txBody>
          </p:sp>
        </p:grpSp>
      </p:grpSp>
      <p:pic>
        <p:nvPicPr>
          <p:cNvPr id="32" name="Grafik 31">
            <a:extLst>
              <a:ext uri="{FF2B5EF4-FFF2-40B4-BE49-F238E27FC236}">
                <a16:creationId xmlns:a16="http://schemas.microsoft.com/office/drawing/2014/main" id="{21E1DB58-9C59-4D91-4F38-A90BD444B9E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304071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bg/>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1">
                                            <p:txEl>
                                              <p:pRg st="9" end="9"/>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animBg="1"/>
      <p:bldP spid="3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Task</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5</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7"/>
            <a:ext cx="10054853" cy="3050980"/>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457200" lvl="1" indent="0">
              <a:buNone/>
            </a:pPr>
            <a:r>
              <a:rPr lang="en-US" sz="2800" u="sng" dirty="0">
                <a:solidFill>
                  <a:prstClr val="black"/>
                </a:solidFill>
                <a:latin typeface="Times New Roman" panose="02020603050405020304" pitchFamily="18" charset="0"/>
                <a:cs typeface="Times New Roman" panose="02020603050405020304" pitchFamily="18" charset="0"/>
              </a:rPr>
              <a:t>Design a lesson</a:t>
            </a:r>
            <a:r>
              <a:rPr lang="en-US" sz="2800" dirty="0">
                <a:solidFill>
                  <a:prstClr val="black"/>
                </a:solidFill>
                <a:latin typeface="Times New Roman" panose="02020603050405020304" pitchFamily="18" charset="0"/>
                <a:cs typeface="Times New Roman" panose="02020603050405020304" pitchFamily="18" charset="0"/>
              </a:rPr>
              <a:t> which </a:t>
            </a:r>
            <a:r>
              <a:rPr lang="en-US" sz="2800" u="sng" dirty="0">
                <a:solidFill>
                  <a:prstClr val="black"/>
                </a:solidFill>
                <a:latin typeface="Times New Roman" panose="02020603050405020304" pitchFamily="18" charset="0"/>
                <a:cs typeface="Times New Roman" panose="02020603050405020304" pitchFamily="18" charset="0"/>
              </a:rPr>
              <a:t>addresses the learning targets for normative models proposed by </a:t>
            </a:r>
            <a:r>
              <a:rPr lang="en-US" sz="2800" u="sng" dirty="0" err="1">
                <a:solidFill>
                  <a:prstClr val="black"/>
                </a:solidFill>
                <a:latin typeface="Times New Roman" panose="02020603050405020304" pitchFamily="18" charset="0"/>
                <a:cs typeface="Times New Roman" panose="02020603050405020304" pitchFamily="18" charset="0"/>
              </a:rPr>
              <a:t>Pohlkamp</a:t>
            </a:r>
            <a:r>
              <a:rPr lang="en-US" sz="2800" u="sng" dirty="0">
                <a:solidFill>
                  <a:prstClr val="black"/>
                </a:solidFill>
                <a:latin typeface="Times New Roman" panose="02020603050405020304" pitchFamily="18" charset="0"/>
                <a:cs typeface="Times New Roman" panose="02020603050405020304" pitchFamily="18" charset="0"/>
              </a:rPr>
              <a:t> &amp; </a:t>
            </a:r>
            <a:r>
              <a:rPr lang="en-US" sz="2800" u="sng" dirty="0" err="1">
                <a:solidFill>
                  <a:prstClr val="black"/>
                </a:solidFill>
                <a:latin typeface="Times New Roman" panose="02020603050405020304" pitchFamily="18" charset="0"/>
                <a:cs typeface="Times New Roman" panose="02020603050405020304" pitchFamily="18" charset="0"/>
              </a:rPr>
              <a:t>Heitzer</a:t>
            </a:r>
            <a:r>
              <a:rPr lang="en-US" sz="2800" u="sng" dirty="0">
                <a:solidFill>
                  <a:prstClr val="black"/>
                </a:solidFill>
                <a:latin typeface="Times New Roman" panose="02020603050405020304" pitchFamily="18" charset="0"/>
                <a:cs typeface="Times New Roman" panose="02020603050405020304" pitchFamily="18" charset="0"/>
              </a:rPr>
              <a:t> </a:t>
            </a:r>
            <a:r>
              <a:rPr lang="en-US" sz="2800" dirty="0">
                <a:solidFill>
                  <a:prstClr val="black"/>
                </a:solidFill>
                <a:latin typeface="Times New Roman" panose="02020603050405020304" pitchFamily="18" charset="0"/>
                <a:cs typeface="Times New Roman" panose="02020603050405020304" pitchFamily="18" charset="0"/>
              </a:rPr>
              <a:t>(2021) while </a:t>
            </a:r>
            <a:r>
              <a:rPr lang="en-US" sz="2800" u="sng" dirty="0">
                <a:solidFill>
                  <a:prstClr val="black"/>
                </a:solidFill>
                <a:latin typeface="Times New Roman" panose="02020603050405020304" pitchFamily="18" charset="0"/>
                <a:cs typeface="Times New Roman" panose="02020603050405020304" pitchFamily="18" charset="0"/>
              </a:rPr>
              <a:t>also referencing competences of citizenship education </a:t>
            </a:r>
            <a:r>
              <a:rPr lang="en-US" sz="2800" dirty="0">
                <a:solidFill>
                  <a:prstClr val="black"/>
                </a:solidFill>
                <a:latin typeface="Times New Roman" panose="02020603050405020304" pitchFamily="18" charset="0"/>
                <a:cs typeface="Times New Roman" panose="02020603050405020304" pitchFamily="18" charset="0"/>
              </a:rPr>
              <a:t>(e.g. Reinhardt, 2013).</a:t>
            </a:r>
          </a:p>
          <a:p>
            <a:pPr lvl="1"/>
            <a:r>
              <a:rPr lang="en-US" dirty="0">
                <a:solidFill>
                  <a:prstClr val="black"/>
                </a:solidFill>
                <a:latin typeface="Times New Roman" panose="02020603050405020304" pitchFamily="18" charset="0"/>
                <a:cs typeface="Times New Roman" panose="02020603050405020304" pitchFamily="18" charset="0"/>
              </a:rPr>
              <a:t>Use the </a:t>
            </a:r>
            <a:r>
              <a:rPr lang="en-US" b="1" dirty="0">
                <a:solidFill>
                  <a:prstClr val="black"/>
                </a:solidFill>
                <a:latin typeface="Times New Roman" panose="02020603050405020304" pitchFamily="18" charset="0"/>
                <a:cs typeface="Times New Roman" panose="02020603050405020304" pitchFamily="18" charset="0"/>
              </a:rPr>
              <a:t>modeling cycle as </a:t>
            </a:r>
            <a:r>
              <a:rPr lang="en-US" dirty="0">
                <a:solidFill>
                  <a:prstClr val="black"/>
                </a:solidFill>
                <a:latin typeface="Times New Roman" panose="02020603050405020304" pitchFamily="18" charset="0"/>
                <a:cs typeface="Times New Roman" panose="02020603050405020304" pitchFamily="18" charset="0"/>
              </a:rPr>
              <a:t>a </a:t>
            </a:r>
            <a:r>
              <a:rPr lang="en-US" b="1" dirty="0">
                <a:solidFill>
                  <a:prstClr val="black"/>
                </a:solidFill>
                <a:latin typeface="Times New Roman" panose="02020603050405020304" pitchFamily="18" charset="0"/>
                <a:cs typeface="Times New Roman" panose="02020603050405020304" pitchFamily="18" charset="0"/>
              </a:rPr>
              <a:t>guideline </a:t>
            </a:r>
          </a:p>
          <a:p>
            <a:pPr lvl="1"/>
            <a:r>
              <a:rPr lang="en-US" dirty="0">
                <a:solidFill>
                  <a:prstClr val="black"/>
                </a:solidFill>
                <a:latin typeface="Times New Roman" panose="02020603050405020304" pitchFamily="18" charset="0"/>
                <a:cs typeface="Times New Roman" panose="02020603050405020304" pitchFamily="18" charset="0"/>
              </a:rPr>
              <a:t>You can </a:t>
            </a:r>
            <a:r>
              <a:rPr lang="en-US" b="1" dirty="0">
                <a:solidFill>
                  <a:prstClr val="black"/>
                </a:solidFill>
                <a:latin typeface="Times New Roman" panose="02020603050405020304" pitchFamily="18" charset="0"/>
                <a:cs typeface="Times New Roman" panose="02020603050405020304" pitchFamily="18" charset="0"/>
              </a:rPr>
              <a:t>build on the topics and learning goals </a:t>
            </a:r>
            <a:r>
              <a:rPr lang="en-US" dirty="0">
                <a:solidFill>
                  <a:prstClr val="black"/>
                </a:solidFill>
                <a:latin typeface="Times New Roman" panose="02020603050405020304" pitchFamily="18" charset="0"/>
                <a:cs typeface="Times New Roman" panose="02020603050405020304" pitchFamily="18" charset="0"/>
              </a:rPr>
              <a:t>you discussed during last session</a:t>
            </a:r>
          </a:p>
          <a:p>
            <a:pPr marL="0" indent="0" algn="just">
              <a:lnSpc>
                <a:spcPct val="100000"/>
              </a:lnSpc>
              <a:buNone/>
            </a:pPr>
            <a:endParaRPr lang="en-US" sz="3600" dirty="0">
              <a:solidFill>
                <a:srgbClr val="000000"/>
              </a:solidFill>
              <a:latin typeface="Times New Roman" panose="02020603050405020304" pitchFamily="18" charset="0"/>
              <a:cs typeface="Times New Roman" panose="02020603050405020304" pitchFamily="18" charset="0"/>
            </a:endParaRPr>
          </a:p>
        </p:txBody>
      </p:sp>
      <p:sp>
        <p:nvSpPr>
          <p:cNvPr id="5" name="Pfeil: nach rechts 4">
            <a:extLst>
              <a:ext uri="{FF2B5EF4-FFF2-40B4-BE49-F238E27FC236}">
                <a16:creationId xmlns:a16="http://schemas.microsoft.com/office/drawing/2014/main" id="{4228AE21-D7E4-A275-9B0C-E286E2401FF9}"/>
              </a:ext>
            </a:extLst>
          </p:cNvPr>
          <p:cNvSpPr/>
          <p:nvPr/>
        </p:nvSpPr>
        <p:spPr>
          <a:xfrm>
            <a:off x="990227" y="1610546"/>
            <a:ext cx="468000" cy="288000"/>
          </a:xfrm>
          <a:prstGeom prst="rightArrow">
            <a:avLst/>
          </a:prstGeom>
          <a:solidFill>
            <a:srgbClr val="234BA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Times New Roman"/>
              <a:ea typeface="+mn-ea"/>
              <a:cs typeface="+mn-cs"/>
            </a:endParaRP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5842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panose="020B0604020202020204" pitchFamily="34" charset="0"/>
                <a:ea typeface="+mj-ea"/>
                <a:cs typeface="Times New Roman" panose="02020603050405020304" pitchFamily="18" charset="0"/>
              </a:rPr>
              <a:t>References</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6</a:t>
            </a:r>
          </a:p>
        </p:txBody>
      </p:sp>
      <p:sp>
        <p:nvSpPr>
          <p:cNvPr id="11" name="Inhaltsplatzhalter 2">
            <a:extLst>
              <a:ext uri="{FF2B5EF4-FFF2-40B4-BE49-F238E27FC236}">
                <a16:creationId xmlns:a16="http://schemas.microsoft.com/office/drawing/2014/main" id="{E6005113-2538-6518-4525-C791429531E6}"/>
              </a:ext>
            </a:extLst>
          </p:cNvPr>
          <p:cNvSpPr>
            <a:spLocks noGrp="1"/>
          </p:cNvSpPr>
          <p:nvPr>
            <p:ph idx="1"/>
          </p:nvPr>
        </p:nvSpPr>
        <p:spPr>
          <a:xfrm>
            <a:off x="838200" y="1227221"/>
            <a:ext cx="10515600" cy="5082916"/>
          </a:xfrm>
        </p:spPr>
        <p:txBody>
          <a:bodyPr>
            <a:normAutofit/>
          </a:bodyPr>
          <a:lstStyle/>
          <a:p>
            <a:pPr lvl="0"/>
            <a:r>
              <a:rPr lang="en-US" sz="1800" b="1" dirty="0">
                <a:solidFill>
                  <a:prstClr val="black"/>
                </a:solidFill>
                <a:latin typeface="Times New Roman" panose="02020603050405020304" pitchFamily="18" charset="0"/>
                <a:cs typeface="Times New Roman" panose="02020603050405020304" pitchFamily="18" charset="0"/>
              </a:rPr>
              <a:t>Maass, K., </a:t>
            </a:r>
            <a:r>
              <a:rPr lang="en-US" sz="1800" b="1" dirty="0" err="1">
                <a:solidFill>
                  <a:prstClr val="black"/>
                </a:solidFill>
                <a:latin typeface="Times New Roman" panose="02020603050405020304" pitchFamily="18" charset="0"/>
                <a:cs typeface="Times New Roman" panose="02020603050405020304" pitchFamily="18" charset="0"/>
              </a:rPr>
              <a:t>Artigue</a:t>
            </a:r>
            <a:r>
              <a:rPr lang="en-US" sz="1800" b="1" dirty="0">
                <a:solidFill>
                  <a:prstClr val="black"/>
                </a:solidFill>
                <a:latin typeface="Times New Roman" panose="02020603050405020304" pitchFamily="18" charset="0"/>
                <a:cs typeface="Times New Roman" panose="02020603050405020304" pitchFamily="18" charset="0"/>
              </a:rPr>
              <a:t>, M., Burkhardt, H., Doorman, M., English, L. D., Geiger, V., </a:t>
            </a:r>
            <a:r>
              <a:rPr lang="en-US" sz="1800" b="1" dirty="0" err="1">
                <a:solidFill>
                  <a:prstClr val="black"/>
                </a:solidFill>
                <a:latin typeface="Times New Roman" panose="02020603050405020304" pitchFamily="18" charset="0"/>
                <a:cs typeface="Times New Roman" panose="02020603050405020304" pitchFamily="18" charset="0"/>
              </a:rPr>
              <a:t>Krainer</a:t>
            </a:r>
            <a:r>
              <a:rPr lang="en-US" sz="1800" b="1" dirty="0">
                <a:solidFill>
                  <a:prstClr val="black"/>
                </a:solidFill>
                <a:latin typeface="Times New Roman" panose="02020603050405020304" pitchFamily="18" charset="0"/>
                <a:cs typeface="Times New Roman" panose="02020603050405020304" pitchFamily="18" charset="0"/>
              </a:rPr>
              <a:t>, K., </a:t>
            </a:r>
            <a:r>
              <a:rPr lang="en-US" sz="1800" b="1" dirty="0" err="1">
                <a:solidFill>
                  <a:prstClr val="black"/>
                </a:solidFill>
                <a:latin typeface="Times New Roman" panose="02020603050405020304" pitchFamily="18" charset="0"/>
                <a:cs typeface="Times New Roman" panose="02020603050405020304" pitchFamily="18" charset="0"/>
              </a:rPr>
              <a:t>Potari</a:t>
            </a:r>
            <a:r>
              <a:rPr lang="en-US" sz="1800" b="1" dirty="0">
                <a:solidFill>
                  <a:prstClr val="black"/>
                </a:solidFill>
                <a:latin typeface="Times New Roman" panose="02020603050405020304" pitchFamily="18" charset="0"/>
                <a:cs typeface="Times New Roman" panose="02020603050405020304" pitchFamily="18" charset="0"/>
              </a:rPr>
              <a:t>, D., &amp; Schoenfeld, A. (2022). </a:t>
            </a:r>
            <a:r>
              <a:rPr lang="en-US" sz="1800" dirty="0">
                <a:solidFill>
                  <a:prstClr val="black"/>
                </a:solidFill>
                <a:latin typeface="Times New Roman" panose="02020603050405020304" pitchFamily="18" charset="0"/>
                <a:cs typeface="Times New Roman" panose="02020603050405020304" pitchFamily="18" charset="0"/>
              </a:rPr>
              <a:t>Mathematical modelling – a key to citizenship education. </a:t>
            </a:r>
            <a:r>
              <a:rPr lang="de-DE" sz="1800" dirty="0">
                <a:solidFill>
                  <a:prstClr val="black"/>
                </a:solidFill>
                <a:latin typeface="Times New Roman" panose="02020603050405020304" pitchFamily="18" charset="0"/>
                <a:cs typeface="Times New Roman" panose="02020603050405020304" pitchFamily="18" charset="0"/>
              </a:rPr>
              <a:t>In N. Buchholtz, B. Schwarz, &amp; K. </a:t>
            </a:r>
            <a:r>
              <a:rPr lang="de-DE" sz="1800" dirty="0" err="1">
                <a:solidFill>
                  <a:prstClr val="black"/>
                </a:solidFill>
                <a:latin typeface="Times New Roman" panose="02020603050405020304" pitchFamily="18" charset="0"/>
                <a:cs typeface="Times New Roman" panose="02020603050405020304" pitchFamily="18" charset="0"/>
              </a:rPr>
              <a:t>Vorhölter</a:t>
            </a:r>
            <a:r>
              <a:rPr lang="de-DE" sz="1800" dirty="0">
                <a:solidFill>
                  <a:prstClr val="black"/>
                </a:solidFill>
                <a:latin typeface="Times New Roman" panose="02020603050405020304" pitchFamily="18" charset="0"/>
                <a:cs typeface="Times New Roman" panose="02020603050405020304" pitchFamily="18" charset="0"/>
              </a:rPr>
              <a:t> (Eds.), </a:t>
            </a:r>
            <a:r>
              <a:rPr lang="de-DE" sz="1800" i="1" dirty="0">
                <a:solidFill>
                  <a:prstClr val="black"/>
                </a:solidFill>
                <a:latin typeface="Times New Roman" panose="02020603050405020304" pitchFamily="18" charset="0"/>
                <a:cs typeface="Times New Roman" panose="02020603050405020304" pitchFamily="18" charset="0"/>
              </a:rPr>
              <a:t>Initiationen mathematikdidaktischer Forschung</a:t>
            </a:r>
            <a:r>
              <a:rPr lang="de-DE" sz="1800" dirty="0">
                <a:solidFill>
                  <a:prstClr val="black"/>
                </a:solidFill>
                <a:latin typeface="Times New Roman" panose="02020603050405020304" pitchFamily="18" charset="0"/>
                <a:cs typeface="Times New Roman" panose="02020603050405020304" pitchFamily="18" charset="0"/>
              </a:rPr>
              <a:t> (pp. 31–50). </a:t>
            </a:r>
            <a:r>
              <a:rPr lang="en-US" sz="1800" dirty="0">
                <a:solidFill>
                  <a:prstClr val="black"/>
                </a:solidFill>
                <a:latin typeface="Times New Roman" panose="02020603050405020304" pitchFamily="18" charset="0"/>
                <a:cs typeface="Times New Roman" panose="02020603050405020304" pitchFamily="18" charset="0"/>
              </a:rPr>
              <a:t>Springer </a:t>
            </a:r>
            <a:r>
              <a:rPr lang="en-US" sz="1800" dirty="0" err="1">
                <a:solidFill>
                  <a:prstClr val="black"/>
                </a:solidFill>
                <a:latin typeface="Times New Roman" panose="02020603050405020304" pitchFamily="18" charset="0"/>
                <a:cs typeface="Times New Roman" panose="02020603050405020304" pitchFamily="18" charset="0"/>
              </a:rPr>
              <a:t>Fachmedien</a:t>
            </a:r>
            <a:r>
              <a:rPr lang="en-US" sz="1800" dirty="0">
                <a:solidFill>
                  <a:prstClr val="black"/>
                </a:solidFill>
                <a:latin typeface="Times New Roman" panose="02020603050405020304" pitchFamily="18" charset="0"/>
                <a:cs typeface="Times New Roman" panose="02020603050405020304" pitchFamily="18" charset="0"/>
              </a:rPr>
              <a:t> Wiesbaden. </a:t>
            </a:r>
            <a:r>
              <a:rPr lang="en-US" sz="1800" u="sng" dirty="0">
                <a:solidFill>
                  <a:prstClr val="black"/>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https://doi.org/10.1007/978-3-658-36766-4_2</a:t>
            </a:r>
            <a:r>
              <a:rPr lang="en-US" sz="1800" dirty="0">
                <a:solidFill>
                  <a:prstClr val="black"/>
                </a:solidFill>
                <a:latin typeface="Times New Roman" panose="02020603050405020304" pitchFamily="18" charset="0"/>
                <a:cs typeface="Times New Roman" panose="02020603050405020304" pitchFamily="18" charset="0"/>
              </a:rPr>
              <a:t>.</a:t>
            </a:r>
          </a:p>
          <a:p>
            <a:pPr lvl="0"/>
            <a:r>
              <a:rPr lang="en-US" sz="1800" b="1" dirty="0" err="1">
                <a:solidFill>
                  <a:prstClr val="black"/>
                </a:solidFill>
                <a:latin typeface="Times New Roman" panose="02020603050405020304" pitchFamily="18" charset="0"/>
                <a:cs typeface="Times New Roman" panose="02020603050405020304" pitchFamily="18" charset="0"/>
              </a:rPr>
              <a:t>Niss</a:t>
            </a:r>
            <a:r>
              <a:rPr lang="en-US" sz="1800" b="1" dirty="0">
                <a:solidFill>
                  <a:prstClr val="black"/>
                </a:solidFill>
                <a:latin typeface="Times New Roman" panose="02020603050405020304" pitchFamily="18" charset="0"/>
                <a:cs typeface="Times New Roman" panose="02020603050405020304" pitchFamily="18" charset="0"/>
              </a:rPr>
              <a:t>, M. (2015). </a:t>
            </a:r>
            <a:r>
              <a:rPr lang="en-US" sz="1800" dirty="0">
                <a:solidFill>
                  <a:prstClr val="black"/>
                </a:solidFill>
                <a:latin typeface="Times New Roman" panose="02020603050405020304" pitchFamily="18" charset="0"/>
                <a:cs typeface="Times New Roman" panose="02020603050405020304" pitchFamily="18" charset="0"/>
              </a:rPr>
              <a:t>Prescriptive Modelling – Challenges and Opportunities. In G. A. Stillman, W. Blum, &amp; M. </a:t>
            </a:r>
            <a:r>
              <a:rPr lang="en-US" sz="1800" dirty="0" err="1">
                <a:solidFill>
                  <a:prstClr val="black"/>
                </a:solidFill>
                <a:latin typeface="Times New Roman" panose="02020603050405020304" pitchFamily="18" charset="0"/>
                <a:cs typeface="Times New Roman" panose="02020603050405020304" pitchFamily="18" charset="0"/>
              </a:rPr>
              <a:t>Salett</a:t>
            </a:r>
            <a:r>
              <a:rPr lang="en-US" sz="1800" dirty="0">
                <a:solidFill>
                  <a:prstClr val="black"/>
                </a:solidFill>
                <a:latin typeface="Times New Roman" panose="02020603050405020304" pitchFamily="18" charset="0"/>
                <a:cs typeface="Times New Roman" panose="02020603050405020304" pitchFamily="18" charset="0"/>
              </a:rPr>
              <a:t> </a:t>
            </a:r>
            <a:r>
              <a:rPr lang="en-US" sz="1800" dirty="0" err="1">
                <a:solidFill>
                  <a:prstClr val="black"/>
                </a:solidFill>
                <a:latin typeface="Times New Roman" panose="02020603050405020304" pitchFamily="18" charset="0"/>
                <a:cs typeface="Times New Roman" panose="02020603050405020304" pitchFamily="18" charset="0"/>
              </a:rPr>
              <a:t>Biembengut</a:t>
            </a:r>
            <a:r>
              <a:rPr lang="en-US" sz="1800" dirty="0">
                <a:solidFill>
                  <a:prstClr val="black"/>
                </a:solidFill>
                <a:latin typeface="Times New Roman" panose="02020603050405020304" pitchFamily="18" charset="0"/>
                <a:cs typeface="Times New Roman" panose="02020603050405020304" pitchFamily="18" charset="0"/>
              </a:rPr>
              <a:t> (Eds.), </a:t>
            </a:r>
            <a:r>
              <a:rPr lang="en-US" sz="1800" i="1" dirty="0">
                <a:solidFill>
                  <a:prstClr val="black"/>
                </a:solidFill>
                <a:latin typeface="Times New Roman" panose="02020603050405020304" pitchFamily="18" charset="0"/>
                <a:cs typeface="Times New Roman" panose="02020603050405020304" pitchFamily="18" charset="0"/>
              </a:rPr>
              <a:t>International Perspectives on the Teaching and Learning of Mathematical Modelling. Mathematical Modelling in Education Research and Practice: Cultural, Social and Cognitive Influences</a:t>
            </a:r>
            <a:r>
              <a:rPr lang="en-US" sz="1800" dirty="0">
                <a:solidFill>
                  <a:prstClr val="black"/>
                </a:solidFill>
                <a:latin typeface="Times New Roman" panose="02020603050405020304" pitchFamily="18" charset="0"/>
                <a:cs typeface="Times New Roman" panose="02020603050405020304" pitchFamily="18" charset="0"/>
              </a:rPr>
              <a:t> (pp. 67–79). Springer International Publishing. </a:t>
            </a:r>
            <a:r>
              <a:rPr lang="en-US" sz="1800" dirty="0">
                <a:solidFill>
                  <a:prstClr val="black"/>
                </a:solidFill>
                <a:latin typeface="Times New Roman" panose="02020603050405020304" pitchFamily="18" charset="0"/>
                <a:cs typeface="Times New Roman" panose="02020603050405020304" pitchFamily="18" charset="0"/>
                <a:hlinkClick r:id="rId6">
                  <a:extLst>
                    <a:ext uri="{A12FA001-AC4F-418D-AE19-62706E023703}">
                      <ahyp:hlinkClr xmlns:ahyp="http://schemas.microsoft.com/office/drawing/2018/hyperlinkcolor" val="tx"/>
                    </a:ext>
                  </a:extLst>
                </a:hlinkClick>
              </a:rPr>
              <a:t>https://doi.org/10.1007/978-3-319-18272-8_5</a:t>
            </a:r>
            <a:endParaRPr lang="de-DE" sz="1800" dirty="0">
              <a:solidFill>
                <a:prstClr val="black"/>
              </a:solidFill>
              <a:latin typeface="Times New Roman" panose="02020603050405020304" pitchFamily="18" charset="0"/>
              <a:cs typeface="Times New Roman" panose="02020603050405020304" pitchFamily="18" charset="0"/>
            </a:endParaRPr>
          </a:p>
          <a:p>
            <a:pPr lvl="0"/>
            <a:r>
              <a:rPr lang="en-US" sz="1800" b="1" dirty="0" err="1">
                <a:solidFill>
                  <a:prstClr val="black"/>
                </a:solidFill>
                <a:latin typeface="Times New Roman" panose="02020603050405020304" pitchFamily="18" charset="0"/>
                <a:cs typeface="Times New Roman" panose="02020603050405020304" pitchFamily="18" charset="0"/>
              </a:rPr>
              <a:t>Pohlkamp</a:t>
            </a:r>
            <a:r>
              <a:rPr lang="en-US" sz="1800" b="1" dirty="0">
                <a:solidFill>
                  <a:prstClr val="black"/>
                </a:solidFill>
                <a:latin typeface="Times New Roman" panose="02020603050405020304" pitchFamily="18" charset="0"/>
                <a:cs typeface="Times New Roman" panose="02020603050405020304" pitchFamily="18" charset="0"/>
              </a:rPr>
              <a:t>, S., &amp; </a:t>
            </a:r>
            <a:r>
              <a:rPr lang="en-US" sz="1800" b="1" dirty="0" err="1">
                <a:solidFill>
                  <a:prstClr val="black"/>
                </a:solidFill>
                <a:latin typeface="Times New Roman" panose="02020603050405020304" pitchFamily="18" charset="0"/>
                <a:cs typeface="Times New Roman" panose="02020603050405020304" pitchFamily="18" charset="0"/>
              </a:rPr>
              <a:t>Heitzer</a:t>
            </a:r>
            <a:r>
              <a:rPr lang="en-US" sz="1800" b="1" dirty="0">
                <a:solidFill>
                  <a:prstClr val="black"/>
                </a:solidFill>
                <a:latin typeface="Times New Roman" panose="02020603050405020304" pitchFamily="18" charset="0"/>
                <a:cs typeface="Times New Roman" panose="02020603050405020304" pitchFamily="18" charset="0"/>
              </a:rPr>
              <a:t>, J. (2021). </a:t>
            </a:r>
            <a:r>
              <a:rPr lang="en-US" sz="1800" dirty="0">
                <a:solidFill>
                  <a:prstClr val="black"/>
                </a:solidFill>
                <a:latin typeface="Times New Roman" panose="02020603050405020304" pitchFamily="18" charset="0"/>
                <a:cs typeface="Times New Roman" panose="02020603050405020304" pitchFamily="18" charset="0"/>
              </a:rPr>
              <a:t>Normative modelling as a paradigm of the formatting power of mathematics: Educational value and learning environments. In D. </a:t>
            </a:r>
            <a:r>
              <a:rPr lang="en-US" sz="1800" dirty="0" err="1">
                <a:solidFill>
                  <a:prstClr val="black"/>
                </a:solidFill>
                <a:latin typeface="Times New Roman" panose="02020603050405020304" pitchFamily="18" charset="0"/>
                <a:cs typeface="Times New Roman" panose="02020603050405020304" pitchFamily="18" charset="0"/>
              </a:rPr>
              <a:t>Kollosche</a:t>
            </a:r>
            <a:r>
              <a:rPr lang="en-US" sz="1800" dirty="0">
                <a:solidFill>
                  <a:prstClr val="black"/>
                </a:solidFill>
                <a:latin typeface="Times New Roman" panose="02020603050405020304" pitchFamily="18" charset="0"/>
                <a:cs typeface="Times New Roman" panose="02020603050405020304" pitchFamily="18" charset="0"/>
              </a:rPr>
              <a:t> (Ed.), </a:t>
            </a:r>
            <a:r>
              <a:rPr lang="en-US" sz="1800" i="1" dirty="0">
                <a:solidFill>
                  <a:prstClr val="black"/>
                </a:solidFill>
                <a:latin typeface="Times New Roman" panose="02020603050405020304" pitchFamily="18" charset="0"/>
                <a:cs typeface="Times New Roman" panose="02020603050405020304" pitchFamily="18" charset="0"/>
              </a:rPr>
              <a:t>Exploring new ways to connect: Proceedings of the Eleventh International Mathematics Education and Society Conference: 3 Volumes </a:t>
            </a:r>
            <a:r>
              <a:rPr lang="en-US" sz="1800" dirty="0">
                <a:solidFill>
                  <a:prstClr val="black"/>
                </a:solidFill>
                <a:latin typeface="Times New Roman" panose="02020603050405020304" pitchFamily="18" charset="0"/>
                <a:cs typeface="Times New Roman" panose="02020603050405020304" pitchFamily="18" charset="0"/>
              </a:rPr>
              <a:t>(pp. 799–808). </a:t>
            </a:r>
            <a:r>
              <a:rPr lang="en-US" sz="1800" dirty="0" err="1">
                <a:solidFill>
                  <a:prstClr val="black"/>
                </a:solidFill>
                <a:latin typeface="Times New Roman" panose="02020603050405020304" pitchFamily="18" charset="0"/>
                <a:cs typeface="Times New Roman" panose="02020603050405020304" pitchFamily="18" charset="0"/>
              </a:rPr>
              <a:t>Tredition</a:t>
            </a:r>
            <a:endParaRPr lang="en-US" sz="1800" dirty="0">
              <a:solidFill>
                <a:prstClr val="black"/>
              </a:solidFill>
              <a:latin typeface="Times New Roman" panose="02020603050405020304" pitchFamily="18" charset="0"/>
              <a:cs typeface="Times New Roman" panose="02020603050405020304" pitchFamily="18" charset="0"/>
            </a:endParaRPr>
          </a:p>
          <a:p>
            <a:pPr lvl="0"/>
            <a:r>
              <a:rPr lang="en-US" sz="1800" b="1" dirty="0">
                <a:solidFill>
                  <a:prstClr val="black"/>
                </a:solidFill>
                <a:latin typeface="Times New Roman" panose="02020603050405020304" pitchFamily="18" charset="0"/>
                <a:cs typeface="Times New Roman" panose="02020603050405020304" pitchFamily="18" charset="0"/>
              </a:rPr>
              <a:t>Reinhardt, S. (2013). </a:t>
            </a:r>
            <a:r>
              <a:rPr lang="en-US" sz="1800" dirty="0">
                <a:solidFill>
                  <a:prstClr val="black"/>
                </a:solidFill>
                <a:latin typeface="Times New Roman" panose="02020603050405020304" pitchFamily="18" charset="0"/>
                <a:cs typeface="Times New Roman" panose="02020603050405020304" pitchFamily="18" charset="0"/>
              </a:rPr>
              <a:t>Teaching for Democratic Learning. In M. Print &amp; D. Lange (Eds.), </a:t>
            </a:r>
            <a:r>
              <a:rPr lang="en-US" sz="1800" i="1" dirty="0">
                <a:solidFill>
                  <a:prstClr val="black"/>
                </a:solidFill>
                <a:latin typeface="Times New Roman" panose="02020603050405020304" pitchFamily="18" charset="0"/>
                <a:cs typeface="Times New Roman" panose="02020603050405020304" pitchFamily="18" charset="0"/>
              </a:rPr>
              <a:t>Civic education and competences for engaging citizens in democracies </a:t>
            </a:r>
            <a:r>
              <a:rPr lang="en-US" sz="1800" dirty="0">
                <a:solidFill>
                  <a:prstClr val="black"/>
                </a:solidFill>
                <a:latin typeface="Times New Roman" panose="02020603050405020304" pitchFamily="18" charset="0"/>
                <a:cs typeface="Times New Roman" panose="02020603050405020304" pitchFamily="18" charset="0"/>
              </a:rPr>
              <a:t>(pp. 99–110). Sense Publishers</a:t>
            </a:r>
          </a:p>
          <a:p>
            <a:pPr lvl="0"/>
            <a:r>
              <a:rPr lang="de-DE" sz="1800" b="1" dirty="0" err="1">
                <a:solidFill>
                  <a:prstClr val="black"/>
                </a:solidFill>
                <a:latin typeface="Times New Roman" panose="02020603050405020304" pitchFamily="18" charset="0"/>
                <a:cs typeface="Times New Roman" panose="02020603050405020304" pitchFamily="18" charset="0"/>
              </a:rPr>
              <a:t>Vajen</a:t>
            </a:r>
            <a:r>
              <a:rPr lang="de-DE" sz="1800" b="1" dirty="0">
                <a:solidFill>
                  <a:prstClr val="black"/>
                </a:solidFill>
                <a:latin typeface="Times New Roman" panose="02020603050405020304" pitchFamily="18" charset="0"/>
                <a:cs typeface="Times New Roman" panose="02020603050405020304" pitchFamily="18" charset="0"/>
              </a:rPr>
              <a:t>, </a:t>
            </a:r>
            <a:r>
              <a:rPr lang="de-DE" sz="1800" b="1" dirty="0" err="1">
                <a:solidFill>
                  <a:prstClr val="black"/>
                </a:solidFill>
                <a:latin typeface="Times New Roman" panose="02020603050405020304" pitchFamily="18" charset="0"/>
                <a:cs typeface="Times New Roman" panose="02020603050405020304" pitchFamily="18" charset="0"/>
              </a:rPr>
              <a:t>B.;Gildehaus</a:t>
            </a:r>
            <a:r>
              <a:rPr lang="de-DE" sz="1800" b="1" dirty="0">
                <a:solidFill>
                  <a:prstClr val="black"/>
                </a:solidFill>
                <a:latin typeface="Times New Roman" panose="02020603050405020304" pitchFamily="18" charset="0"/>
                <a:cs typeface="Times New Roman" panose="02020603050405020304" pitchFamily="18" charset="0"/>
              </a:rPr>
              <a:t>, L.;</a:t>
            </a:r>
            <a:r>
              <a:rPr lang="de-DE" sz="1800" b="1" dirty="0" err="1">
                <a:solidFill>
                  <a:prstClr val="black"/>
                </a:solidFill>
                <a:latin typeface="Times New Roman" panose="02020603050405020304" pitchFamily="18" charset="0"/>
                <a:cs typeface="Times New Roman" panose="02020603050405020304" pitchFamily="18" charset="0"/>
              </a:rPr>
              <a:t>Liebendörfer</a:t>
            </a:r>
            <a:r>
              <a:rPr lang="de-DE" sz="1800" b="1" dirty="0">
                <a:solidFill>
                  <a:prstClr val="black"/>
                </a:solidFill>
                <a:latin typeface="Times New Roman" panose="02020603050405020304" pitchFamily="18" charset="0"/>
                <a:cs typeface="Times New Roman" panose="02020603050405020304" pitchFamily="18" charset="0"/>
              </a:rPr>
              <a:t>, M.; Wolf, C. (2021). </a:t>
            </a:r>
            <a:r>
              <a:rPr lang="de-DE" sz="1800" dirty="0">
                <a:solidFill>
                  <a:prstClr val="black"/>
                </a:solidFill>
                <a:latin typeface="Times New Roman" panose="02020603050405020304" pitchFamily="18" charset="0"/>
                <a:cs typeface="Times New Roman" panose="02020603050405020304" pitchFamily="18" charset="0"/>
              </a:rPr>
              <a:t>Mathematisierung als Herausforderung für die politische Bildung. In: Kenner, S.; </a:t>
            </a:r>
            <a:r>
              <a:rPr lang="de-DE" sz="1800" dirty="0" err="1">
                <a:solidFill>
                  <a:prstClr val="black"/>
                </a:solidFill>
                <a:latin typeface="Times New Roman" panose="02020603050405020304" pitchFamily="18" charset="0"/>
                <a:cs typeface="Times New Roman" panose="02020603050405020304" pitchFamily="18" charset="0"/>
              </a:rPr>
              <a:t>Oeftering</a:t>
            </a:r>
            <a:r>
              <a:rPr lang="de-DE" sz="1800" dirty="0">
                <a:solidFill>
                  <a:prstClr val="black"/>
                </a:solidFill>
                <a:latin typeface="Times New Roman" panose="02020603050405020304" pitchFamily="18" charset="0"/>
                <a:cs typeface="Times New Roman" panose="02020603050405020304" pitchFamily="18" charset="0"/>
              </a:rPr>
              <a:t>, T. (Eds.), </a:t>
            </a:r>
            <a:r>
              <a:rPr lang="de-DE" sz="1800" i="1" dirty="0">
                <a:solidFill>
                  <a:prstClr val="black"/>
                </a:solidFill>
                <a:latin typeface="Times New Roman" panose="02020603050405020304" pitchFamily="18" charset="0"/>
                <a:cs typeface="Times New Roman" panose="02020603050405020304" pitchFamily="18" charset="0"/>
              </a:rPr>
              <a:t>Standortbestimmung Politische Bildung. Gesellschaftspolitische Herausforderungen, Zivilgesellschaft und das vermeintliche Neutralitätsgebot</a:t>
            </a:r>
            <a:r>
              <a:rPr lang="de-DE" sz="1800" dirty="0">
                <a:solidFill>
                  <a:prstClr val="black"/>
                </a:solidFill>
                <a:latin typeface="Times New Roman" panose="02020603050405020304" pitchFamily="18" charset="0"/>
                <a:cs typeface="Times New Roman" panose="02020603050405020304" pitchFamily="18" charset="0"/>
              </a:rPr>
              <a:t> (pp. 188–200). Wochenschau Verlag</a:t>
            </a:r>
            <a:endParaRPr lang="en-US" sz="1800" dirty="0">
              <a:solidFill>
                <a:srgbClr val="000000"/>
              </a:solidFill>
              <a:latin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56784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1_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807</Words>
  <Application>Microsoft Office PowerPoint</Application>
  <PresentationFormat>Breitbild</PresentationFormat>
  <Paragraphs>98</Paragraphs>
  <Slides>8</Slides>
  <Notes>6</Notes>
  <HiddenSlides>0</HiddenSlides>
  <MMClips>0</MMClips>
  <ScaleCrop>false</ScaleCrop>
  <HeadingPairs>
    <vt:vector size="6" baseType="variant">
      <vt:variant>
        <vt:lpstr>Verwendete Schriftarten</vt:lpstr>
      </vt:variant>
      <vt:variant>
        <vt:i4>3</vt:i4>
      </vt:variant>
      <vt:variant>
        <vt:lpstr>Design</vt:lpstr>
      </vt:variant>
      <vt:variant>
        <vt:i4>2</vt:i4>
      </vt:variant>
      <vt:variant>
        <vt:lpstr>Folientitel</vt:lpstr>
      </vt:variant>
      <vt:variant>
        <vt:i4>8</vt:i4>
      </vt:variant>
    </vt:vector>
  </HeadingPairs>
  <TitlesOfParts>
    <vt:vector size="13" baseType="lpstr">
      <vt:lpstr>Arial</vt:lpstr>
      <vt:lpstr>Calibri</vt:lpstr>
      <vt:lpstr>Times New Roman</vt:lpstr>
      <vt:lpstr>1_Office Theme</vt:lpstr>
      <vt:lpstr>1_CiviMatics</vt:lpstr>
      <vt:lpstr>Interdisciplinary  Citizenship Education</vt:lpstr>
      <vt:lpstr>PowerPoint-Präsentation</vt:lpstr>
      <vt:lpstr> Competences of democratic citizens</vt:lpstr>
      <vt:lpstr> Normative modelling (Niss, 2015; Pohlkamp &amp; Heitzer, 2021)</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57</cp:revision>
  <dcterms:created xsi:type="dcterms:W3CDTF">2022-04-07T07:53:06Z</dcterms:created>
  <dcterms:modified xsi:type="dcterms:W3CDTF">2023-10-17T11:58:57Z</dcterms:modified>
</cp:coreProperties>
</file>