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10"/>
  </p:notesMasterIdLst>
  <p:sldIdLst>
    <p:sldId id="269" r:id="rId4"/>
    <p:sldId id="268" r:id="rId5"/>
    <p:sldId id="257" r:id="rId6"/>
    <p:sldId id="273" r:id="rId7"/>
    <p:sldId id="270" r:id="rId8"/>
    <p:sldId id="274" r:id="rId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9EE9AC-6C7D-4BB3-9CE2-59491BA46E6B}" type="datetimeFigureOut">
              <a:rPr lang="de-DE" smtClean="0"/>
              <a:t>17.10.2023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E2CADE-675E-41DF-B34A-17D73DDC2B60}" type="slidenum">
              <a:rPr lang="de-DE" smtClean="0"/>
              <a:t>‹Nr.›</a:t>
            </a:fld>
            <a:endParaRPr lang="de-DE"/>
          </a:p>
        </p:txBody>
      </p:sp>
    </p:spTree>
    <p:extLst>
      <p:ext uri="{BB962C8B-B14F-4D97-AF65-F5344CB8AC3E}">
        <p14:creationId xmlns:p14="http://schemas.microsoft.com/office/powerpoint/2010/main" val="1181460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38E2CADE-675E-41DF-B34A-17D73DDC2B60}" type="slidenum">
              <a:rPr lang="de-DE" smtClean="0"/>
              <a:t>3</a:t>
            </a:fld>
            <a:endParaRPr lang="de-DE"/>
          </a:p>
        </p:txBody>
      </p:sp>
    </p:spTree>
    <p:extLst>
      <p:ext uri="{BB962C8B-B14F-4D97-AF65-F5344CB8AC3E}">
        <p14:creationId xmlns:p14="http://schemas.microsoft.com/office/powerpoint/2010/main" val="41650826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1447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0639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030940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585841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7099874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6956431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5103939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0603365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280684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794813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6381959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9407535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232045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7696330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029223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9199493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2611736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6559004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66945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7051544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341152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9523496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5793667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30293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3369226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9473832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3766866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46448367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674369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368106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00849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269807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6392880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379406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9270788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20874202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374350244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116409044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4.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4.xml"/><Relationship Id="rId6" Type="http://schemas.openxmlformats.org/officeDocument/2006/relationships/image" Target="../media/image12.png"/><Relationship Id="rId5" Type="http://schemas.openxmlformats.org/officeDocument/2006/relationships/hyperlink" Target="https://doi.org/10.2304/csee.2013.12.2.136" TargetMode="Externa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3814357"/>
            <a:ext cx="12192000" cy="496228"/>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2" name="Titel 1"/>
          <p:cNvSpPr>
            <a:spLocks noGrp="1"/>
          </p:cNvSpPr>
          <p:nvPr>
            <p:ph type="ctrTitle"/>
          </p:nvPr>
        </p:nvSpPr>
        <p:spPr>
          <a:xfrm>
            <a:off x="1524000" y="1669311"/>
            <a:ext cx="9144000" cy="1468984"/>
          </a:xfrm>
          <a:noFill/>
        </p:spPr>
        <p:txBody>
          <a:bodyPr anchor="ctr">
            <a:normAutofit/>
          </a:bodyPr>
          <a:lstStyle/>
          <a:p>
            <a:r>
              <a:rPr lang="de-DE" sz="4800" dirty="0">
                <a:latin typeface="Arial" panose="020B0604020202020204" pitchFamily="34" charset="0"/>
                <a:cs typeface="Arial" panose="020B0604020202020204" pitchFamily="34" charset="0"/>
              </a:rPr>
              <a:t>Interdisciplinary </a:t>
            </a:r>
            <a:br>
              <a:rPr lang="de-DE" sz="4800" dirty="0">
                <a:latin typeface="Arial" panose="020B0604020202020204" pitchFamily="34" charset="0"/>
                <a:cs typeface="Arial" panose="020B0604020202020204" pitchFamily="34" charset="0"/>
              </a:rPr>
            </a:br>
            <a:r>
              <a:rPr lang="de-DE" sz="4800" dirty="0">
                <a:latin typeface="Arial" panose="020B0604020202020204" pitchFamily="34" charset="0"/>
                <a:cs typeface="Arial" panose="020B0604020202020204" pitchFamily="34" charset="0"/>
              </a:rPr>
              <a:t>Citizenship Education</a:t>
            </a:r>
          </a:p>
        </p:txBody>
      </p:sp>
      <p:sp>
        <p:nvSpPr>
          <p:cNvPr id="3" name="Untertitel 2"/>
          <p:cNvSpPr>
            <a:spLocks noGrp="1"/>
          </p:cNvSpPr>
          <p:nvPr>
            <p:ph type="subTitle" idx="1"/>
          </p:nvPr>
        </p:nvSpPr>
        <p:spPr>
          <a:xfrm>
            <a:off x="1524000" y="3814357"/>
            <a:ext cx="9144000" cy="496228"/>
          </a:xfrm>
        </p:spPr>
        <p:txBody>
          <a:bodyPr anchor="ctr"/>
          <a:lstStyle/>
          <a:p>
            <a:r>
              <a:rPr lang="de-DE" dirty="0">
                <a:solidFill>
                  <a:schemeClr val="bg1"/>
                </a:solidFill>
                <a:latin typeface="Times New Roman" panose="02020603050405020304" pitchFamily="18" charset="0"/>
                <a:cs typeface="Times New Roman" panose="02020603050405020304" pitchFamily="18" charset="0"/>
              </a:rPr>
              <a:t>- SESSION 05 -</a:t>
            </a: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imes New Roman"/>
              <a:ea typeface="+mn-ea"/>
              <a:cs typeface="+mn-cs"/>
            </a:endParaRPr>
          </a:p>
        </p:txBody>
      </p:sp>
      <p:pic>
        <p:nvPicPr>
          <p:cNvPr id="12" name="Grafik 11">
            <a:extLst>
              <a:ext uri="{FF2B5EF4-FFF2-40B4-BE49-F238E27FC236}">
                <a16:creationId xmlns:a16="http://schemas.microsoft.com/office/drawing/2014/main" id="{E13C912C-BC30-4473-0371-EC4C4C71224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1846" b="11539"/>
          <a:stretch/>
        </p:blipFill>
        <p:spPr>
          <a:xfrm>
            <a:off x="9878291" y="92500"/>
            <a:ext cx="2207584" cy="579600"/>
          </a:xfrm>
          <a:prstGeom prst="rect">
            <a:avLst/>
          </a:prstGeom>
        </p:spPr>
      </p:pic>
      <p:pic>
        <p:nvPicPr>
          <p:cNvPr id="15" name="Grafik 14">
            <a:extLst>
              <a:ext uri="{FF2B5EF4-FFF2-40B4-BE49-F238E27FC236}">
                <a16:creationId xmlns:a16="http://schemas.microsoft.com/office/drawing/2014/main" id="{DA3D43F8-A317-D2D5-9B63-CF362C961C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190" y="5995698"/>
            <a:ext cx="2007900" cy="579600"/>
          </a:xfrm>
          <a:prstGeom prst="rect">
            <a:avLst/>
          </a:prstGeom>
        </p:spPr>
      </p:pic>
      <p:pic>
        <p:nvPicPr>
          <p:cNvPr id="17" name="Grafik 16">
            <a:extLst>
              <a:ext uri="{FF2B5EF4-FFF2-40B4-BE49-F238E27FC236}">
                <a16:creationId xmlns:a16="http://schemas.microsoft.com/office/drawing/2014/main" id="{0BA57DAC-D442-5152-1C19-F4746F68B0A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9720" b="20073"/>
          <a:stretch/>
        </p:blipFill>
        <p:spPr>
          <a:xfrm>
            <a:off x="10062334" y="5996403"/>
            <a:ext cx="1839498" cy="579600"/>
          </a:xfrm>
          <a:prstGeom prst="rect">
            <a:avLst/>
          </a:prstGeom>
        </p:spPr>
      </p:pic>
      <p:pic>
        <p:nvPicPr>
          <p:cNvPr id="19" name="Grafik 18">
            <a:extLst>
              <a:ext uri="{FF2B5EF4-FFF2-40B4-BE49-F238E27FC236}">
                <a16:creationId xmlns:a16="http://schemas.microsoft.com/office/drawing/2014/main" id="{23771952-DAE5-C8EA-7F4A-F05D676994B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22147" y="5995698"/>
            <a:ext cx="1656534" cy="579600"/>
          </a:xfrm>
          <a:prstGeom prst="rect">
            <a:avLst/>
          </a:prstGeom>
        </p:spPr>
      </p:pic>
      <p:pic>
        <p:nvPicPr>
          <p:cNvPr id="21" name="Grafik 20">
            <a:extLst>
              <a:ext uri="{FF2B5EF4-FFF2-40B4-BE49-F238E27FC236}">
                <a16:creationId xmlns:a16="http://schemas.microsoft.com/office/drawing/2014/main" id="{A36ACF8B-0426-8038-E642-7B871C1FA64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4478" t="20854" r="1643" b="21415"/>
          <a:stretch/>
        </p:blipFill>
        <p:spPr>
          <a:xfrm>
            <a:off x="5153505" y="5995698"/>
            <a:ext cx="1884990" cy="579600"/>
          </a:xfrm>
          <a:prstGeom prst="rect">
            <a:avLst/>
          </a:prstGeom>
        </p:spPr>
      </p:pic>
      <p:pic>
        <p:nvPicPr>
          <p:cNvPr id="23" name="Grafik 22">
            <a:extLst>
              <a:ext uri="{FF2B5EF4-FFF2-40B4-BE49-F238E27FC236}">
                <a16:creationId xmlns:a16="http://schemas.microsoft.com/office/drawing/2014/main" id="{22BB4F1F-9D67-3229-5A15-CE74E72F7EA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23462" b="18806"/>
          <a:stretch/>
        </p:blipFill>
        <p:spPr>
          <a:xfrm>
            <a:off x="2964544" y="5995698"/>
            <a:ext cx="1555507" cy="579600"/>
          </a:xfrm>
          <a:prstGeom prst="rect">
            <a:avLst/>
          </a:prstGeom>
        </p:spPr>
      </p:pic>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
        <p:nvSpPr>
          <p:cNvPr id="5" name="Textfeld 4">
            <a:extLst>
              <a:ext uri="{FF2B5EF4-FFF2-40B4-BE49-F238E27FC236}">
                <a16:creationId xmlns:a16="http://schemas.microsoft.com/office/drawing/2014/main" id="{7041A8F2-2614-A4E0-3C4D-26BF72C242D4}"/>
              </a:ext>
            </a:extLst>
          </p:cNvPr>
          <p:cNvSpPr txBox="1"/>
          <p:nvPr/>
        </p:nvSpPr>
        <p:spPr>
          <a:xfrm>
            <a:off x="2005567" y="4370115"/>
            <a:ext cx="8180867" cy="424732"/>
          </a:xfrm>
          <a:prstGeom prst="rect">
            <a:avLst/>
          </a:prstGeom>
          <a:noFill/>
        </p:spPr>
        <p:txBody>
          <a:bodyPr wrap="square">
            <a:sp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1"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Possibilities and limitations</a:t>
            </a:r>
          </a:p>
        </p:txBody>
      </p:sp>
      <p:pic>
        <p:nvPicPr>
          <p:cNvPr id="16" name="Grafik 15">
            <a:extLst>
              <a:ext uri="{FF2B5EF4-FFF2-40B4-BE49-F238E27FC236}">
                <a16:creationId xmlns:a16="http://schemas.microsoft.com/office/drawing/2014/main" id="{178992AE-B47B-9D9C-B6F0-E21FB2E8859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24984" y="92500"/>
            <a:ext cx="2597793" cy="579600"/>
          </a:xfrm>
          <a:prstGeom prst="rect">
            <a:avLst/>
          </a:prstGeom>
        </p:spPr>
      </p:pic>
      <p:pic>
        <p:nvPicPr>
          <p:cNvPr id="18" name="Grafik 1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482294" y="1054115"/>
            <a:ext cx="1227411" cy="429442"/>
          </a:xfrm>
          <a:prstGeom prst="rect">
            <a:avLst/>
          </a:prstGeom>
        </p:spPr>
      </p:pic>
      <p:sp>
        <p:nvSpPr>
          <p:cNvPr id="20" name="Textfeld 19">
            <a:extLst>
              <a:ext uri="{FF2B5EF4-FFF2-40B4-BE49-F238E27FC236}">
                <a16:creationId xmlns:a16="http://schemas.microsoft.com/office/drawing/2014/main" id="{89522851-5CE1-4ACC-B27B-CC4DF03E624C}"/>
              </a:ext>
            </a:extLst>
          </p:cNvPr>
          <p:cNvSpPr txBox="1"/>
          <p:nvPr/>
        </p:nvSpPr>
        <p:spPr>
          <a:xfrm>
            <a:off x="124984" y="764601"/>
            <a:ext cx="2787139" cy="584775"/>
          </a:xfrm>
          <a:prstGeom prst="rect">
            <a:avLst/>
          </a:prstGeom>
          <a:noFill/>
        </p:spPr>
        <p:txBody>
          <a:bodyPr wrap="square">
            <a:spAutoFit/>
          </a:bodyPr>
          <a:lstStyle/>
          <a:p>
            <a:pPr marL="0" marR="0" lvl="0" indent="0" algn="just" defTabSz="914400" rtl="0" eaLnBrk="1" fontAlgn="auto" latinLnBrk="0" hangingPunct="1">
              <a:spcAft>
                <a:spcPts val="0"/>
              </a:spcAft>
              <a:buClrTx/>
              <a:buSzTx/>
              <a:buFont typeface="Arial" panose="020B0604020202020204" pitchFamily="34" charset="0"/>
              <a:buNone/>
              <a:tabLst/>
              <a:defRPr/>
            </a:pPr>
            <a:r>
              <a:rPr lang="en-US" sz="800" i="1" dirty="0"/>
              <a:t>This project has been funded with support from the European Commission. This communication reflects the views only of the author, and the Commission cannot be held responsible for any use which may be made of the information contained therein.</a:t>
            </a:r>
            <a:endParaRPr lang="de-DE" sz="800" i="1" dirty="0"/>
          </a:p>
        </p:txBody>
      </p:sp>
    </p:spTree>
    <p:extLst>
      <p:ext uri="{BB962C8B-B14F-4D97-AF65-F5344CB8AC3E}">
        <p14:creationId xmlns:p14="http://schemas.microsoft.com/office/powerpoint/2010/main" val="1417925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10" name="Textfeld 9">
            <a:extLst>
              <a:ext uri="{FF2B5EF4-FFF2-40B4-BE49-F238E27FC236}">
                <a16:creationId xmlns:a16="http://schemas.microsoft.com/office/drawing/2014/main" id="{5DC38896-AD34-B885-71A6-2DD54D59C937}"/>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19" name="Titel 1">
            <a:extLst>
              <a:ext uri="{FF2B5EF4-FFF2-40B4-BE49-F238E27FC236}">
                <a16:creationId xmlns:a16="http://schemas.microsoft.com/office/drawing/2014/main" id="{A3F1077C-2302-4386-843B-750E707F8C67}"/>
              </a:ext>
            </a:extLst>
          </p:cNvPr>
          <p:cNvSpPr>
            <a:spLocks noGrp="1"/>
          </p:cNvSpPr>
          <p:nvPr>
            <p:ph type="title"/>
          </p:nvPr>
        </p:nvSpPr>
        <p:spPr>
          <a:xfrm>
            <a:off x="0" y="265138"/>
            <a:ext cx="12192000" cy="648000"/>
          </a:xfrm>
          <a:solidFill>
            <a:schemeClr val="bg2"/>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en-US" sz="3200" b="1" dirty="0">
                <a:solidFill>
                  <a:srgbClr val="234BA5"/>
                </a:solidFill>
                <a:latin typeface="Arial" panose="020B0604020202020204" pitchFamily="34" charset="0"/>
                <a:cs typeface="Arial" panose="020B0604020202020204" pitchFamily="34" charset="0"/>
              </a:rPr>
              <a:t>Discussion</a:t>
            </a:r>
            <a:endParaRPr lang="de-DE" sz="3100" dirty="0">
              <a:solidFill>
                <a:srgbClr val="234BA5"/>
              </a:solidFill>
              <a:latin typeface="Arial" panose="020B0604020202020204" pitchFamily="34" charset="0"/>
              <a:cs typeface="Arial" panose="020B0604020202020204" pitchFamily="34" charset="0"/>
            </a:endParaRPr>
          </a:p>
        </p:txBody>
      </p:sp>
      <p:pic>
        <p:nvPicPr>
          <p:cNvPr id="20" name="Grafik 19">
            <a:extLst>
              <a:ext uri="{FF2B5EF4-FFF2-40B4-BE49-F238E27FC236}">
                <a16:creationId xmlns:a16="http://schemas.microsoft.com/office/drawing/2014/main" id="{016246CE-D0F7-645B-D1E3-8662B57BB7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21" name="Grafik 20">
            <a:extLst>
              <a:ext uri="{FF2B5EF4-FFF2-40B4-BE49-F238E27FC236}">
                <a16:creationId xmlns:a16="http://schemas.microsoft.com/office/drawing/2014/main" id="{8DB553FF-E2A8-BCF4-49F7-331C5DF33A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6" name="Rechteck 5">
            <a:extLst>
              <a:ext uri="{FF2B5EF4-FFF2-40B4-BE49-F238E27FC236}">
                <a16:creationId xmlns:a16="http://schemas.microsoft.com/office/drawing/2014/main" id="{33C611D9-4773-1023-70F4-4E95D6D036DB}"/>
              </a:ext>
            </a:extLst>
          </p:cNvPr>
          <p:cNvSpPr/>
          <p:nvPr/>
        </p:nvSpPr>
        <p:spPr>
          <a:xfrm>
            <a:off x="0" y="4853473"/>
            <a:ext cx="12192000" cy="572015"/>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C5D3F3"/>
              </a:solidFill>
              <a:effectLst/>
              <a:uLnTx/>
              <a:uFillTx/>
              <a:latin typeface="Times New Roman"/>
              <a:ea typeface="+mn-ea"/>
              <a:cs typeface="+mn-cs"/>
            </a:endParaRPr>
          </a:p>
        </p:txBody>
      </p:sp>
      <p:sp>
        <p:nvSpPr>
          <p:cNvPr id="3" name="Rechteck 2">
            <a:extLst>
              <a:ext uri="{FF2B5EF4-FFF2-40B4-BE49-F238E27FC236}">
                <a16:creationId xmlns:a16="http://schemas.microsoft.com/office/drawing/2014/main" id="{3BD1ED02-3295-BD11-D586-6968744FBF65}"/>
              </a:ext>
            </a:extLst>
          </p:cNvPr>
          <p:cNvSpPr/>
          <p:nvPr/>
        </p:nvSpPr>
        <p:spPr>
          <a:xfrm>
            <a:off x="0" y="3444201"/>
            <a:ext cx="12192000" cy="39600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C5D3F3"/>
              </a:solidFill>
              <a:effectLst/>
              <a:uLnTx/>
              <a:uFillTx/>
              <a:latin typeface="Times New Roman"/>
              <a:ea typeface="+mn-ea"/>
              <a:cs typeface="+mn-cs"/>
            </a:endParaRPr>
          </a:p>
        </p:txBody>
      </p:sp>
      <p:sp>
        <p:nvSpPr>
          <p:cNvPr id="4" name="Rechteck 3">
            <a:extLst>
              <a:ext uri="{FF2B5EF4-FFF2-40B4-BE49-F238E27FC236}">
                <a16:creationId xmlns:a16="http://schemas.microsoft.com/office/drawing/2014/main" id="{5D0139EF-628D-656B-5339-F9388C244156}"/>
              </a:ext>
            </a:extLst>
          </p:cNvPr>
          <p:cNvSpPr/>
          <p:nvPr/>
        </p:nvSpPr>
        <p:spPr>
          <a:xfrm>
            <a:off x="5" y="1304921"/>
            <a:ext cx="12192000" cy="899983"/>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C5D3F3"/>
              </a:solidFill>
              <a:effectLst/>
              <a:uLnTx/>
              <a:uFillTx/>
              <a:latin typeface="Times New Roman"/>
              <a:ea typeface="+mn-ea"/>
              <a:cs typeface="+mn-cs"/>
            </a:endParaRPr>
          </a:p>
        </p:txBody>
      </p:sp>
      <p:sp>
        <p:nvSpPr>
          <p:cNvPr id="23" name="Flussdiagramm: Verbinder 22">
            <a:extLst>
              <a:ext uri="{FF2B5EF4-FFF2-40B4-BE49-F238E27FC236}">
                <a16:creationId xmlns:a16="http://schemas.microsoft.com/office/drawing/2014/main" id="{A31482B1-0FB1-D146-7440-D2FA050EFF04}"/>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rPr>
              <a:t>1</a:t>
            </a:r>
          </a:p>
        </p:txBody>
      </p:sp>
      <p:sp>
        <p:nvSpPr>
          <p:cNvPr id="2" name="Inhaltsplatzhalter 2">
            <a:extLst>
              <a:ext uri="{FF2B5EF4-FFF2-40B4-BE49-F238E27FC236}">
                <a16:creationId xmlns:a16="http://schemas.microsoft.com/office/drawing/2014/main" id="{2C51B981-72C7-5245-0E06-E457270E6BF8}"/>
              </a:ext>
            </a:extLst>
          </p:cNvPr>
          <p:cNvSpPr>
            <a:spLocks noGrp="1"/>
          </p:cNvSpPr>
          <p:nvPr>
            <p:ph idx="1"/>
          </p:nvPr>
        </p:nvSpPr>
        <p:spPr>
          <a:xfrm>
            <a:off x="1020725" y="1294286"/>
            <a:ext cx="10877107" cy="5563714"/>
          </a:xfrm>
        </p:spPr>
        <p:txBody>
          <a:bodyPr>
            <a:normAutofit/>
          </a:bodyPr>
          <a:lstStyle/>
          <a:p>
            <a:pPr marL="0" lvl="0" indent="0">
              <a:lnSpc>
                <a:spcPct val="100000"/>
              </a:lnSpc>
              <a:buNone/>
            </a:pPr>
            <a:r>
              <a:rPr lang="en-US" sz="1800" dirty="0">
                <a:solidFill>
                  <a:prstClr val="black"/>
                </a:solidFill>
                <a:latin typeface="+mj-lt"/>
                <a:cs typeface="Times New Roman" panose="02020603050405020304" pitchFamily="18" charset="0"/>
              </a:rPr>
              <a:t>Syed argues that “is more appropriate to teach citizenship through other subjects”. Do you think that competences of democratic citizen’s outlined by Print </a:t>
            </a:r>
            <a:r>
              <a:rPr lang="en-US" sz="1600" dirty="0">
                <a:solidFill>
                  <a:prstClr val="black"/>
                </a:solidFill>
                <a:latin typeface="+mj-lt"/>
                <a:cs typeface="Times New Roman" panose="02020603050405020304" pitchFamily="18" charset="0"/>
              </a:rPr>
              <a:t>(2013) </a:t>
            </a:r>
            <a:r>
              <a:rPr lang="en-US" sz="1800" dirty="0">
                <a:solidFill>
                  <a:prstClr val="black"/>
                </a:solidFill>
                <a:latin typeface="+mj-lt"/>
                <a:cs typeface="Times New Roman" panose="02020603050405020304" pitchFamily="18" charset="0"/>
              </a:rPr>
              <a:t>and Reinhardt </a:t>
            </a:r>
            <a:r>
              <a:rPr lang="en-US" sz="1600" dirty="0">
                <a:solidFill>
                  <a:prstClr val="black"/>
                </a:solidFill>
                <a:latin typeface="+mj-lt"/>
                <a:cs typeface="Times New Roman" panose="02020603050405020304" pitchFamily="18" charset="0"/>
              </a:rPr>
              <a:t>(2013) </a:t>
            </a:r>
            <a:r>
              <a:rPr lang="en-US" sz="1800" dirty="0">
                <a:solidFill>
                  <a:prstClr val="black"/>
                </a:solidFill>
                <a:latin typeface="+mj-lt"/>
                <a:cs typeface="Times New Roman" panose="02020603050405020304" pitchFamily="18" charset="0"/>
              </a:rPr>
              <a:t>can also be attained in other subjects? </a:t>
            </a:r>
          </a:p>
          <a:p>
            <a:pPr>
              <a:lnSpc>
                <a:spcPct val="100000"/>
              </a:lnSpc>
            </a:pPr>
            <a:r>
              <a:rPr lang="en-US" sz="1600" dirty="0">
                <a:solidFill>
                  <a:prstClr val="black"/>
                </a:solidFill>
                <a:cs typeface="Times New Roman" panose="02020603050405020304" pitchFamily="18" charset="0"/>
              </a:rPr>
              <a:t>If yes, which are appropriate for other subjects and which aren’t?</a:t>
            </a:r>
          </a:p>
          <a:p>
            <a:pPr>
              <a:lnSpc>
                <a:spcPct val="100000"/>
              </a:lnSpc>
            </a:pPr>
            <a:r>
              <a:rPr lang="en-US" sz="1600" dirty="0">
                <a:solidFill>
                  <a:prstClr val="black"/>
                </a:solidFill>
                <a:cs typeface="Times New Roman" panose="02020603050405020304" pitchFamily="18" charset="0"/>
              </a:rPr>
              <a:t>Can the whole-school-approach of democratic schools and the ap-</a:t>
            </a:r>
            <a:r>
              <a:rPr lang="en-US" sz="1600" dirty="0" err="1">
                <a:solidFill>
                  <a:prstClr val="black"/>
                </a:solidFill>
                <a:cs typeface="Times New Roman" panose="02020603050405020304" pitchFamily="18" charset="0"/>
              </a:rPr>
              <a:t>proach</a:t>
            </a:r>
            <a:r>
              <a:rPr lang="en-US" sz="1600" dirty="0">
                <a:solidFill>
                  <a:prstClr val="black"/>
                </a:solidFill>
                <a:cs typeface="Times New Roman" panose="02020603050405020304" pitchFamily="18" charset="0"/>
              </a:rPr>
              <a:t> suggest by Syed cover all necessary competences of democratic citizens?</a:t>
            </a:r>
          </a:p>
          <a:p>
            <a:pPr marL="0" indent="0">
              <a:lnSpc>
                <a:spcPct val="100000"/>
              </a:lnSpc>
              <a:buNone/>
            </a:pPr>
            <a:endParaRPr lang="en-US" sz="600" dirty="0">
              <a:solidFill>
                <a:prstClr val="black"/>
              </a:solidFill>
              <a:cs typeface="Times New Roman" panose="02020603050405020304" pitchFamily="18" charset="0"/>
            </a:endParaRPr>
          </a:p>
          <a:p>
            <a:pPr marL="0" lvl="0" indent="0">
              <a:lnSpc>
                <a:spcPct val="100000"/>
              </a:lnSpc>
              <a:buNone/>
            </a:pPr>
            <a:r>
              <a:rPr lang="en-US" sz="1800" dirty="0">
                <a:solidFill>
                  <a:prstClr val="black"/>
                </a:solidFill>
                <a:latin typeface="+mj-lt"/>
                <a:cs typeface="Times New Roman" panose="02020603050405020304" pitchFamily="18" charset="0"/>
              </a:rPr>
              <a:t>Syed warns that “limiting citizenship to one subject” could lead to “indoctrination”. </a:t>
            </a:r>
            <a:r>
              <a:rPr lang="en-US" sz="1600" dirty="0">
                <a:solidFill>
                  <a:prstClr val="black"/>
                </a:solidFill>
                <a:latin typeface="+mj-lt"/>
                <a:cs typeface="Times New Roman" panose="02020603050405020304" pitchFamily="18" charset="0"/>
              </a:rPr>
              <a:t>(Syed, 2013, p. 140)</a:t>
            </a:r>
          </a:p>
          <a:p>
            <a:pPr>
              <a:lnSpc>
                <a:spcPct val="100000"/>
              </a:lnSpc>
            </a:pPr>
            <a:r>
              <a:rPr lang="en-US" sz="1600" dirty="0">
                <a:solidFill>
                  <a:prstClr val="black"/>
                </a:solidFill>
                <a:latin typeface="Times New Roman" panose="02020603050405020304" pitchFamily="18" charset="0"/>
                <a:cs typeface="Times New Roman" panose="02020603050405020304" pitchFamily="18" charset="0"/>
              </a:rPr>
              <a:t>Do you feel like such a concern is valid?</a:t>
            </a:r>
          </a:p>
          <a:p>
            <a:pPr>
              <a:lnSpc>
                <a:spcPct val="100000"/>
              </a:lnSpc>
            </a:pPr>
            <a:r>
              <a:rPr lang="en-US" sz="1600" dirty="0">
                <a:solidFill>
                  <a:prstClr val="black"/>
                </a:solidFill>
                <a:latin typeface="Times New Roman" panose="02020603050405020304" pitchFamily="18" charset="0"/>
                <a:cs typeface="Times New Roman" panose="02020603050405020304" pitchFamily="18" charset="0"/>
              </a:rPr>
              <a:t>If yes, can you imagine certain safeguards which could prevent this?</a:t>
            </a:r>
          </a:p>
          <a:p>
            <a:pPr marL="0" indent="0">
              <a:lnSpc>
                <a:spcPct val="100000"/>
              </a:lnSpc>
              <a:buNone/>
            </a:pPr>
            <a:endParaRPr lang="en-US" sz="600" dirty="0">
              <a:solidFill>
                <a:prstClr val="black"/>
              </a:solidFill>
              <a:latin typeface="Times New Roman" panose="02020603050405020304" pitchFamily="18" charset="0"/>
              <a:cs typeface="Times New Roman" panose="02020603050405020304" pitchFamily="18" charset="0"/>
            </a:endParaRPr>
          </a:p>
          <a:p>
            <a:pPr marL="0" lvl="0" indent="0">
              <a:lnSpc>
                <a:spcPct val="100000"/>
              </a:lnSpc>
              <a:buNone/>
            </a:pPr>
            <a:r>
              <a:rPr lang="en-US" sz="1800" dirty="0">
                <a:solidFill>
                  <a:prstClr val="black"/>
                </a:solidFill>
                <a:latin typeface="+mj-lt"/>
                <a:cs typeface="Times New Roman" panose="02020603050405020304" pitchFamily="18" charset="0"/>
              </a:rPr>
              <a:t>Are you in favor of citizenship education as a separate subject or as a topic which is taught through other subjects?</a:t>
            </a:r>
          </a:p>
          <a:p>
            <a:pPr>
              <a:lnSpc>
                <a:spcPct val="100000"/>
              </a:lnSpc>
            </a:pPr>
            <a:r>
              <a:rPr lang="en-US" sz="1600" dirty="0">
                <a:solidFill>
                  <a:prstClr val="black"/>
                </a:solidFill>
                <a:latin typeface="Times New Roman" panose="02020603050405020304" pitchFamily="18" charset="0"/>
                <a:cs typeface="Times New Roman" panose="02020603050405020304" pitchFamily="18" charset="0"/>
              </a:rPr>
              <a:t>Which advantages or disadvantages do you see?</a:t>
            </a:r>
          </a:p>
          <a:p>
            <a:pPr>
              <a:lnSpc>
                <a:spcPct val="100000"/>
              </a:lnSpc>
            </a:pPr>
            <a:r>
              <a:rPr lang="en-US" sz="1600" dirty="0">
                <a:solidFill>
                  <a:prstClr val="black"/>
                </a:solidFill>
                <a:latin typeface="Times New Roman" panose="02020603050405020304" pitchFamily="18" charset="0"/>
                <a:cs typeface="Times New Roman" panose="02020603050405020304" pitchFamily="18" charset="0"/>
              </a:rPr>
              <a:t>Can there be a best of both worlds? If so, how?</a:t>
            </a:r>
          </a:p>
        </p:txBody>
      </p:sp>
      <p:pic>
        <p:nvPicPr>
          <p:cNvPr id="12" name="Grafik 11">
            <a:extLst>
              <a:ext uri="{FF2B5EF4-FFF2-40B4-BE49-F238E27FC236}">
                <a16:creationId xmlns:a16="http://schemas.microsoft.com/office/drawing/2014/main" id="{21E1DB58-9C59-4D91-4F38-A90BD444B9E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496170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3" name="Inhaltsplatzhalter 2"/>
          <p:cNvSpPr>
            <a:spLocks noGrp="1"/>
          </p:cNvSpPr>
          <p:nvPr>
            <p:ph idx="1"/>
          </p:nvPr>
        </p:nvSpPr>
        <p:spPr>
          <a:xfrm>
            <a:off x="956929" y="1079899"/>
            <a:ext cx="10207257" cy="4670621"/>
          </a:xfrm>
        </p:spPr>
        <p:txBody>
          <a:bodyPr>
            <a:noAutofit/>
          </a:bodyPr>
          <a:lstStyle/>
          <a:p>
            <a:pPr marL="0" lvl="0" indent="0">
              <a:lnSpc>
                <a:spcPct val="100000"/>
              </a:lnSpc>
              <a:buNone/>
            </a:pPr>
            <a:r>
              <a:rPr lang="de-DE" sz="2000" u="sng" dirty="0">
                <a:solidFill>
                  <a:prstClr val="black"/>
                </a:solidFill>
                <a:latin typeface="+mj-lt"/>
                <a:cs typeface="Times New Roman" panose="02020603050405020304" pitchFamily="18" charset="0"/>
              </a:rPr>
              <a:t>The </a:t>
            </a:r>
            <a:r>
              <a:rPr lang="de-DE" sz="2000" u="sng" dirty="0" err="1">
                <a:solidFill>
                  <a:prstClr val="black"/>
                </a:solidFill>
                <a:latin typeface="+mj-lt"/>
                <a:cs typeface="Times New Roman" panose="02020603050405020304" pitchFamily="18" charset="0"/>
              </a:rPr>
              <a:t>competent</a:t>
            </a:r>
            <a:r>
              <a:rPr lang="de-DE" sz="2000" u="sng" dirty="0">
                <a:solidFill>
                  <a:prstClr val="black"/>
                </a:solidFill>
                <a:latin typeface="+mj-lt"/>
                <a:cs typeface="Times New Roman" panose="02020603050405020304" pitchFamily="18" charset="0"/>
              </a:rPr>
              <a:t> </a:t>
            </a:r>
            <a:r>
              <a:rPr lang="de-DE" sz="2000" u="sng" dirty="0" err="1">
                <a:solidFill>
                  <a:prstClr val="black"/>
                </a:solidFill>
                <a:latin typeface="+mj-lt"/>
                <a:cs typeface="Times New Roman" panose="02020603050405020304" pitchFamily="18" charset="0"/>
              </a:rPr>
              <a:t>citizens</a:t>
            </a:r>
            <a:r>
              <a:rPr lang="de-DE" sz="2000" u="sng" dirty="0">
                <a:solidFill>
                  <a:prstClr val="black"/>
                </a:solidFill>
                <a:latin typeface="+mj-lt"/>
                <a:cs typeface="Times New Roman" panose="02020603050405020304" pitchFamily="18" charset="0"/>
              </a:rPr>
              <a:t> </a:t>
            </a:r>
            <a:r>
              <a:rPr lang="de-DE" sz="2000" u="sng" dirty="0" err="1">
                <a:solidFill>
                  <a:prstClr val="black"/>
                </a:solidFill>
                <a:latin typeface="+mj-lt"/>
                <a:cs typeface="Times New Roman" panose="02020603050405020304" pitchFamily="18" charset="0"/>
              </a:rPr>
              <a:t>is</a:t>
            </a:r>
            <a:r>
              <a:rPr lang="de-DE" sz="2000" u="sng" dirty="0">
                <a:solidFill>
                  <a:prstClr val="black"/>
                </a:solidFill>
                <a:latin typeface="+mj-lt"/>
                <a:cs typeface="Times New Roman" panose="02020603050405020304" pitchFamily="18" charset="0"/>
              </a:rPr>
              <a:t> </a:t>
            </a:r>
            <a:r>
              <a:rPr lang="de-DE" sz="2000" u="sng" dirty="0" err="1">
                <a:solidFill>
                  <a:prstClr val="black"/>
                </a:solidFill>
                <a:latin typeface="+mj-lt"/>
                <a:cs typeface="Times New Roman" panose="02020603050405020304" pitchFamily="18" charset="0"/>
              </a:rPr>
              <a:t>able</a:t>
            </a:r>
            <a:r>
              <a:rPr lang="de-DE" sz="2000" u="sng" dirty="0">
                <a:solidFill>
                  <a:prstClr val="black"/>
                </a:solidFill>
                <a:latin typeface="+mj-lt"/>
                <a:cs typeface="Times New Roman" panose="02020603050405020304" pitchFamily="18" charset="0"/>
              </a:rPr>
              <a:t> </a:t>
            </a:r>
            <a:r>
              <a:rPr lang="de-DE" sz="2000" u="sng" dirty="0" err="1">
                <a:solidFill>
                  <a:prstClr val="black"/>
                </a:solidFill>
                <a:latin typeface="+mj-lt"/>
                <a:cs typeface="Times New Roman" panose="02020603050405020304" pitchFamily="18" charset="0"/>
              </a:rPr>
              <a:t>to</a:t>
            </a:r>
            <a:r>
              <a:rPr lang="de-DE" sz="2000" u="sng" dirty="0">
                <a:solidFill>
                  <a:prstClr val="black"/>
                </a:solidFill>
                <a:latin typeface="+mj-lt"/>
                <a:cs typeface="Times New Roman" panose="02020603050405020304" pitchFamily="18" charset="0"/>
              </a:rPr>
              <a:t>:</a:t>
            </a:r>
            <a:r>
              <a:rPr lang="de-DE" sz="2000" dirty="0">
                <a:solidFill>
                  <a:prstClr val="black"/>
                </a:solidFill>
                <a:latin typeface="+mj-lt"/>
                <a:cs typeface="Times New Roman" panose="02020603050405020304" pitchFamily="18" charset="0"/>
              </a:rPr>
              <a:t> </a:t>
            </a:r>
            <a:r>
              <a:rPr lang="de-DE" sz="1800" dirty="0">
                <a:solidFill>
                  <a:prstClr val="black"/>
                </a:solidFill>
                <a:latin typeface="+mj-lt"/>
                <a:cs typeface="Times New Roman" panose="02020603050405020304" pitchFamily="18" charset="0"/>
              </a:rPr>
              <a:t>(Reinhardt, 2013)</a:t>
            </a:r>
          </a:p>
          <a:p>
            <a:pPr marL="0" lvl="0" indent="0">
              <a:lnSpc>
                <a:spcPct val="100000"/>
              </a:lnSpc>
              <a:buNone/>
            </a:pPr>
            <a:endParaRPr lang="en-US" sz="600" u="sng" dirty="0">
              <a:solidFill>
                <a:prstClr val="black"/>
              </a:solidFill>
              <a:latin typeface="+mj-lt"/>
              <a:cs typeface="Times New Roman" panose="02020603050405020304" pitchFamily="18" charset="0"/>
            </a:endParaRPr>
          </a:p>
          <a:p>
            <a:pPr marL="914400" lvl="1" indent="-457200">
              <a:lnSpc>
                <a:spcPct val="100000"/>
              </a:lnSpc>
              <a:buFont typeface="+mj-lt"/>
              <a:buAutoNum type="arabicPeriod"/>
            </a:pPr>
            <a:r>
              <a:rPr lang="en-US" sz="1800" b="1" dirty="0">
                <a:solidFill>
                  <a:prstClr val="black"/>
                </a:solidFill>
                <a:latin typeface="Times New Roman" panose="02020603050405020304" pitchFamily="18" charset="0"/>
                <a:cs typeface="Times New Roman" panose="02020603050405020304" pitchFamily="18" charset="0"/>
              </a:rPr>
              <a:t>Take others’ perspective roles: </a:t>
            </a:r>
            <a:r>
              <a:rPr lang="en-US" sz="1800" dirty="0">
                <a:solidFill>
                  <a:prstClr val="black"/>
                </a:solidFill>
                <a:latin typeface="Times New Roman" panose="02020603050405020304" pitchFamily="18" charset="0"/>
                <a:cs typeface="Times New Roman" panose="02020603050405020304" pitchFamily="18" charset="0"/>
              </a:rPr>
              <a:t>The views and expectations of others, also of the generalized other, are seen and integrated.</a:t>
            </a:r>
          </a:p>
          <a:p>
            <a:pPr marL="914400" lvl="1" indent="-457200">
              <a:lnSpc>
                <a:spcPct val="100000"/>
              </a:lnSpc>
              <a:buFont typeface="+mj-lt"/>
              <a:buAutoNum type="arabicPeriod"/>
            </a:pPr>
            <a:endParaRPr lang="en-US" sz="600" dirty="0">
              <a:solidFill>
                <a:prstClr val="black"/>
              </a:solidFill>
              <a:latin typeface="Times New Roman" panose="02020603050405020304" pitchFamily="18" charset="0"/>
              <a:cs typeface="Times New Roman" panose="02020603050405020304" pitchFamily="18" charset="0"/>
            </a:endParaRPr>
          </a:p>
          <a:p>
            <a:pPr marL="914400" lvl="1" indent="-457200">
              <a:lnSpc>
                <a:spcPct val="100000"/>
              </a:lnSpc>
              <a:buFont typeface="+mj-lt"/>
              <a:buAutoNum type="arabicPeriod"/>
            </a:pPr>
            <a:r>
              <a:rPr lang="en-US" sz="1800" b="1" dirty="0">
                <a:solidFill>
                  <a:prstClr val="black"/>
                </a:solidFill>
                <a:latin typeface="Times New Roman" panose="02020603050405020304" pitchFamily="18" charset="0"/>
                <a:cs typeface="Times New Roman" panose="02020603050405020304" pitchFamily="18" charset="0"/>
              </a:rPr>
              <a:t>Handle conflicts: </a:t>
            </a:r>
            <a:r>
              <a:rPr lang="en-US" sz="1800" dirty="0">
                <a:solidFill>
                  <a:prstClr val="black"/>
                </a:solidFill>
                <a:latin typeface="Times New Roman" panose="02020603050405020304" pitchFamily="18" charset="0"/>
                <a:cs typeface="Times New Roman" panose="02020603050405020304" pitchFamily="18" charset="0"/>
              </a:rPr>
              <a:t>Conflicting interests, values and identities are approached with tolerance and “resolved” responsibly.</a:t>
            </a:r>
          </a:p>
          <a:p>
            <a:pPr marL="914400" lvl="1" indent="-457200">
              <a:lnSpc>
                <a:spcPct val="100000"/>
              </a:lnSpc>
              <a:buFont typeface="+mj-lt"/>
              <a:buAutoNum type="arabicPeriod"/>
            </a:pPr>
            <a:endParaRPr lang="en-US" sz="600" dirty="0">
              <a:solidFill>
                <a:prstClr val="black"/>
              </a:solidFill>
              <a:latin typeface="Times New Roman" panose="02020603050405020304" pitchFamily="18" charset="0"/>
              <a:cs typeface="Times New Roman" panose="02020603050405020304" pitchFamily="18" charset="0"/>
            </a:endParaRPr>
          </a:p>
          <a:p>
            <a:pPr marL="914400" lvl="1" indent="-457200">
              <a:lnSpc>
                <a:spcPct val="100000"/>
              </a:lnSpc>
              <a:buFont typeface="+mj-lt"/>
              <a:buAutoNum type="arabicPeriod"/>
            </a:pPr>
            <a:r>
              <a:rPr lang="en-US" sz="1800" b="1" dirty="0">
                <a:solidFill>
                  <a:prstClr val="black"/>
                </a:solidFill>
                <a:latin typeface="Times New Roman" panose="02020603050405020304" pitchFamily="18" charset="0"/>
                <a:cs typeface="Times New Roman" panose="02020603050405020304" pitchFamily="18" charset="0"/>
              </a:rPr>
              <a:t>Use social sciences: </a:t>
            </a:r>
            <a:r>
              <a:rPr lang="en-US" sz="1800" dirty="0">
                <a:solidFill>
                  <a:prstClr val="black"/>
                </a:solidFill>
                <a:latin typeface="Times New Roman" panose="02020603050405020304" pitchFamily="18" charset="0"/>
                <a:cs typeface="Times New Roman" panose="02020603050405020304" pitchFamily="18" charset="0"/>
              </a:rPr>
              <a:t>Institutions, structural frameworks and individual actions in society (e.g. in politics, economy, law and other partial systems) are analyzed by employing social sciences.</a:t>
            </a:r>
          </a:p>
          <a:p>
            <a:pPr marL="914400" lvl="1" indent="-457200">
              <a:lnSpc>
                <a:spcPct val="100000"/>
              </a:lnSpc>
              <a:buFont typeface="+mj-lt"/>
              <a:buAutoNum type="arabicPeriod"/>
            </a:pPr>
            <a:endParaRPr lang="en-US" sz="600" dirty="0">
              <a:solidFill>
                <a:prstClr val="black"/>
              </a:solidFill>
              <a:latin typeface="Times New Roman" panose="02020603050405020304" pitchFamily="18" charset="0"/>
              <a:cs typeface="Times New Roman" panose="02020603050405020304" pitchFamily="18" charset="0"/>
            </a:endParaRPr>
          </a:p>
          <a:p>
            <a:pPr marL="914400" lvl="1" indent="-457200">
              <a:lnSpc>
                <a:spcPct val="100000"/>
              </a:lnSpc>
              <a:buFont typeface="+mj-lt"/>
              <a:buAutoNum type="arabicPeriod"/>
            </a:pPr>
            <a:r>
              <a:rPr lang="en-US" sz="1800" b="1" dirty="0">
                <a:solidFill>
                  <a:prstClr val="black"/>
                </a:solidFill>
                <a:latin typeface="Times New Roman" panose="02020603050405020304" pitchFamily="18" charset="0"/>
                <a:cs typeface="Times New Roman" panose="02020603050405020304" pitchFamily="18" charset="0"/>
              </a:rPr>
              <a:t>Use moral and political reasons: </a:t>
            </a:r>
            <a:r>
              <a:rPr lang="en-US" sz="1800" dirty="0">
                <a:solidFill>
                  <a:prstClr val="black"/>
                </a:solidFill>
                <a:latin typeface="Times New Roman" panose="02020603050405020304" pitchFamily="18" charset="0"/>
                <a:cs typeface="Times New Roman" panose="02020603050405020304" pitchFamily="18" charset="0"/>
              </a:rPr>
              <a:t>Judgements on political issues need two sorts of criteria, those referring to the functioning of the political system and those referring to individual and / or collective terms of morals/ethics.</a:t>
            </a:r>
          </a:p>
          <a:p>
            <a:pPr marL="914400" lvl="1" indent="-457200">
              <a:lnSpc>
                <a:spcPct val="100000"/>
              </a:lnSpc>
              <a:buFont typeface="+mj-lt"/>
              <a:buAutoNum type="arabicPeriod"/>
            </a:pPr>
            <a:endParaRPr lang="en-US" sz="600" dirty="0">
              <a:solidFill>
                <a:prstClr val="black"/>
              </a:solidFill>
              <a:latin typeface="Times New Roman" panose="02020603050405020304" pitchFamily="18" charset="0"/>
              <a:cs typeface="Times New Roman" panose="02020603050405020304" pitchFamily="18" charset="0"/>
            </a:endParaRPr>
          </a:p>
          <a:p>
            <a:pPr marL="914400" lvl="1" indent="-457200">
              <a:lnSpc>
                <a:spcPct val="100000"/>
              </a:lnSpc>
              <a:buFont typeface="+mj-lt"/>
              <a:buAutoNum type="arabicPeriod"/>
            </a:pPr>
            <a:r>
              <a:rPr lang="en-US" sz="1800" b="1" dirty="0">
                <a:solidFill>
                  <a:prstClr val="black"/>
                </a:solidFill>
                <a:latin typeface="Times New Roman" panose="02020603050405020304" pitchFamily="18" charset="0"/>
                <a:cs typeface="Times New Roman" panose="02020603050405020304" pitchFamily="18" charset="0"/>
              </a:rPr>
              <a:t>Participate in democracy: </a:t>
            </a:r>
            <a:r>
              <a:rPr lang="en-US" sz="1800" dirty="0">
                <a:solidFill>
                  <a:prstClr val="black"/>
                </a:solidFill>
                <a:latin typeface="Times New Roman" panose="02020603050405020304" pitchFamily="18" charset="0"/>
                <a:cs typeface="Times New Roman" panose="02020603050405020304" pitchFamily="18" charset="0"/>
              </a:rPr>
              <a:t>Everyday face-to-face life, work life, civil society and the over-all democratic state</a:t>
            </a:r>
          </a:p>
          <a:p>
            <a:pPr marL="0" lvl="0" indent="0">
              <a:lnSpc>
                <a:spcPct val="100000"/>
              </a:lnSpc>
              <a:buNone/>
            </a:pPr>
            <a:endParaRPr lang="en-US" sz="1800" dirty="0">
              <a:solidFill>
                <a:prstClr val="black"/>
              </a:solidFill>
              <a:latin typeface="Times New Roman" panose="02020603050405020304" pitchFamily="18" charset="0"/>
              <a:cs typeface="Times New Roman" panose="02020603050405020304" pitchFamily="18" charset="0"/>
            </a:endParaRPr>
          </a:p>
        </p:txBody>
      </p:sp>
      <p:sp>
        <p:nvSpPr>
          <p:cNvPr id="10" name="Textfeld 9">
            <a:extLst>
              <a:ext uri="{FF2B5EF4-FFF2-40B4-BE49-F238E27FC236}">
                <a16:creationId xmlns:a16="http://schemas.microsoft.com/office/drawing/2014/main" id="{5DC38896-AD34-B885-71A6-2DD54D59C937}"/>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19" name="Titel 1">
            <a:extLst>
              <a:ext uri="{FF2B5EF4-FFF2-40B4-BE49-F238E27FC236}">
                <a16:creationId xmlns:a16="http://schemas.microsoft.com/office/drawing/2014/main" id="{A3F1077C-2302-4386-843B-750E707F8C67}"/>
              </a:ext>
            </a:extLst>
          </p:cNvPr>
          <p:cNvSpPr>
            <a:spLocks noGrp="1"/>
          </p:cNvSpPr>
          <p:nvPr>
            <p:ph type="title"/>
          </p:nvPr>
        </p:nvSpPr>
        <p:spPr>
          <a:xfrm>
            <a:off x="0" y="265140"/>
            <a:ext cx="12192000" cy="648000"/>
          </a:xfrm>
          <a:solidFill>
            <a:schemeClr val="bg1"/>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de-DE" sz="3200" b="1" dirty="0" err="1">
                <a:solidFill>
                  <a:srgbClr val="234BA5"/>
                </a:solidFill>
                <a:latin typeface="Arial" panose="020B0604020202020204" pitchFamily="34" charset="0"/>
                <a:cs typeface="Arial" panose="020B0604020202020204" pitchFamily="34" charset="0"/>
              </a:rPr>
              <a:t>Competences</a:t>
            </a:r>
            <a:r>
              <a:rPr lang="de-DE" sz="3200" b="1" dirty="0">
                <a:solidFill>
                  <a:srgbClr val="234BA5"/>
                </a:solidFill>
                <a:latin typeface="Arial" panose="020B0604020202020204" pitchFamily="34" charset="0"/>
                <a:cs typeface="Arial" panose="020B0604020202020204" pitchFamily="34" charset="0"/>
              </a:rPr>
              <a:t> </a:t>
            </a:r>
            <a:r>
              <a:rPr lang="de-DE" sz="3200" b="1" dirty="0" err="1">
                <a:solidFill>
                  <a:srgbClr val="234BA5"/>
                </a:solidFill>
                <a:latin typeface="Arial" panose="020B0604020202020204" pitchFamily="34" charset="0"/>
                <a:cs typeface="Arial" panose="020B0604020202020204" pitchFamily="34" charset="0"/>
              </a:rPr>
              <a:t>of</a:t>
            </a:r>
            <a:r>
              <a:rPr lang="de-DE" sz="3200" b="1" dirty="0">
                <a:solidFill>
                  <a:srgbClr val="234BA5"/>
                </a:solidFill>
                <a:latin typeface="Arial" panose="020B0604020202020204" pitchFamily="34" charset="0"/>
                <a:cs typeface="Arial" panose="020B0604020202020204" pitchFamily="34" charset="0"/>
              </a:rPr>
              <a:t> </a:t>
            </a:r>
            <a:r>
              <a:rPr lang="de-DE" sz="3200" b="1" dirty="0" err="1">
                <a:solidFill>
                  <a:srgbClr val="234BA5"/>
                </a:solidFill>
                <a:latin typeface="Arial" panose="020B0604020202020204" pitchFamily="34" charset="0"/>
                <a:cs typeface="Arial" panose="020B0604020202020204" pitchFamily="34" charset="0"/>
              </a:rPr>
              <a:t>democratic</a:t>
            </a:r>
            <a:r>
              <a:rPr lang="de-DE" sz="3200" b="1" dirty="0">
                <a:solidFill>
                  <a:srgbClr val="234BA5"/>
                </a:solidFill>
                <a:latin typeface="Arial" panose="020B0604020202020204" pitchFamily="34" charset="0"/>
                <a:cs typeface="Arial" panose="020B0604020202020204" pitchFamily="34" charset="0"/>
              </a:rPr>
              <a:t> </a:t>
            </a:r>
            <a:r>
              <a:rPr lang="de-DE" sz="3200" b="1" dirty="0" err="1">
                <a:solidFill>
                  <a:srgbClr val="234BA5"/>
                </a:solidFill>
                <a:latin typeface="Arial" panose="020B0604020202020204" pitchFamily="34" charset="0"/>
                <a:cs typeface="Arial" panose="020B0604020202020204" pitchFamily="34" charset="0"/>
              </a:rPr>
              <a:t>citizens</a:t>
            </a:r>
            <a:endParaRPr lang="de-DE" sz="3600" b="1" dirty="0">
              <a:solidFill>
                <a:srgbClr val="234BA5"/>
              </a:solidFill>
              <a:latin typeface="Arial" panose="020B0604020202020204" pitchFamily="34" charset="0"/>
              <a:cs typeface="Arial" panose="020B0604020202020204" pitchFamily="34" charset="0"/>
            </a:endParaRPr>
          </a:p>
        </p:txBody>
      </p:sp>
      <p:pic>
        <p:nvPicPr>
          <p:cNvPr id="20" name="Grafik 19">
            <a:extLst>
              <a:ext uri="{FF2B5EF4-FFF2-40B4-BE49-F238E27FC236}">
                <a16:creationId xmlns:a16="http://schemas.microsoft.com/office/drawing/2014/main" id="{016246CE-D0F7-645B-D1E3-8662B57BB79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21" name="Grafik 20">
            <a:extLst>
              <a:ext uri="{FF2B5EF4-FFF2-40B4-BE49-F238E27FC236}">
                <a16:creationId xmlns:a16="http://schemas.microsoft.com/office/drawing/2014/main" id="{8DB553FF-E2A8-BCF4-49F7-331C5DF33A2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23" name="Flussdiagramm: Verbinder 22">
            <a:extLst>
              <a:ext uri="{FF2B5EF4-FFF2-40B4-BE49-F238E27FC236}">
                <a16:creationId xmlns:a16="http://schemas.microsoft.com/office/drawing/2014/main" id="{A31482B1-0FB1-D146-7440-D2FA050EFF04}"/>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rPr>
              <a:t>2</a:t>
            </a:r>
          </a:p>
        </p:txBody>
      </p:sp>
      <p:pic>
        <p:nvPicPr>
          <p:cNvPr id="9" name="Grafik 8">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1554239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300" b="1" i="0" u="none" strike="noStrike" kern="1200" cap="none" spc="0" normalizeH="0" baseline="0" noProof="0" dirty="0">
                <a:ln>
                  <a:noFill/>
                </a:ln>
                <a:solidFill>
                  <a:srgbClr val="234BA5"/>
                </a:solidFill>
                <a:effectLst/>
                <a:uLnTx/>
                <a:uFillTx/>
                <a:latin typeface="Arial"/>
                <a:ea typeface="+mj-ea"/>
                <a:cs typeface="Times New Roman" panose="02020603050405020304" pitchFamily="18" charset="0"/>
              </a:rPr>
              <a:t>Task</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3</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4" name="Rechteck 3">
            <a:extLst>
              <a:ext uri="{FF2B5EF4-FFF2-40B4-BE49-F238E27FC236}">
                <a16:creationId xmlns:a16="http://schemas.microsoft.com/office/drawing/2014/main" id="{F5824C36-A330-97E4-1E12-5A8182F975EF}"/>
              </a:ext>
            </a:extLst>
          </p:cNvPr>
          <p:cNvSpPr/>
          <p:nvPr/>
        </p:nvSpPr>
        <p:spPr>
          <a:xfrm>
            <a:off x="917947" y="1424766"/>
            <a:ext cx="10054853" cy="4457985"/>
          </a:xfrm>
          <a:prstGeom prst="rect">
            <a:avLst/>
          </a:prstGeom>
          <a:solidFill>
            <a:schemeClr val="bg1">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C5D3F3"/>
              </a:solidFill>
              <a:effectLst/>
              <a:uLnTx/>
              <a:uFillTx/>
              <a:latin typeface="Times New Roman"/>
              <a:ea typeface="+mn-ea"/>
              <a:cs typeface="+mn-cs"/>
            </a:endParaRPr>
          </a:p>
        </p:txBody>
      </p:sp>
      <p:sp>
        <p:nvSpPr>
          <p:cNvPr id="2" name="Inhaltsplatzhalter 2">
            <a:extLst>
              <a:ext uri="{FF2B5EF4-FFF2-40B4-BE49-F238E27FC236}">
                <a16:creationId xmlns:a16="http://schemas.microsoft.com/office/drawing/2014/main" id="{EB1ADF63-22A0-837D-81CE-2A52FD2FD6A9}"/>
              </a:ext>
            </a:extLst>
          </p:cNvPr>
          <p:cNvSpPr>
            <a:spLocks noGrp="1"/>
          </p:cNvSpPr>
          <p:nvPr>
            <p:ph idx="1"/>
          </p:nvPr>
        </p:nvSpPr>
        <p:spPr>
          <a:xfrm>
            <a:off x="993717" y="1531414"/>
            <a:ext cx="9839095" cy="4351338"/>
          </a:xfrm>
        </p:spPr>
        <p:txBody>
          <a:bodyPr>
            <a:normAutofit/>
          </a:bodyPr>
          <a:lstStyle/>
          <a:p>
            <a:pPr marL="514350" lvl="0" indent="-514350">
              <a:buFont typeface="+mj-lt"/>
              <a:buAutoNum type="arabicPeriod"/>
            </a:pPr>
            <a:r>
              <a:rPr lang="de-DE" sz="2400" u="sng" dirty="0">
                <a:solidFill>
                  <a:prstClr val="black"/>
                </a:solidFill>
                <a:latin typeface="Times New Roman" panose="02020603050405020304" pitchFamily="18" charset="0"/>
                <a:cs typeface="Times New Roman" panose="02020603050405020304" pitchFamily="18" charset="0"/>
              </a:rPr>
              <a:t>Gather in </a:t>
            </a:r>
            <a:r>
              <a:rPr lang="de-DE" sz="2400" u="sng" dirty="0" err="1">
                <a:solidFill>
                  <a:prstClr val="black"/>
                </a:solidFill>
                <a:latin typeface="Times New Roman" panose="02020603050405020304" pitchFamily="18" charset="0"/>
                <a:cs typeface="Times New Roman" panose="02020603050405020304" pitchFamily="18" charset="0"/>
              </a:rPr>
              <a:t>small</a:t>
            </a:r>
            <a:r>
              <a:rPr lang="de-DE" sz="2400" u="sng" dirty="0">
                <a:solidFill>
                  <a:prstClr val="black"/>
                </a:solidFill>
                <a:latin typeface="Times New Roman" panose="02020603050405020304" pitchFamily="18" charset="0"/>
                <a:cs typeface="Times New Roman" panose="02020603050405020304" pitchFamily="18" charset="0"/>
              </a:rPr>
              <a:t> </a:t>
            </a:r>
            <a:r>
              <a:rPr lang="de-DE" sz="2400" u="sng" dirty="0" err="1">
                <a:solidFill>
                  <a:prstClr val="black"/>
                </a:solidFill>
                <a:latin typeface="Times New Roman" panose="02020603050405020304" pitchFamily="18" charset="0"/>
                <a:cs typeface="Times New Roman" panose="02020603050405020304" pitchFamily="18" charset="0"/>
              </a:rPr>
              <a:t>groups</a:t>
            </a:r>
            <a:r>
              <a:rPr lang="de-DE" sz="2400" dirty="0">
                <a:solidFill>
                  <a:prstClr val="black"/>
                </a:solidFill>
                <a:latin typeface="Times New Roman" panose="02020603050405020304" pitchFamily="18" charset="0"/>
                <a:cs typeface="Times New Roman" panose="02020603050405020304" pitchFamily="18" charset="0"/>
              </a:rPr>
              <a:t> (3-5 </a:t>
            </a:r>
            <a:r>
              <a:rPr lang="de-DE" sz="2400" dirty="0" err="1">
                <a:solidFill>
                  <a:prstClr val="black"/>
                </a:solidFill>
                <a:latin typeface="Times New Roman" panose="02020603050405020304" pitchFamily="18" charset="0"/>
                <a:cs typeface="Times New Roman" panose="02020603050405020304" pitchFamily="18" charset="0"/>
              </a:rPr>
              <a:t>people</a:t>
            </a:r>
            <a:r>
              <a:rPr lang="de-DE" sz="2400" dirty="0">
                <a:solidFill>
                  <a:prstClr val="black"/>
                </a:solidFill>
                <a:latin typeface="Times New Roman" panose="02020603050405020304" pitchFamily="18" charset="0"/>
                <a:cs typeface="Times New Roman" panose="02020603050405020304" pitchFamily="18" charset="0"/>
              </a:rPr>
              <a:t>)</a:t>
            </a:r>
          </a:p>
          <a:p>
            <a:pPr marL="514350" lvl="0" indent="-514350">
              <a:buFont typeface="+mj-lt"/>
              <a:buAutoNum type="arabicPeriod"/>
            </a:pPr>
            <a:endParaRPr lang="de-DE" sz="600" dirty="0">
              <a:solidFill>
                <a:prstClr val="black"/>
              </a:solidFill>
              <a:latin typeface="Times New Roman" panose="02020603050405020304" pitchFamily="18" charset="0"/>
              <a:cs typeface="Times New Roman" panose="02020603050405020304" pitchFamily="18" charset="0"/>
            </a:endParaRPr>
          </a:p>
          <a:p>
            <a:pPr marL="514350" lvl="0" indent="-514350">
              <a:buFont typeface="+mj-lt"/>
              <a:buAutoNum type="arabicPeriod"/>
            </a:pPr>
            <a:r>
              <a:rPr lang="en-US" sz="2400" u="sng" dirty="0">
                <a:solidFill>
                  <a:prstClr val="black"/>
                </a:solidFill>
                <a:latin typeface="Times New Roman" panose="02020603050405020304" pitchFamily="18" charset="0"/>
                <a:cs typeface="Times New Roman" panose="02020603050405020304" pitchFamily="18" charset="0"/>
              </a:rPr>
              <a:t>Study the curriculum</a:t>
            </a:r>
            <a:r>
              <a:rPr lang="en-US" sz="2400" dirty="0">
                <a:solidFill>
                  <a:prstClr val="black"/>
                </a:solidFill>
                <a:latin typeface="Times New Roman" panose="02020603050405020304" pitchFamily="18" charset="0"/>
                <a:cs typeface="Times New Roman" panose="02020603050405020304" pitchFamily="18" charset="0"/>
              </a:rPr>
              <a:t> and </a:t>
            </a:r>
            <a:r>
              <a:rPr lang="en-US" sz="2400" u="sng" dirty="0">
                <a:solidFill>
                  <a:prstClr val="black"/>
                </a:solidFill>
                <a:latin typeface="Times New Roman" panose="02020603050405020304" pitchFamily="18" charset="0"/>
                <a:cs typeface="Times New Roman" panose="02020603050405020304" pitchFamily="18" charset="0"/>
              </a:rPr>
              <a:t>find at least </a:t>
            </a:r>
          </a:p>
          <a:p>
            <a:pPr marL="914400" lvl="1" indent="-457200">
              <a:buFont typeface="+mj-lt"/>
              <a:buAutoNum type="alphaLcParenR"/>
            </a:pPr>
            <a:r>
              <a:rPr lang="en-US" sz="2000" u="sng" dirty="0">
                <a:solidFill>
                  <a:prstClr val="black"/>
                </a:solidFill>
                <a:latin typeface="Times New Roman" panose="02020603050405020304" pitchFamily="18" charset="0"/>
                <a:cs typeface="Times New Roman" panose="02020603050405020304" pitchFamily="18" charset="0"/>
              </a:rPr>
              <a:t>one topic</a:t>
            </a:r>
            <a:r>
              <a:rPr lang="en-US" sz="2000" dirty="0">
                <a:solidFill>
                  <a:prstClr val="black"/>
                </a:solidFill>
                <a:latin typeface="Times New Roman" panose="02020603050405020304" pitchFamily="18" charset="0"/>
                <a:cs typeface="Times New Roman" panose="02020603050405020304" pitchFamily="18" charset="0"/>
              </a:rPr>
              <a:t> which you could also </a:t>
            </a:r>
            <a:r>
              <a:rPr lang="en-US" sz="2000" u="sng" dirty="0">
                <a:solidFill>
                  <a:prstClr val="black"/>
                </a:solidFill>
                <a:latin typeface="Times New Roman" panose="02020603050405020304" pitchFamily="18" charset="0"/>
                <a:cs typeface="Times New Roman" panose="02020603050405020304" pitchFamily="18" charset="0"/>
              </a:rPr>
              <a:t>teach in another subject</a:t>
            </a:r>
            <a:r>
              <a:rPr lang="en-US" sz="2000" dirty="0">
                <a:solidFill>
                  <a:prstClr val="black"/>
                </a:solidFill>
                <a:latin typeface="Times New Roman" panose="02020603050405020304" pitchFamily="18" charset="0"/>
                <a:cs typeface="Times New Roman" panose="02020603050405020304" pitchFamily="18" charset="0"/>
              </a:rPr>
              <a:t> and</a:t>
            </a:r>
          </a:p>
          <a:p>
            <a:pPr marL="914400" lvl="1" indent="-457200">
              <a:buFont typeface="+mj-lt"/>
              <a:buAutoNum type="alphaLcParenR"/>
            </a:pPr>
            <a:r>
              <a:rPr lang="en-US" sz="2000" u="sng" dirty="0">
                <a:solidFill>
                  <a:prstClr val="black"/>
                </a:solidFill>
                <a:latin typeface="Times New Roman" panose="02020603050405020304" pitchFamily="18" charset="0"/>
                <a:cs typeface="Times New Roman" panose="02020603050405020304" pitchFamily="18" charset="0"/>
              </a:rPr>
              <a:t>one topic</a:t>
            </a:r>
            <a:r>
              <a:rPr lang="en-US" sz="2000" dirty="0">
                <a:solidFill>
                  <a:prstClr val="black"/>
                </a:solidFill>
                <a:latin typeface="Times New Roman" panose="02020603050405020304" pitchFamily="18" charset="0"/>
                <a:cs typeface="Times New Roman" panose="02020603050405020304" pitchFamily="18" charset="0"/>
              </a:rPr>
              <a:t> (if possible) that you would </a:t>
            </a:r>
            <a:r>
              <a:rPr lang="en-US" sz="2000" u="sng" dirty="0">
                <a:solidFill>
                  <a:prstClr val="black"/>
                </a:solidFill>
                <a:latin typeface="Times New Roman" panose="02020603050405020304" pitchFamily="18" charset="0"/>
                <a:cs typeface="Times New Roman" panose="02020603050405020304" pitchFamily="18" charset="0"/>
              </a:rPr>
              <a:t>classify as impossible to cover as part of another subject</a:t>
            </a:r>
          </a:p>
          <a:p>
            <a:pPr marL="457200" lvl="1" indent="0">
              <a:buNone/>
            </a:pPr>
            <a:endParaRPr lang="en-US" sz="600" dirty="0">
              <a:solidFill>
                <a:prstClr val="black"/>
              </a:solidFill>
              <a:latin typeface="Times New Roman" panose="02020603050405020304" pitchFamily="18" charset="0"/>
              <a:cs typeface="Times New Roman" panose="02020603050405020304" pitchFamily="18" charset="0"/>
            </a:endParaRPr>
          </a:p>
          <a:p>
            <a:pPr marL="514350" lvl="0" indent="-514350">
              <a:buFont typeface="+mj-lt"/>
              <a:buAutoNum type="arabicPeriod"/>
            </a:pPr>
            <a:r>
              <a:rPr lang="en-US" sz="2400" dirty="0">
                <a:solidFill>
                  <a:prstClr val="black"/>
                </a:solidFill>
                <a:latin typeface="Times New Roman" panose="02020603050405020304" pitchFamily="18" charset="0"/>
                <a:cs typeface="Times New Roman" panose="02020603050405020304" pitchFamily="18" charset="0"/>
              </a:rPr>
              <a:t>Come up with an </a:t>
            </a:r>
            <a:r>
              <a:rPr lang="en-US" sz="2400" u="sng" dirty="0">
                <a:solidFill>
                  <a:prstClr val="black"/>
                </a:solidFill>
                <a:latin typeface="Times New Roman" panose="02020603050405020304" pitchFamily="18" charset="0"/>
                <a:cs typeface="Times New Roman" panose="02020603050405020304" pitchFamily="18" charset="0"/>
              </a:rPr>
              <a:t>idea for a lesson connected to a)</a:t>
            </a:r>
            <a:r>
              <a:rPr lang="en-US" sz="2400" dirty="0">
                <a:solidFill>
                  <a:prstClr val="black"/>
                </a:solidFill>
                <a:latin typeface="Times New Roman" panose="02020603050405020304" pitchFamily="18" charset="0"/>
                <a:cs typeface="Times New Roman" panose="02020603050405020304" pitchFamily="18" charset="0"/>
              </a:rPr>
              <a:t> which would </a:t>
            </a:r>
            <a:r>
              <a:rPr lang="en-US" sz="2400" u="sng" dirty="0">
                <a:solidFill>
                  <a:prstClr val="black"/>
                </a:solidFill>
                <a:latin typeface="Times New Roman" panose="02020603050405020304" pitchFamily="18" charset="0"/>
                <a:cs typeface="Times New Roman" panose="02020603050405020304" pitchFamily="18" charset="0"/>
              </a:rPr>
              <a:t>combine co-</a:t>
            </a:r>
            <a:r>
              <a:rPr lang="en-US" sz="2400" u="sng" dirty="0" err="1">
                <a:solidFill>
                  <a:prstClr val="black"/>
                </a:solidFill>
                <a:latin typeface="Times New Roman" panose="02020603050405020304" pitchFamily="18" charset="0"/>
                <a:cs typeface="Times New Roman" panose="02020603050405020304" pitchFamily="18" charset="0"/>
              </a:rPr>
              <a:t>petences</a:t>
            </a:r>
            <a:r>
              <a:rPr lang="en-US" sz="2400" u="sng" dirty="0">
                <a:solidFill>
                  <a:prstClr val="black"/>
                </a:solidFill>
                <a:latin typeface="Times New Roman" panose="02020603050405020304" pitchFamily="18" charset="0"/>
                <a:cs typeface="Times New Roman" panose="02020603050405020304" pitchFamily="18" charset="0"/>
              </a:rPr>
              <a:t> and learning goals</a:t>
            </a:r>
            <a:r>
              <a:rPr lang="en-US" sz="2400" dirty="0">
                <a:solidFill>
                  <a:prstClr val="black"/>
                </a:solidFill>
                <a:latin typeface="Times New Roman" panose="02020603050405020304" pitchFamily="18" charset="0"/>
                <a:cs typeface="Times New Roman" panose="02020603050405020304" pitchFamily="18" charset="0"/>
              </a:rPr>
              <a:t> from both the </a:t>
            </a:r>
            <a:r>
              <a:rPr lang="en-US" sz="2400" u="sng" dirty="0">
                <a:solidFill>
                  <a:prstClr val="black"/>
                </a:solidFill>
                <a:latin typeface="Times New Roman" panose="02020603050405020304" pitchFamily="18" charset="0"/>
                <a:cs typeface="Times New Roman" panose="02020603050405020304" pitchFamily="18" charset="0"/>
              </a:rPr>
              <a:t>original subject and citizenship education.</a:t>
            </a:r>
          </a:p>
          <a:p>
            <a:pPr marL="514350" lvl="0" indent="-514350">
              <a:buFont typeface="+mj-lt"/>
              <a:buAutoNum type="arabicPeriod"/>
            </a:pPr>
            <a:endParaRPr lang="en-US" sz="600" dirty="0">
              <a:solidFill>
                <a:prstClr val="black"/>
              </a:solidFill>
              <a:latin typeface="Times New Roman" panose="02020603050405020304" pitchFamily="18" charset="0"/>
              <a:cs typeface="Times New Roman" panose="02020603050405020304" pitchFamily="18" charset="0"/>
            </a:endParaRPr>
          </a:p>
          <a:p>
            <a:pPr marL="514350" lvl="0" indent="-514350">
              <a:buFont typeface="+mj-lt"/>
              <a:buAutoNum type="arabicPeriod"/>
            </a:pPr>
            <a:r>
              <a:rPr lang="en-US" sz="2400" dirty="0">
                <a:solidFill>
                  <a:prstClr val="black"/>
                </a:solidFill>
                <a:latin typeface="Times New Roman" panose="02020603050405020304" pitchFamily="18" charset="0"/>
                <a:cs typeface="Times New Roman" panose="02020603050405020304" pitchFamily="18" charset="0"/>
              </a:rPr>
              <a:t>Give an </a:t>
            </a:r>
            <a:r>
              <a:rPr lang="en-US" sz="2400" u="sng" dirty="0">
                <a:solidFill>
                  <a:prstClr val="black"/>
                </a:solidFill>
                <a:latin typeface="Times New Roman" panose="02020603050405020304" pitchFamily="18" charset="0"/>
                <a:cs typeface="Times New Roman" panose="02020603050405020304" pitchFamily="18" charset="0"/>
              </a:rPr>
              <a:t>explanation</a:t>
            </a:r>
            <a:r>
              <a:rPr lang="en-US" sz="2400" dirty="0">
                <a:solidFill>
                  <a:prstClr val="black"/>
                </a:solidFill>
                <a:latin typeface="Times New Roman" panose="02020603050405020304" pitchFamily="18" charset="0"/>
                <a:cs typeface="Times New Roman" panose="02020603050405020304" pitchFamily="18" charset="0"/>
              </a:rPr>
              <a:t> for </a:t>
            </a:r>
            <a:r>
              <a:rPr lang="en-US" sz="2400" u="sng" dirty="0">
                <a:solidFill>
                  <a:prstClr val="black"/>
                </a:solidFill>
                <a:latin typeface="Times New Roman" panose="02020603050405020304" pitchFamily="18" charset="0"/>
                <a:cs typeface="Times New Roman" panose="02020603050405020304" pitchFamily="18" charset="0"/>
              </a:rPr>
              <a:t>why</a:t>
            </a:r>
            <a:r>
              <a:rPr lang="en-US" sz="2400" dirty="0">
                <a:solidFill>
                  <a:prstClr val="black"/>
                </a:solidFill>
                <a:latin typeface="Times New Roman" panose="02020603050405020304" pitchFamily="18" charset="0"/>
                <a:cs typeface="Times New Roman" panose="02020603050405020304" pitchFamily="18" charset="0"/>
              </a:rPr>
              <a:t> you think </a:t>
            </a:r>
            <a:r>
              <a:rPr lang="en-US" sz="2400" u="sng" dirty="0">
                <a:solidFill>
                  <a:prstClr val="black"/>
                </a:solidFill>
                <a:latin typeface="Times New Roman" panose="02020603050405020304" pitchFamily="18" charset="0"/>
                <a:cs typeface="Times New Roman" panose="02020603050405020304" pitchFamily="18" charset="0"/>
              </a:rPr>
              <a:t>the topic of b) needs its own subject to address it properly.</a:t>
            </a:r>
          </a:p>
          <a:p>
            <a:pPr marL="0" indent="0" algn="just">
              <a:lnSpc>
                <a:spcPct val="100000"/>
              </a:lnSpc>
              <a:buNone/>
            </a:pPr>
            <a:endParaRPr lang="en-US" sz="3600" dirty="0">
              <a:solidFill>
                <a:srgbClr val="000000"/>
              </a:solidFill>
              <a:latin typeface="Times New Roman" panose="02020603050405020304" pitchFamily="18" charset="0"/>
              <a:cs typeface="Times New Roman" panose="02020603050405020304" pitchFamily="18" charset="0"/>
            </a:endParaRPr>
          </a:p>
        </p:txBody>
      </p:sp>
      <p:sp>
        <p:nvSpPr>
          <p:cNvPr id="17" name="Pfeil: nach unten gekrümmt 16">
            <a:extLst>
              <a:ext uri="{FF2B5EF4-FFF2-40B4-BE49-F238E27FC236}">
                <a16:creationId xmlns:a16="http://schemas.microsoft.com/office/drawing/2014/main" id="{EDE47E39-2892-4AFC-894B-B1FAE11E317D}"/>
              </a:ext>
            </a:extLst>
          </p:cNvPr>
          <p:cNvSpPr/>
          <p:nvPr/>
        </p:nvSpPr>
        <p:spPr>
          <a:xfrm rot="5400000">
            <a:off x="10594368" y="1909097"/>
            <a:ext cx="1332000" cy="576000"/>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234BA5"/>
              </a:solidFill>
              <a:effectLst/>
              <a:uLnTx/>
              <a:uFillTx/>
              <a:latin typeface="Times New Roman"/>
              <a:ea typeface="+mn-ea"/>
              <a:cs typeface="+mn-cs"/>
            </a:endParaRPr>
          </a:p>
        </p:txBody>
      </p:sp>
      <p:sp>
        <p:nvSpPr>
          <p:cNvPr id="6" name="Pfeil: nach unten gekrümmt 5">
            <a:extLst>
              <a:ext uri="{FF2B5EF4-FFF2-40B4-BE49-F238E27FC236}">
                <a16:creationId xmlns:a16="http://schemas.microsoft.com/office/drawing/2014/main" id="{BBC7CF4A-3F1A-28CC-AB2E-3A78195DBA68}"/>
              </a:ext>
            </a:extLst>
          </p:cNvPr>
          <p:cNvSpPr/>
          <p:nvPr/>
        </p:nvSpPr>
        <p:spPr>
          <a:xfrm rot="5400000">
            <a:off x="10594368" y="3368339"/>
            <a:ext cx="1332000" cy="576000"/>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234BA5"/>
              </a:solidFill>
              <a:effectLst/>
              <a:uLnTx/>
              <a:uFillTx/>
              <a:latin typeface="Times New Roman"/>
              <a:ea typeface="+mn-ea"/>
              <a:cs typeface="+mn-cs"/>
            </a:endParaRPr>
          </a:p>
        </p:txBody>
      </p:sp>
      <p:sp>
        <p:nvSpPr>
          <p:cNvPr id="7" name="Pfeil: nach unten gekrümmt 6">
            <a:extLst>
              <a:ext uri="{FF2B5EF4-FFF2-40B4-BE49-F238E27FC236}">
                <a16:creationId xmlns:a16="http://schemas.microsoft.com/office/drawing/2014/main" id="{D50DA06F-2F48-2F49-BF59-560D9EB3C7C9}"/>
              </a:ext>
            </a:extLst>
          </p:cNvPr>
          <p:cNvSpPr/>
          <p:nvPr/>
        </p:nvSpPr>
        <p:spPr>
          <a:xfrm rot="5400000">
            <a:off x="10596489" y="4818084"/>
            <a:ext cx="1332000" cy="576000"/>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234BA5"/>
              </a:solidFill>
              <a:effectLst/>
              <a:uLnTx/>
              <a:uFillTx/>
              <a:latin typeface="Times New Roman"/>
              <a:ea typeface="+mn-ea"/>
              <a:cs typeface="+mn-cs"/>
            </a:endParaRPr>
          </a:p>
        </p:txBody>
      </p:sp>
      <p:pic>
        <p:nvPicPr>
          <p:cNvPr id="15" name="Grafik 14">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2158429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300" b="1" i="0" u="none" strike="noStrike" kern="1200" cap="none" spc="0" normalizeH="0" baseline="0" noProof="0" dirty="0">
                <a:ln>
                  <a:noFill/>
                </a:ln>
                <a:solidFill>
                  <a:srgbClr val="234BA5"/>
                </a:solidFill>
                <a:effectLst/>
                <a:uLnTx/>
                <a:uFillTx/>
                <a:latin typeface="Arial" panose="020B0604020202020204" pitchFamily="34" charset="0"/>
                <a:ea typeface="+mj-ea"/>
                <a:cs typeface="Times New Roman" panose="02020603050405020304" pitchFamily="18" charset="0"/>
              </a:rPr>
              <a:t>References</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4</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11" name="Inhaltsplatzhalter 2">
            <a:extLst>
              <a:ext uri="{FF2B5EF4-FFF2-40B4-BE49-F238E27FC236}">
                <a16:creationId xmlns:a16="http://schemas.microsoft.com/office/drawing/2014/main" id="{E6005113-2538-6518-4525-C791429531E6}"/>
              </a:ext>
            </a:extLst>
          </p:cNvPr>
          <p:cNvSpPr>
            <a:spLocks noGrp="1"/>
          </p:cNvSpPr>
          <p:nvPr>
            <p:ph idx="1"/>
          </p:nvPr>
        </p:nvSpPr>
        <p:spPr>
          <a:xfrm>
            <a:off x="838200" y="1825625"/>
            <a:ext cx="10515600" cy="4351338"/>
          </a:xfrm>
        </p:spPr>
        <p:txBody>
          <a:bodyPr>
            <a:normAutofit/>
          </a:bodyPr>
          <a:lstStyle/>
          <a:p>
            <a:r>
              <a:rPr lang="en-US" sz="2000" b="1" dirty="0">
                <a:solidFill>
                  <a:srgbClr val="000000"/>
                </a:solidFill>
                <a:latin typeface="Times New Roman" panose="02020603050405020304" pitchFamily="18" charset="0"/>
                <a:cs typeface="Times New Roman" panose="02020603050405020304" pitchFamily="18" charset="0"/>
              </a:rPr>
              <a:t>Print, M. (2013). </a:t>
            </a:r>
            <a:r>
              <a:rPr lang="en-US" sz="2000" dirty="0">
                <a:solidFill>
                  <a:srgbClr val="000000"/>
                </a:solidFill>
                <a:latin typeface="Times New Roman" panose="02020603050405020304" pitchFamily="18" charset="0"/>
                <a:cs typeface="Times New Roman" panose="02020603050405020304" pitchFamily="18" charset="0"/>
              </a:rPr>
              <a:t>Competencies for Democratic Citizenship in Europe. In M. Print &amp; D. Lange (Eds.), </a:t>
            </a:r>
            <a:r>
              <a:rPr lang="en-US" sz="2000" i="1" dirty="0">
                <a:solidFill>
                  <a:srgbClr val="000000"/>
                </a:solidFill>
                <a:latin typeface="Times New Roman" panose="02020603050405020304" pitchFamily="18" charset="0"/>
                <a:cs typeface="Times New Roman" panose="02020603050405020304" pitchFamily="18" charset="0"/>
              </a:rPr>
              <a:t>Civic education and competences for engaging citizens in democracies</a:t>
            </a:r>
            <a:r>
              <a:rPr lang="en-US" sz="2000" dirty="0">
                <a:solidFill>
                  <a:srgbClr val="000000"/>
                </a:solidFill>
                <a:latin typeface="Times New Roman" panose="02020603050405020304" pitchFamily="18" charset="0"/>
                <a:cs typeface="Times New Roman" panose="02020603050405020304" pitchFamily="18" charset="0"/>
              </a:rPr>
              <a:t> (pp. 37–50). Sense Publishers.</a:t>
            </a:r>
            <a:endParaRPr lang="de-DE" sz="2000" dirty="0">
              <a:solidFill>
                <a:srgbClr val="000000"/>
              </a:solidFill>
              <a:latin typeface="Times New Roman" panose="02020603050405020304" pitchFamily="18" charset="0"/>
              <a:cs typeface="Times New Roman" panose="02020603050405020304" pitchFamily="18" charset="0"/>
            </a:endParaRPr>
          </a:p>
          <a:p>
            <a:r>
              <a:rPr lang="en-US" sz="2000" b="1" dirty="0">
                <a:solidFill>
                  <a:srgbClr val="000000"/>
                </a:solidFill>
                <a:latin typeface="Times New Roman" panose="02020603050405020304" pitchFamily="18" charset="0"/>
                <a:cs typeface="Times New Roman" panose="02020603050405020304" pitchFamily="18" charset="0"/>
              </a:rPr>
              <a:t>Reinhardt, S. (2013). </a:t>
            </a:r>
            <a:r>
              <a:rPr lang="en-US" sz="2000" dirty="0">
                <a:solidFill>
                  <a:srgbClr val="000000"/>
                </a:solidFill>
                <a:latin typeface="Times New Roman" panose="02020603050405020304" pitchFamily="18" charset="0"/>
                <a:cs typeface="Times New Roman" panose="02020603050405020304" pitchFamily="18" charset="0"/>
              </a:rPr>
              <a:t>Teaching for Democratic Learning. In M. Print &amp; D. Lange (Eds.), </a:t>
            </a:r>
            <a:r>
              <a:rPr lang="en-US" sz="2000" i="1" dirty="0">
                <a:solidFill>
                  <a:srgbClr val="000000"/>
                </a:solidFill>
                <a:latin typeface="Times New Roman" panose="02020603050405020304" pitchFamily="18" charset="0"/>
                <a:cs typeface="Times New Roman" panose="02020603050405020304" pitchFamily="18" charset="0"/>
              </a:rPr>
              <a:t>Civic education and competences for engaging citizens in democracies </a:t>
            </a:r>
            <a:r>
              <a:rPr lang="en-US" sz="2000" dirty="0">
                <a:solidFill>
                  <a:srgbClr val="000000"/>
                </a:solidFill>
                <a:latin typeface="Times New Roman" panose="02020603050405020304" pitchFamily="18" charset="0"/>
                <a:cs typeface="Times New Roman" panose="02020603050405020304" pitchFamily="18" charset="0"/>
              </a:rPr>
              <a:t>(pp. 99–110). Sense Publishers.</a:t>
            </a:r>
          </a:p>
          <a:p>
            <a:r>
              <a:rPr lang="en-US" sz="2000" b="1" dirty="0">
                <a:solidFill>
                  <a:srgbClr val="000000"/>
                </a:solidFill>
                <a:latin typeface="Times New Roman" panose="02020603050405020304" pitchFamily="18" charset="0"/>
                <a:cs typeface="Times New Roman" panose="02020603050405020304" pitchFamily="18" charset="0"/>
              </a:rPr>
              <a:t>Syed, G. K. (2013). </a:t>
            </a:r>
            <a:r>
              <a:rPr lang="en-US" sz="2000" dirty="0">
                <a:solidFill>
                  <a:srgbClr val="000000"/>
                </a:solidFill>
                <a:latin typeface="Times New Roman" panose="02020603050405020304" pitchFamily="18" charset="0"/>
                <a:cs typeface="Times New Roman" panose="02020603050405020304" pitchFamily="18" charset="0"/>
              </a:rPr>
              <a:t>How Appropriate is it to Teach Citizenship through Main Curriculum Subjects? </a:t>
            </a:r>
            <a:r>
              <a:rPr lang="en-US" sz="2000" i="1" dirty="0">
                <a:solidFill>
                  <a:srgbClr val="000000"/>
                </a:solidFill>
                <a:latin typeface="Times New Roman" panose="02020603050405020304" pitchFamily="18" charset="0"/>
                <a:cs typeface="Times New Roman" panose="02020603050405020304" pitchFamily="18" charset="0"/>
              </a:rPr>
              <a:t>Citizenship, Social and Economics Education</a:t>
            </a:r>
            <a:r>
              <a:rPr lang="en-US" sz="2000" dirty="0">
                <a:solidFill>
                  <a:srgbClr val="000000"/>
                </a:solidFill>
                <a:latin typeface="Times New Roman" panose="02020603050405020304" pitchFamily="18" charset="0"/>
                <a:cs typeface="Times New Roman" panose="02020603050405020304" pitchFamily="18" charset="0"/>
              </a:rPr>
              <a:t>, 12(2), 136–142. </a:t>
            </a:r>
            <a:r>
              <a:rPr lang="en-US" sz="2000" u="sng" dirty="0">
                <a:solidFill>
                  <a:srgbClr val="000000"/>
                </a:solidFill>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https://doi.org/10.2304/csee.2013.12.2.136</a:t>
            </a:r>
            <a:r>
              <a:rPr lang="en-US" dirty="0">
                <a:solidFill>
                  <a:srgbClr val="000000"/>
                </a:solidFill>
                <a:latin typeface="Times New Roman" panose="02020603050405020304" pitchFamily="18" charset="0"/>
                <a:cs typeface="Times New Roman" panose="02020603050405020304" pitchFamily="18" charset="0"/>
              </a:rPr>
              <a:t>	</a:t>
            </a:r>
          </a:p>
          <a:p>
            <a:pPr>
              <a:lnSpc>
                <a:spcPct val="100000"/>
              </a:lnSpc>
            </a:pPr>
            <a:endParaRPr lang="en-US" dirty="0">
              <a:latin typeface="Times New Roman" panose="02020603050405020304" pitchFamily="18" charset="0"/>
              <a:cs typeface="Times New Roman" panose="02020603050405020304" pitchFamily="18" charset="0"/>
            </a:endParaRPr>
          </a:p>
        </p:txBody>
      </p:sp>
      <p:pic>
        <p:nvPicPr>
          <p:cNvPr id="9" name="Grafik 8">
            <a:extLst>
              <a:ext uri="{FF2B5EF4-FFF2-40B4-BE49-F238E27FC236}">
                <a16:creationId xmlns:a16="http://schemas.microsoft.com/office/drawing/2014/main" id="{21E1DB58-9C59-4D91-4F38-A90BD444B9E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567840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2663455"/>
            <a:ext cx="12192000" cy="1531089"/>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3" name="Untertitel 2"/>
          <p:cNvSpPr>
            <a:spLocks noGrp="1"/>
          </p:cNvSpPr>
          <p:nvPr>
            <p:ph type="subTitle" idx="1"/>
          </p:nvPr>
        </p:nvSpPr>
        <p:spPr>
          <a:xfrm>
            <a:off x="1524000" y="2381693"/>
            <a:ext cx="9144000" cy="1928892"/>
          </a:xfrm>
        </p:spPr>
        <p:txBody>
          <a:bodyPr anchor="ctr">
            <a:normAutofit/>
          </a:bodyPr>
          <a:lstStyle/>
          <a:p>
            <a:r>
              <a:rPr lang="en-US" sz="3600" b="1" dirty="0">
                <a:solidFill>
                  <a:schemeClr val="bg1"/>
                </a:solidFill>
                <a:latin typeface="+mj-lt"/>
              </a:rPr>
              <a:t>T</a:t>
            </a:r>
            <a:r>
              <a:rPr lang="en-US" sz="3600" b="1" i="0" dirty="0">
                <a:solidFill>
                  <a:schemeClr val="bg1"/>
                </a:solidFill>
                <a:effectLst/>
                <a:latin typeface="+mj-lt"/>
              </a:rPr>
              <a:t>hank you </a:t>
            </a:r>
            <a:r>
              <a:rPr lang="en-US" sz="3600" i="0" dirty="0">
                <a:solidFill>
                  <a:schemeClr val="bg1"/>
                </a:solidFill>
                <a:effectLst/>
                <a:latin typeface="+mj-lt"/>
              </a:rPr>
              <a:t>for your interest and attention.</a:t>
            </a:r>
            <a:endParaRPr lang="de-DE" sz="3600" dirty="0">
              <a:solidFill>
                <a:schemeClr val="bg1"/>
              </a:solidFill>
              <a:latin typeface="+mj-lt"/>
              <a:cs typeface="Times New Roman" panose="02020603050405020304" pitchFamily="18" charset="0"/>
            </a:endParaRP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imes New Roman"/>
              <a:ea typeface="+mn-ea"/>
              <a:cs typeface="+mn-cs"/>
            </a:endParaRPr>
          </a:p>
        </p:txBody>
      </p:sp>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Tree>
    <p:extLst>
      <p:ext uri="{BB962C8B-B14F-4D97-AF65-F5344CB8AC3E}">
        <p14:creationId xmlns:p14="http://schemas.microsoft.com/office/powerpoint/2010/main" val="1466937433"/>
      </p:ext>
    </p:extLst>
  </p:cSld>
  <p:clrMapOvr>
    <a:masterClrMapping/>
  </p:clrMapOvr>
</p:sld>
</file>

<file path=ppt/theme/theme1.xml><?xml version="1.0" encoding="utf-8"?>
<a:theme xmlns:a="http://schemas.openxmlformats.org/drawingml/2006/main" name="1_Office Theme">
  <a:themeElements>
    <a:clrScheme name="CiviMatics">
      <a:dk1>
        <a:sysClr val="windowText" lastClr="000000"/>
      </a:dk1>
      <a:lt1>
        <a:sysClr val="window" lastClr="FFFFFF"/>
      </a:lt1>
      <a:dk2>
        <a:srgbClr val="44546A"/>
      </a:dk2>
      <a:lt2>
        <a:srgbClr val="E7E6E6"/>
      </a:lt2>
      <a:accent1>
        <a:srgbClr val="234BA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CiviMatics">
      <a:dk1>
        <a:srgbClr val="234BA5"/>
      </a:dk1>
      <a:lt1>
        <a:srgbClr val="C5D3F3"/>
      </a:lt1>
      <a:dk2>
        <a:srgbClr val="94AEE8"/>
      </a:dk2>
      <a:lt2>
        <a:srgbClr val="FFFFFF"/>
      </a:lt2>
      <a:accent1>
        <a:srgbClr val="234BA5"/>
      </a:accent1>
      <a:accent2>
        <a:srgbClr val="94AEE8"/>
      </a:accent2>
      <a:accent3>
        <a:srgbClr val="C5D3F3"/>
      </a:accent3>
      <a:accent4>
        <a:srgbClr val="1A387B"/>
      </a:accent4>
      <a:accent5>
        <a:srgbClr val="4472C4"/>
      </a:accent5>
      <a:accent6>
        <a:srgbClr val="112552"/>
      </a:accent6>
      <a:hlink>
        <a:srgbClr val="000000"/>
      </a:hlink>
      <a:folHlink>
        <a:srgbClr val="70AD47"/>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iviMatics">
  <a:themeElements>
    <a:clrScheme name="CiviMatics">
      <a:dk1>
        <a:srgbClr val="234BA5"/>
      </a:dk1>
      <a:lt1>
        <a:srgbClr val="C5D3F3"/>
      </a:lt1>
      <a:dk2>
        <a:srgbClr val="94AEE8"/>
      </a:dk2>
      <a:lt2>
        <a:srgbClr val="FFFFFF"/>
      </a:lt2>
      <a:accent1>
        <a:srgbClr val="234BA5"/>
      </a:accent1>
      <a:accent2>
        <a:srgbClr val="94AEE8"/>
      </a:accent2>
      <a:accent3>
        <a:srgbClr val="C5D3F3"/>
      </a:accent3>
      <a:accent4>
        <a:srgbClr val="1A387B"/>
      </a:accent4>
      <a:accent5>
        <a:srgbClr val="4472C4"/>
      </a:accent5>
      <a:accent6>
        <a:srgbClr val="112552"/>
      </a:accent6>
      <a:hlink>
        <a:srgbClr val="000000"/>
      </a:hlink>
      <a:folHlink>
        <a:srgbClr val="70AD47"/>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viMatics" id="{54A4C87D-A330-4949-90AE-AE502B02C3A3}" vid="{7C61C472-486B-4FD9-B1D8-FD67B7C8350F}"/>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622</Words>
  <Application>Microsoft Office PowerPoint</Application>
  <PresentationFormat>Breitbild</PresentationFormat>
  <Paragraphs>54</Paragraphs>
  <Slides>6</Slides>
  <Notes>3</Notes>
  <HiddenSlides>0</HiddenSlides>
  <MMClips>0</MMClips>
  <ScaleCrop>false</ScaleCrop>
  <HeadingPairs>
    <vt:vector size="6" baseType="variant">
      <vt:variant>
        <vt:lpstr>Verwendete Schriftarten</vt:lpstr>
      </vt:variant>
      <vt:variant>
        <vt:i4>3</vt:i4>
      </vt:variant>
      <vt:variant>
        <vt:lpstr>Design</vt:lpstr>
      </vt:variant>
      <vt:variant>
        <vt:i4>3</vt:i4>
      </vt:variant>
      <vt:variant>
        <vt:lpstr>Folientitel</vt:lpstr>
      </vt:variant>
      <vt:variant>
        <vt:i4>6</vt:i4>
      </vt:variant>
    </vt:vector>
  </HeadingPairs>
  <TitlesOfParts>
    <vt:vector size="12" baseType="lpstr">
      <vt:lpstr>Arial</vt:lpstr>
      <vt:lpstr>Calibri</vt:lpstr>
      <vt:lpstr>Times New Roman</vt:lpstr>
      <vt:lpstr>1_Office Theme</vt:lpstr>
      <vt:lpstr>2_Office Theme</vt:lpstr>
      <vt:lpstr>1_CiviMatics</vt:lpstr>
      <vt:lpstr>Interdisciplinary  Citizenship Education</vt:lpstr>
      <vt:lpstr> Discussion</vt:lpstr>
      <vt:lpstr> Competences of democratic citizens</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Einführung in die Didaktik der Politischen Bildung</dc:title>
  <dc:creator>Bastian</dc:creator>
  <cp:lastModifiedBy>Bastian Vajen</cp:lastModifiedBy>
  <cp:revision>34</cp:revision>
  <dcterms:created xsi:type="dcterms:W3CDTF">2022-04-07T07:53:06Z</dcterms:created>
  <dcterms:modified xsi:type="dcterms:W3CDTF">2023-10-17T11:58:39Z</dcterms:modified>
</cp:coreProperties>
</file>