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9"/>
  </p:notesMasterIdLst>
  <p:sldIdLst>
    <p:sldId id="269" r:id="rId3"/>
    <p:sldId id="273" r:id="rId4"/>
    <p:sldId id="275" r:id="rId5"/>
    <p:sldId id="279" r:id="rId6"/>
    <p:sldId id="277" r:id="rId7"/>
    <p:sldId id="274" r:id="rId8"/>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viewProps" Target="viewProps.xml"/><Relationship Id="rId5" Type="http://schemas.openxmlformats.org/officeDocument/2006/relationships/slide" Target="slides/slide3.xml"/><Relationship Id="rId10"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9EE9AC-6C7D-4BB3-9CE2-59491BA46E6B}" type="datetimeFigureOut">
              <a:rPr lang="de-DE" smtClean="0"/>
              <a:t>17.10.2023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E2CADE-675E-41DF-B34A-17D73DDC2B60}" type="slidenum">
              <a:rPr lang="de-DE" smtClean="0"/>
              <a:t>‹Nr.›</a:t>
            </a:fld>
            <a:endParaRPr lang="de-DE"/>
          </a:p>
        </p:txBody>
      </p:sp>
    </p:spTree>
    <p:extLst>
      <p:ext uri="{BB962C8B-B14F-4D97-AF65-F5344CB8AC3E}">
        <p14:creationId xmlns:p14="http://schemas.microsoft.com/office/powerpoint/2010/main" val="11814609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14476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15711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561D3B-B34B-4518-945B-94A38513DFB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0639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245211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6296853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3443649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5704550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1250754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21501470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Inhaltsplatzhalter 2"/>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5895388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5305400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560111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54091459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399208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0342354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9302667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Mastertitelformat bearbeiten</a:t>
            </a:r>
          </a:p>
        </p:txBody>
      </p:sp>
      <p:sp>
        <p:nvSpPr>
          <p:cNvPr id="3" name="Vertikaler Textplatzhalter 2"/>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4873521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7034809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3C61FE7A-A535-40F2-BCB1-95C9031C80E1}" type="datetimeFigureOut">
              <a:rPr lang="de-DE" smtClean="0"/>
              <a:t>17.10.2023</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998821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4264322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3C61FE7A-A535-40F2-BCB1-95C9031C80E1}" type="datetimeFigureOut">
              <a:rPr lang="de-DE" smtClean="0"/>
              <a:t>17.10.2023</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5917655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3C61FE7A-A535-40F2-BCB1-95C9031C80E1}" type="datetimeFigureOut">
              <a:rPr lang="de-DE" smtClean="0"/>
              <a:t>17.10.2023</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11862149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C61FE7A-A535-40F2-BCB1-95C9031C80E1}" type="datetimeFigureOut">
              <a:rPr lang="de-DE" smtClean="0"/>
              <a:t>17.10.2023</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0073998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304766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3C61FE7A-A535-40F2-BCB1-95C9031C80E1}" type="datetimeFigureOut">
              <a:rPr lang="de-DE" smtClean="0"/>
              <a:t>17.10.2023</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05601F8F-3057-4ADD-ACED-8761FB746203}" type="slidenum">
              <a:rPr lang="de-DE" smtClean="0"/>
              <a:t>‹Nr.›</a:t>
            </a:fld>
            <a:endParaRPr lang="de-DE"/>
          </a:p>
        </p:txBody>
      </p:sp>
    </p:spTree>
    <p:extLst>
      <p:ext uri="{BB962C8B-B14F-4D97-AF65-F5344CB8AC3E}">
        <p14:creationId xmlns:p14="http://schemas.microsoft.com/office/powerpoint/2010/main" val="2916443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397054082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61FE7A-A535-40F2-BCB1-95C9031C80E1}" type="datetimeFigureOut">
              <a:rPr lang="de-DE" smtClean="0"/>
              <a:t>17.10.2023</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01F8F-3057-4ADD-ACED-8761FB746203}" type="slidenum">
              <a:rPr lang="de-DE" smtClean="0"/>
              <a:t>‹Nr.›</a:t>
            </a:fld>
            <a:endParaRPr lang="de-DE"/>
          </a:p>
        </p:txBody>
      </p:sp>
    </p:spTree>
    <p:extLst>
      <p:ext uri="{BB962C8B-B14F-4D97-AF65-F5344CB8AC3E}">
        <p14:creationId xmlns:p14="http://schemas.microsoft.com/office/powerpoint/2010/main" val="345377627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3.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3814357"/>
            <a:ext cx="12192000" cy="496228"/>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2" name="Titel 1"/>
          <p:cNvSpPr>
            <a:spLocks noGrp="1"/>
          </p:cNvSpPr>
          <p:nvPr>
            <p:ph type="ctrTitle"/>
          </p:nvPr>
        </p:nvSpPr>
        <p:spPr>
          <a:xfrm>
            <a:off x="1524000" y="1669311"/>
            <a:ext cx="9144000" cy="1468984"/>
          </a:xfrm>
          <a:noFill/>
        </p:spPr>
        <p:txBody>
          <a:bodyPr anchor="ctr">
            <a:normAutofit/>
          </a:bodyPr>
          <a:lstStyle/>
          <a:p>
            <a:r>
              <a:rPr lang="de-DE" sz="4800" dirty="0">
                <a:latin typeface="Arial" panose="020B0604020202020204" pitchFamily="34" charset="0"/>
                <a:cs typeface="Arial" panose="020B0604020202020204" pitchFamily="34" charset="0"/>
              </a:rPr>
              <a:t>Interdisciplinary </a:t>
            </a:r>
            <a:br>
              <a:rPr lang="de-DE" sz="4800" dirty="0">
                <a:latin typeface="Arial" panose="020B0604020202020204" pitchFamily="34" charset="0"/>
                <a:cs typeface="Arial" panose="020B0604020202020204" pitchFamily="34" charset="0"/>
              </a:rPr>
            </a:br>
            <a:r>
              <a:rPr lang="de-DE" sz="4800" dirty="0">
                <a:latin typeface="Arial" panose="020B0604020202020204" pitchFamily="34" charset="0"/>
                <a:cs typeface="Arial" panose="020B0604020202020204" pitchFamily="34" charset="0"/>
              </a:rPr>
              <a:t>Citizenship Education</a:t>
            </a:r>
          </a:p>
        </p:txBody>
      </p:sp>
      <p:sp>
        <p:nvSpPr>
          <p:cNvPr id="3" name="Untertitel 2"/>
          <p:cNvSpPr>
            <a:spLocks noGrp="1"/>
          </p:cNvSpPr>
          <p:nvPr>
            <p:ph type="subTitle" idx="1"/>
          </p:nvPr>
        </p:nvSpPr>
        <p:spPr>
          <a:xfrm>
            <a:off x="1524000" y="3814357"/>
            <a:ext cx="9144000" cy="496228"/>
          </a:xfrm>
        </p:spPr>
        <p:txBody>
          <a:bodyPr anchor="ctr"/>
          <a:lstStyle/>
          <a:p>
            <a:r>
              <a:rPr lang="de-DE" dirty="0">
                <a:solidFill>
                  <a:schemeClr val="bg1"/>
                </a:solidFill>
                <a:latin typeface="Times New Roman" panose="02020603050405020304" pitchFamily="18" charset="0"/>
                <a:cs typeface="Times New Roman" panose="02020603050405020304" pitchFamily="18" charset="0"/>
              </a:rPr>
              <a:t>- SESSION 08 -</a:t>
            </a: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12" name="Grafik 11">
            <a:extLst>
              <a:ext uri="{FF2B5EF4-FFF2-40B4-BE49-F238E27FC236}">
                <a16:creationId xmlns:a16="http://schemas.microsoft.com/office/drawing/2014/main" id="{E13C912C-BC30-4473-0371-EC4C4C71224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1846" b="11539"/>
          <a:stretch/>
        </p:blipFill>
        <p:spPr>
          <a:xfrm>
            <a:off x="9878291" y="92500"/>
            <a:ext cx="2207584" cy="579600"/>
          </a:xfrm>
          <a:prstGeom prst="rect">
            <a:avLst/>
          </a:prstGeom>
        </p:spPr>
      </p:pic>
      <p:pic>
        <p:nvPicPr>
          <p:cNvPr id="15" name="Grafik 14">
            <a:extLst>
              <a:ext uri="{FF2B5EF4-FFF2-40B4-BE49-F238E27FC236}">
                <a16:creationId xmlns:a16="http://schemas.microsoft.com/office/drawing/2014/main" id="{DA3D43F8-A317-D2D5-9B63-CF362C961CC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190" y="5995698"/>
            <a:ext cx="2007900" cy="579600"/>
          </a:xfrm>
          <a:prstGeom prst="rect">
            <a:avLst/>
          </a:prstGeom>
        </p:spPr>
      </p:pic>
      <p:pic>
        <p:nvPicPr>
          <p:cNvPr id="17" name="Grafik 16">
            <a:extLst>
              <a:ext uri="{FF2B5EF4-FFF2-40B4-BE49-F238E27FC236}">
                <a16:creationId xmlns:a16="http://schemas.microsoft.com/office/drawing/2014/main" id="{0BA57DAC-D442-5152-1C19-F4746F68B0A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9720" b="20073"/>
          <a:stretch/>
        </p:blipFill>
        <p:spPr>
          <a:xfrm>
            <a:off x="10062334" y="5996403"/>
            <a:ext cx="1839498" cy="579600"/>
          </a:xfrm>
          <a:prstGeom prst="rect">
            <a:avLst/>
          </a:prstGeom>
        </p:spPr>
      </p:pic>
      <p:pic>
        <p:nvPicPr>
          <p:cNvPr id="19" name="Grafik 18">
            <a:extLst>
              <a:ext uri="{FF2B5EF4-FFF2-40B4-BE49-F238E27FC236}">
                <a16:creationId xmlns:a16="http://schemas.microsoft.com/office/drawing/2014/main" id="{23771952-DAE5-C8EA-7F4A-F05D676994B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22147" y="5995698"/>
            <a:ext cx="1656534" cy="579600"/>
          </a:xfrm>
          <a:prstGeom prst="rect">
            <a:avLst/>
          </a:prstGeom>
        </p:spPr>
      </p:pic>
      <p:pic>
        <p:nvPicPr>
          <p:cNvPr id="21" name="Grafik 20">
            <a:extLst>
              <a:ext uri="{FF2B5EF4-FFF2-40B4-BE49-F238E27FC236}">
                <a16:creationId xmlns:a16="http://schemas.microsoft.com/office/drawing/2014/main" id="{A36ACF8B-0426-8038-E642-7B871C1FA64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4478" t="20854" r="1643" b="21415"/>
          <a:stretch/>
        </p:blipFill>
        <p:spPr>
          <a:xfrm>
            <a:off x="5153505" y="5995698"/>
            <a:ext cx="1884990" cy="579600"/>
          </a:xfrm>
          <a:prstGeom prst="rect">
            <a:avLst/>
          </a:prstGeom>
        </p:spPr>
      </p:pic>
      <p:pic>
        <p:nvPicPr>
          <p:cNvPr id="23" name="Grafik 22">
            <a:extLst>
              <a:ext uri="{FF2B5EF4-FFF2-40B4-BE49-F238E27FC236}">
                <a16:creationId xmlns:a16="http://schemas.microsoft.com/office/drawing/2014/main" id="{22BB4F1F-9D67-3229-5A15-CE74E72F7EA0}"/>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t="23462" b="18806"/>
          <a:stretch/>
        </p:blipFill>
        <p:spPr>
          <a:xfrm>
            <a:off x="2964544" y="5995698"/>
            <a:ext cx="1555507" cy="579600"/>
          </a:xfrm>
          <a:prstGeom prst="rect">
            <a:avLst/>
          </a:prstGeom>
        </p:spPr>
      </p:pic>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
        <p:nvSpPr>
          <p:cNvPr id="5" name="Textfeld 4">
            <a:extLst>
              <a:ext uri="{FF2B5EF4-FFF2-40B4-BE49-F238E27FC236}">
                <a16:creationId xmlns:a16="http://schemas.microsoft.com/office/drawing/2014/main" id="{7041A8F2-2614-A4E0-3C4D-26BF72C242D4}"/>
              </a:ext>
            </a:extLst>
          </p:cNvPr>
          <p:cNvSpPr txBox="1"/>
          <p:nvPr/>
        </p:nvSpPr>
        <p:spPr>
          <a:xfrm>
            <a:off x="2005567" y="4370115"/>
            <a:ext cx="8180867" cy="424732"/>
          </a:xfrm>
          <a:prstGeom prst="rect">
            <a:avLst/>
          </a:prstGeom>
          <a:noFill/>
        </p:spPr>
        <p:txBody>
          <a:bodyPr wrap="square">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0" i="1"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Mathematics education - Philosophy</a:t>
            </a:r>
          </a:p>
        </p:txBody>
      </p:sp>
      <p:pic>
        <p:nvPicPr>
          <p:cNvPr id="20" name="Grafik 19">
            <a:extLst>
              <a:ext uri="{FF2B5EF4-FFF2-40B4-BE49-F238E27FC236}">
                <a16:creationId xmlns:a16="http://schemas.microsoft.com/office/drawing/2014/main" id="{178992AE-B47B-9D9C-B6F0-E21FB2E88598}"/>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4984" y="92500"/>
            <a:ext cx="2597793" cy="579600"/>
          </a:xfrm>
          <a:prstGeom prst="rect">
            <a:avLst/>
          </a:prstGeom>
        </p:spPr>
      </p:pic>
      <p:pic>
        <p:nvPicPr>
          <p:cNvPr id="22" name="Grafik 21"/>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482294" y="1054115"/>
            <a:ext cx="1227411" cy="429442"/>
          </a:xfrm>
          <a:prstGeom prst="rect">
            <a:avLst/>
          </a:prstGeom>
        </p:spPr>
      </p:pic>
      <p:sp>
        <p:nvSpPr>
          <p:cNvPr id="16" name="Textfeld 15">
            <a:extLst>
              <a:ext uri="{FF2B5EF4-FFF2-40B4-BE49-F238E27FC236}">
                <a16:creationId xmlns:a16="http://schemas.microsoft.com/office/drawing/2014/main" id="{D469E0FC-72EA-4F9D-9D01-0DECA8BAD941}"/>
              </a:ext>
            </a:extLst>
          </p:cNvPr>
          <p:cNvSpPr txBox="1"/>
          <p:nvPr/>
        </p:nvSpPr>
        <p:spPr>
          <a:xfrm>
            <a:off x="124984" y="764601"/>
            <a:ext cx="2787139" cy="584775"/>
          </a:xfrm>
          <a:prstGeom prst="rect">
            <a:avLst/>
          </a:prstGeom>
          <a:noFill/>
        </p:spPr>
        <p:txBody>
          <a:bodyPr wrap="square">
            <a:spAutoFit/>
          </a:bodyPr>
          <a:lstStyle/>
          <a:p>
            <a:pPr marL="0" marR="0" lvl="0" indent="0" algn="just" defTabSz="914400" rtl="0" eaLnBrk="1" fontAlgn="auto" latinLnBrk="0" hangingPunct="1">
              <a:spcAft>
                <a:spcPts val="0"/>
              </a:spcAft>
              <a:buClrTx/>
              <a:buSzTx/>
              <a:buFont typeface="Arial" panose="020B0604020202020204" pitchFamily="34" charset="0"/>
              <a:buNone/>
              <a:tabLst/>
              <a:defRPr/>
            </a:pPr>
            <a:r>
              <a:rPr lang="en-US" sz="800" i="1" dirty="0"/>
              <a:t>This project has been funded with support from the European Commission. This communication reflects the views only of the author, and the Commission cannot be held responsible for any use which may be made of the information contained therein.</a:t>
            </a:r>
            <a:endParaRPr lang="de-DE" sz="800" i="1" dirty="0"/>
          </a:p>
        </p:txBody>
      </p:sp>
    </p:spTree>
    <p:extLst>
      <p:ext uri="{BB962C8B-B14F-4D97-AF65-F5344CB8AC3E}">
        <p14:creationId xmlns:p14="http://schemas.microsoft.com/office/powerpoint/2010/main" val="1417925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a:ea typeface="+mj-ea"/>
                <a:cs typeface="Times New Roman" panose="02020603050405020304" pitchFamily="18" charset="0"/>
              </a:rPr>
              <a:t>Task</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1</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4" name="Rechteck 3">
            <a:extLst>
              <a:ext uri="{FF2B5EF4-FFF2-40B4-BE49-F238E27FC236}">
                <a16:creationId xmlns:a16="http://schemas.microsoft.com/office/drawing/2014/main" id="{F5824C36-A330-97E4-1E12-5A8182F975EF}"/>
              </a:ext>
            </a:extLst>
          </p:cNvPr>
          <p:cNvSpPr/>
          <p:nvPr/>
        </p:nvSpPr>
        <p:spPr>
          <a:xfrm>
            <a:off x="917947" y="1424768"/>
            <a:ext cx="10054853" cy="2004232"/>
          </a:xfrm>
          <a:prstGeom prst="rect">
            <a:avLst/>
          </a:prstGeom>
          <a:solidFill>
            <a:schemeClr val="bg1">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C5D3F3"/>
              </a:solidFill>
              <a:effectLst/>
              <a:uLnTx/>
              <a:uFillTx/>
              <a:latin typeface="Times New Roman"/>
              <a:ea typeface="+mn-ea"/>
              <a:cs typeface="+mn-cs"/>
            </a:endParaRPr>
          </a:p>
        </p:txBody>
      </p:sp>
      <p:sp>
        <p:nvSpPr>
          <p:cNvPr id="2" name="Inhaltsplatzhalter 2">
            <a:extLst>
              <a:ext uri="{FF2B5EF4-FFF2-40B4-BE49-F238E27FC236}">
                <a16:creationId xmlns:a16="http://schemas.microsoft.com/office/drawing/2014/main" id="{EB1ADF63-22A0-837D-81CE-2A52FD2FD6A9}"/>
              </a:ext>
            </a:extLst>
          </p:cNvPr>
          <p:cNvSpPr>
            <a:spLocks noGrp="1"/>
          </p:cNvSpPr>
          <p:nvPr>
            <p:ph idx="1"/>
          </p:nvPr>
        </p:nvSpPr>
        <p:spPr>
          <a:xfrm>
            <a:off x="993717" y="1531414"/>
            <a:ext cx="9839095" cy="4351338"/>
          </a:xfrm>
        </p:spPr>
        <p:txBody>
          <a:bodyPr>
            <a:normAutofit/>
          </a:bodyPr>
          <a:lstStyle/>
          <a:p>
            <a:pPr marL="457200" lvl="1" indent="0">
              <a:buNone/>
            </a:pPr>
            <a:r>
              <a:rPr lang="en-US" sz="3600" dirty="0">
                <a:solidFill>
                  <a:prstClr val="black"/>
                </a:solidFill>
                <a:latin typeface="Times New Roman" panose="02020603050405020304" pitchFamily="18" charset="0"/>
                <a:cs typeface="Times New Roman" panose="02020603050405020304" pitchFamily="18" charset="0"/>
              </a:rPr>
              <a:t>Prepare a </a:t>
            </a:r>
            <a:r>
              <a:rPr lang="en-US" sz="3600" u="sng" dirty="0">
                <a:solidFill>
                  <a:prstClr val="black"/>
                </a:solidFill>
                <a:latin typeface="Times New Roman" panose="02020603050405020304" pitchFamily="18" charset="0"/>
                <a:cs typeface="Times New Roman" panose="02020603050405020304" pitchFamily="18" charset="0"/>
              </a:rPr>
              <a:t>concept map</a:t>
            </a:r>
            <a:r>
              <a:rPr lang="en-US" sz="3600" dirty="0">
                <a:solidFill>
                  <a:prstClr val="black"/>
                </a:solidFill>
                <a:latin typeface="Times New Roman" panose="02020603050405020304" pitchFamily="18" charset="0"/>
                <a:cs typeface="Times New Roman" panose="02020603050405020304" pitchFamily="18" charset="0"/>
              </a:rPr>
              <a:t> on the </a:t>
            </a:r>
            <a:r>
              <a:rPr lang="en-US" sz="3600" u="sng" dirty="0">
                <a:solidFill>
                  <a:prstClr val="black"/>
                </a:solidFill>
                <a:latin typeface="Times New Roman" panose="02020603050405020304" pitchFamily="18" charset="0"/>
                <a:cs typeface="Times New Roman" panose="02020603050405020304" pitchFamily="18" charset="0"/>
              </a:rPr>
              <a:t>philosophy of mathematics education based on the text by Ernest (2018)</a:t>
            </a:r>
          </a:p>
        </p:txBody>
      </p:sp>
      <p:sp>
        <p:nvSpPr>
          <p:cNvPr id="5" name="Pfeil: nach rechts 4">
            <a:extLst>
              <a:ext uri="{FF2B5EF4-FFF2-40B4-BE49-F238E27FC236}">
                <a16:creationId xmlns:a16="http://schemas.microsoft.com/office/drawing/2014/main" id="{668A3A30-5F25-2E90-6687-7796A21BB7CB}"/>
              </a:ext>
            </a:extLst>
          </p:cNvPr>
          <p:cNvSpPr/>
          <p:nvPr/>
        </p:nvSpPr>
        <p:spPr>
          <a:xfrm>
            <a:off x="978195" y="1658674"/>
            <a:ext cx="468000" cy="288000"/>
          </a:xfrm>
          <a:prstGeom prst="rightArrow">
            <a:avLst/>
          </a:prstGeom>
          <a:solidFill>
            <a:srgbClr val="234BA5"/>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Times New Roman"/>
              <a:ea typeface="+mn-ea"/>
              <a:cs typeface="+mn-cs"/>
            </a:endParaRPr>
          </a:p>
        </p:txBody>
      </p:sp>
      <p:pic>
        <p:nvPicPr>
          <p:cNvPr id="11" name="Grafik 10">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2158429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5D3F3"/>
        </a:solidFill>
        <a:effectLst/>
      </p:bgPr>
    </p:bg>
    <p:spTree>
      <p:nvGrpSpPr>
        <p:cNvPr id="1" name=""/>
        <p:cNvGrpSpPr/>
        <p:nvPr/>
      </p:nvGrpSpPr>
      <p:grpSpPr>
        <a:xfrm>
          <a:off x="0" y="0"/>
          <a:ext cx="0" cy="0"/>
          <a:chOff x="0" y="0"/>
          <a:chExt cx="0" cy="0"/>
        </a:xfrm>
      </p:grpSpPr>
      <p:sp>
        <p:nvSpPr>
          <p:cNvPr id="3" name="Inhaltsplatzhalter 2"/>
          <p:cNvSpPr>
            <a:spLocks noGrp="1"/>
          </p:cNvSpPr>
          <p:nvPr>
            <p:ph idx="1"/>
          </p:nvPr>
        </p:nvSpPr>
        <p:spPr>
          <a:xfrm>
            <a:off x="956929" y="1388242"/>
            <a:ext cx="10951536" cy="4670621"/>
          </a:xfrm>
        </p:spPr>
        <p:txBody>
          <a:bodyPr>
            <a:noAutofit/>
          </a:bodyPr>
          <a:lstStyle/>
          <a:p>
            <a:pPr lvl="0"/>
            <a:r>
              <a:rPr lang="en-US" b="1" dirty="0">
                <a:solidFill>
                  <a:prstClr val="black"/>
                </a:solidFill>
                <a:latin typeface="+mj-lt"/>
                <a:cs typeface="Times New Roman" panose="02020603050405020304" pitchFamily="18" charset="0"/>
              </a:rPr>
              <a:t>What is mathematics? </a:t>
            </a:r>
          </a:p>
          <a:p>
            <a:pPr lvl="0"/>
            <a:endParaRPr lang="en-US" sz="600" dirty="0">
              <a:solidFill>
                <a:prstClr val="black"/>
              </a:solidFill>
              <a:latin typeface="+mj-lt"/>
              <a:cs typeface="Times New Roman" panose="02020603050405020304" pitchFamily="18" charset="0"/>
            </a:endParaRPr>
          </a:p>
          <a:p>
            <a:pPr lvl="0"/>
            <a:r>
              <a:rPr lang="en-US" dirty="0">
                <a:solidFill>
                  <a:prstClr val="black"/>
                </a:solidFill>
                <a:latin typeface="+mj-lt"/>
                <a:cs typeface="Times New Roman" panose="02020603050405020304" pitchFamily="18" charset="0"/>
              </a:rPr>
              <a:t>How does mathematics </a:t>
            </a:r>
            <a:r>
              <a:rPr lang="en-US" b="1" dirty="0">
                <a:solidFill>
                  <a:prstClr val="black"/>
                </a:solidFill>
                <a:latin typeface="+mj-lt"/>
                <a:cs typeface="Times New Roman" panose="02020603050405020304" pitchFamily="18" charset="0"/>
              </a:rPr>
              <a:t>relate to society?</a:t>
            </a:r>
          </a:p>
          <a:p>
            <a:pPr lvl="0"/>
            <a:endParaRPr lang="en-US" sz="600" dirty="0">
              <a:solidFill>
                <a:prstClr val="black"/>
              </a:solidFill>
              <a:latin typeface="+mj-lt"/>
              <a:cs typeface="Times New Roman" panose="02020603050405020304" pitchFamily="18" charset="0"/>
            </a:endParaRPr>
          </a:p>
          <a:p>
            <a:pPr lvl="0"/>
            <a:r>
              <a:rPr lang="en-US" b="1" dirty="0">
                <a:solidFill>
                  <a:prstClr val="black"/>
                </a:solidFill>
                <a:latin typeface="+mj-lt"/>
                <a:cs typeface="Times New Roman" panose="02020603050405020304" pitchFamily="18" charset="0"/>
              </a:rPr>
              <a:t>What is learning and learning mathematics</a:t>
            </a:r>
            <a:r>
              <a:rPr lang="en-US" dirty="0">
                <a:solidFill>
                  <a:prstClr val="black"/>
                </a:solidFill>
                <a:latin typeface="+mj-lt"/>
                <a:cs typeface="Times New Roman" panose="02020603050405020304" pitchFamily="18" charset="0"/>
              </a:rPr>
              <a:t>, in particular?</a:t>
            </a:r>
          </a:p>
          <a:p>
            <a:pPr lvl="0"/>
            <a:endParaRPr lang="en-US" sz="600" dirty="0">
              <a:solidFill>
                <a:prstClr val="black"/>
              </a:solidFill>
              <a:latin typeface="+mj-lt"/>
              <a:cs typeface="Times New Roman" panose="02020603050405020304" pitchFamily="18" charset="0"/>
            </a:endParaRPr>
          </a:p>
          <a:p>
            <a:pPr lvl="0"/>
            <a:r>
              <a:rPr lang="en-US" b="1" dirty="0">
                <a:solidFill>
                  <a:prstClr val="black"/>
                </a:solidFill>
                <a:latin typeface="+mj-lt"/>
                <a:cs typeface="Times New Roman" panose="02020603050405020304" pitchFamily="18" charset="0"/>
              </a:rPr>
              <a:t>What is teaching and teaching mathematics</a:t>
            </a:r>
            <a:r>
              <a:rPr lang="en-US" dirty="0">
                <a:solidFill>
                  <a:prstClr val="black"/>
                </a:solidFill>
                <a:latin typeface="+mj-lt"/>
                <a:cs typeface="Times New Roman" panose="02020603050405020304" pitchFamily="18" charset="0"/>
              </a:rPr>
              <a:t>, in particular?</a:t>
            </a:r>
          </a:p>
          <a:p>
            <a:pPr lvl="0"/>
            <a:endParaRPr lang="en-US" sz="600" dirty="0">
              <a:solidFill>
                <a:prstClr val="black"/>
              </a:solidFill>
              <a:latin typeface="+mj-lt"/>
              <a:cs typeface="Times New Roman" panose="02020603050405020304" pitchFamily="18" charset="0"/>
            </a:endParaRPr>
          </a:p>
          <a:p>
            <a:pPr lvl="0"/>
            <a:r>
              <a:rPr lang="en-US" dirty="0">
                <a:solidFill>
                  <a:prstClr val="black"/>
                </a:solidFill>
                <a:latin typeface="+mj-lt"/>
                <a:cs typeface="Times New Roman" panose="02020603050405020304" pitchFamily="18" charset="0"/>
              </a:rPr>
              <a:t>What is the </a:t>
            </a:r>
            <a:r>
              <a:rPr lang="en-US" b="1" dirty="0">
                <a:solidFill>
                  <a:prstClr val="black"/>
                </a:solidFill>
                <a:latin typeface="+mj-lt"/>
                <a:cs typeface="Times New Roman" panose="02020603050405020304" pitchFamily="18" charset="0"/>
              </a:rPr>
              <a:t>(philosophical) status </a:t>
            </a:r>
            <a:r>
              <a:rPr lang="en-US" dirty="0">
                <a:solidFill>
                  <a:prstClr val="black"/>
                </a:solidFill>
                <a:latin typeface="+mj-lt"/>
                <a:cs typeface="Times New Roman" panose="02020603050405020304" pitchFamily="18" charset="0"/>
              </a:rPr>
              <a:t>of mathematics education</a:t>
            </a:r>
            <a:r>
              <a:rPr lang="en-US" b="1" dirty="0">
                <a:solidFill>
                  <a:prstClr val="black"/>
                </a:solidFill>
                <a:latin typeface="+mj-lt"/>
                <a:cs typeface="Times New Roman" panose="02020603050405020304" pitchFamily="18" charset="0"/>
              </a:rPr>
              <a:t> as knowledge field?</a:t>
            </a:r>
          </a:p>
          <a:p>
            <a:pPr marL="0" lvl="0" indent="0">
              <a:lnSpc>
                <a:spcPct val="100000"/>
              </a:lnSpc>
              <a:buNone/>
            </a:pPr>
            <a:endParaRPr lang="en-US" sz="1800" dirty="0">
              <a:solidFill>
                <a:prstClr val="black"/>
              </a:solidFill>
              <a:latin typeface="Times New Roman" panose="02020603050405020304" pitchFamily="18" charset="0"/>
              <a:cs typeface="Times New Roman" panose="02020603050405020304" pitchFamily="18" charset="0"/>
            </a:endParaRPr>
          </a:p>
        </p:txBody>
      </p:sp>
      <p:sp>
        <p:nvSpPr>
          <p:cNvPr id="10" name="Textfeld 9">
            <a:extLst>
              <a:ext uri="{FF2B5EF4-FFF2-40B4-BE49-F238E27FC236}">
                <a16:creationId xmlns:a16="http://schemas.microsoft.com/office/drawing/2014/main" id="{5DC38896-AD34-B885-71A6-2DD54D59C937}"/>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19" name="Titel 1">
            <a:extLst>
              <a:ext uri="{FF2B5EF4-FFF2-40B4-BE49-F238E27FC236}">
                <a16:creationId xmlns:a16="http://schemas.microsoft.com/office/drawing/2014/main" id="{A3F1077C-2302-4386-843B-750E707F8C67}"/>
              </a:ext>
            </a:extLst>
          </p:cNvPr>
          <p:cNvSpPr>
            <a:spLocks noGrp="1"/>
          </p:cNvSpPr>
          <p:nvPr>
            <p:ph type="title"/>
          </p:nvPr>
        </p:nvSpPr>
        <p:spPr>
          <a:xfrm>
            <a:off x="0" y="265140"/>
            <a:ext cx="12192000" cy="648000"/>
          </a:xfrm>
          <a:solidFill>
            <a:schemeClr val="bg1"/>
          </a:solidFill>
        </p:spPr>
        <p:txBody>
          <a:bodyPr>
            <a:normAutofit/>
          </a:bodyPr>
          <a:lstStyle/>
          <a:p>
            <a:r>
              <a:rPr lang="de-DE" sz="3600" dirty="0">
                <a:solidFill>
                  <a:srgbClr val="234BA5"/>
                </a:solidFill>
                <a:latin typeface="Arial" panose="020B0604020202020204" pitchFamily="34" charset="0"/>
                <a:cs typeface="Arial" panose="020B0604020202020204" pitchFamily="34" charset="0"/>
              </a:rPr>
              <a:t>	</a:t>
            </a:r>
            <a:r>
              <a:rPr lang="en-US" sz="3200" b="1" dirty="0">
                <a:solidFill>
                  <a:srgbClr val="234BA5"/>
                </a:solidFill>
                <a:latin typeface="Arial" panose="020B0604020202020204" pitchFamily="34" charset="0"/>
                <a:cs typeface="Arial" panose="020B0604020202020204" pitchFamily="34" charset="0"/>
              </a:rPr>
              <a:t>Areas outlined by Ernest </a:t>
            </a:r>
            <a:r>
              <a:rPr lang="en-US" sz="2000" b="1" dirty="0">
                <a:solidFill>
                  <a:srgbClr val="234BA5"/>
                </a:solidFill>
                <a:latin typeface="Arial" panose="020B0604020202020204" pitchFamily="34" charset="0"/>
                <a:cs typeface="Arial" panose="020B0604020202020204" pitchFamily="34" charset="0"/>
              </a:rPr>
              <a:t>(2018)</a:t>
            </a:r>
            <a:endParaRPr lang="de-DE" sz="3600" b="1" dirty="0">
              <a:solidFill>
                <a:srgbClr val="234BA5"/>
              </a:solidFill>
              <a:latin typeface="Arial" panose="020B0604020202020204" pitchFamily="34" charset="0"/>
              <a:cs typeface="Arial" panose="020B0604020202020204" pitchFamily="34" charset="0"/>
            </a:endParaRPr>
          </a:p>
        </p:txBody>
      </p:sp>
      <p:pic>
        <p:nvPicPr>
          <p:cNvPr id="20" name="Grafik 19">
            <a:extLst>
              <a:ext uri="{FF2B5EF4-FFF2-40B4-BE49-F238E27FC236}">
                <a16:creationId xmlns:a16="http://schemas.microsoft.com/office/drawing/2014/main" id="{016246CE-D0F7-645B-D1E3-8662B57BB79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21" name="Grafik 20">
            <a:extLst>
              <a:ext uri="{FF2B5EF4-FFF2-40B4-BE49-F238E27FC236}">
                <a16:creationId xmlns:a16="http://schemas.microsoft.com/office/drawing/2014/main" id="{8DB553FF-E2A8-BCF4-49F7-331C5DF33A2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23" name="Flussdiagramm: Verbinder 22">
            <a:extLst>
              <a:ext uri="{FF2B5EF4-FFF2-40B4-BE49-F238E27FC236}">
                <a16:creationId xmlns:a16="http://schemas.microsoft.com/office/drawing/2014/main" id="{A31482B1-0FB1-D146-7440-D2FA050EFF04}"/>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2</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cxnSp>
        <p:nvCxnSpPr>
          <p:cNvPr id="2" name="Gerader Verbinder 1">
            <a:extLst>
              <a:ext uri="{FF2B5EF4-FFF2-40B4-BE49-F238E27FC236}">
                <a16:creationId xmlns:a16="http://schemas.microsoft.com/office/drawing/2014/main" id="{DB3CC7B6-5A94-0664-6B63-08DB27B6F96F}"/>
              </a:ext>
            </a:extLst>
          </p:cNvPr>
          <p:cNvCxnSpPr/>
          <p:nvPr/>
        </p:nvCxnSpPr>
        <p:spPr>
          <a:xfrm>
            <a:off x="0" y="5893821"/>
            <a:ext cx="12192000" cy="0"/>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pic>
        <p:nvPicPr>
          <p:cNvPr id="11" name="Grafik 10">
            <a:extLst>
              <a:ext uri="{FF2B5EF4-FFF2-40B4-BE49-F238E27FC236}">
                <a16:creationId xmlns:a16="http://schemas.microsoft.com/office/drawing/2014/main" id="{21E1DB58-9C59-4D91-4F38-A90BD444B9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1613695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a:ea typeface="+mj-ea"/>
                <a:cs typeface="Times New Roman" panose="02020603050405020304" pitchFamily="18" charset="0"/>
              </a:rPr>
              <a:t>Task</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dirty="0">
                <a:solidFill>
                  <a:srgbClr val="C5D3F3"/>
                </a:solidFill>
                <a:latin typeface="Arial" panose="020B0604020202020204" pitchFamily="34" charset="0"/>
                <a:cs typeface="Arial" panose="020B0604020202020204" pitchFamily="34" charset="0"/>
              </a:rPr>
              <a:t>3</a:t>
            </a:r>
            <a:endPar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endParaRPr>
          </a:p>
        </p:txBody>
      </p:sp>
      <p:sp>
        <p:nvSpPr>
          <p:cNvPr id="4" name="Rechteck 3">
            <a:extLst>
              <a:ext uri="{FF2B5EF4-FFF2-40B4-BE49-F238E27FC236}">
                <a16:creationId xmlns:a16="http://schemas.microsoft.com/office/drawing/2014/main" id="{F5824C36-A330-97E4-1E12-5A8182F975EF}"/>
              </a:ext>
            </a:extLst>
          </p:cNvPr>
          <p:cNvSpPr/>
          <p:nvPr/>
        </p:nvSpPr>
        <p:spPr>
          <a:xfrm>
            <a:off x="917947" y="1424768"/>
            <a:ext cx="10054853" cy="2004232"/>
          </a:xfrm>
          <a:prstGeom prst="rect">
            <a:avLst/>
          </a:prstGeom>
          <a:solidFill>
            <a:schemeClr val="bg1">
              <a:lumMod val="9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srgbClr val="C5D3F3"/>
              </a:solidFill>
              <a:effectLst/>
              <a:uLnTx/>
              <a:uFillTx/>
              <a:latin typeface="Times New Roman"/>
              <a:ea typeface="+mn-ea"/>
              <a:cs typeface="+mn-cs"/>
            </a:endParaRPr>
          </a:p>
        </p:txBody>
      </p:sp>
      <p:sp>
        <p:nvSpPr>
          <p:cNvPr id="2" name="Inhaltsplatzhalter 2">
            <a:extLst>
              <a:ext uri="{FF2B5EF4-FFF2-40B4-BE49-F238E27FC236}">
                <a16:creationId xmlns:a16="http://schemas.microsoft.com/office/drawing/2014/main" id="{EB1ADF63-22A0-837D-81CE-2A52FD2FD6A9}"/>
              </a:ext>
            </a:extLst>
          </p:cNvPr>
          <p:cNvSpPr>
            <a:spLocks noGrp="1"/>
          </p:cNvSpPr>
          <p:nvPr>
            <p:ph idx="1"/>
          </p:nvPr>
        </p:nvSpPr>
        <p:spPr>
          <a:xfrm>
            <a:off x="993717" y="1531414"/>
            <a:ext cx="9839095" cy="4351338"/>
          </a:xfrm>
        </p:spPr>
        <p:txBody>
          <a:bodyPr>
            <a:normAutofit/>
          </a:bodyPr>
          <a:lstStyle/>
          <a:p>
            <a:pPr marL="457200" lvl="1" indent="0">
              <a:buNone/>
            </a:pPr>
            <a:r>
              <a:rPr lang="en-US" sz="3600" dirty="0">
                <a:solidFill>
                  <a:prstClr val="black"/>
                </a:solidFill>
                <a:latin typeface="Times New Roman" panose="02020603050405020304" pitchFamily="18" charset="0"/>
                <a:cs typeface="Times New Roman" panose="02020603050405020304" pitchFamily="18" charset="0"/>
              </a:rPr>
              <a:t>Prepare a </a:t>
            </a:r>
            <a:r>
              <a:rPr lang="en-US" sz="3600" u="sng" dirty="0">
                <a:solidFill>
                  <a:prstClr val="black"/>
                </a:solidFill>
                <a:latin typeface="Times New Roman" panose="02020603050405020304" pitchFamily="18" charset="0"/>
                <a:cs typeface="Times New Roman" panose="02020603050405020304" pitchFamily="18" charset="0"/>
              </a:rPr>
              <a:t>concept map</a:t>
            </a:r>
            <a:r>
              <a:rPr lang="en-US" sz="3600" dirty="0">
                <a:solidFill>
                  <a:prstClr val="black"/>
                </a:solidFill>
                <a:latin typeface="Times New Roman" panose="02020603050405020304" pitchFamily="18" charset="0"/>
                <a:cs typeface="Times New Roman" panose="02020603050405020304" pitchFamily="18" charset="0"/>
              </a:rPr>
              <a:t> on the </a:t>
            </a:r>
            <a:r>
              <a:rPr lang="en-US" sz="3600" u="sng" dirty="0">
                <a:solidFill>
                  <a:prstClr val="black"/>
                </a:solidFill>
                <a:latin typeface="Times New Roman" panose="02020603050405020304" pitchFamily="18" charset="0"/>
                <a:cs typeface="Times New Roman" panose="02020603050405020304" pitchFamily="18" charset="0"/>
              </a:rPr>
              <a:t>philosophy of mathematics education based on the text by Ernest (2018)</a:t>
            </a:r>
          </a:p>
        </p:txBody>
      </p:sp>
      <p:sp>
        <p:nvSpPr>
          <p:cNvPr id="5" name="Pfeil: nach rechts 4">
            <a:extLst>
              <a:ext uri="{FF2B5EF4-FFF2-40B4-BE49-F238E27FC236}">
                <a16:creationId xmlns:a16="http://schemas.microsoft.com/office/drawing/2014/main" id="{668A3A30-5F25-2E90-6687-7796A21BB7CB}"/>
              </a:ext>
            </a:extLst>
          </p:cNvPr>
          <p:cNvSpPr/>
          <p:nvPr/>
        </p:nvSpPr>
        <p:spPr>
          <a:xfrm>
            <a:off x="978195" y="1658674"/>
            <a:ext cx="468000" cy="288000"/>
          </a:xfrm>
          <a:prstGeom prst="rightArrow">
            <a:avLst/>
          </a:prstGeom>
          <a:solidFill>
            <a:srgbClr val="234BA5"/>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Times New Roman"/>
              <a:ea typeface="+mn-ea"/>
              <a:cs typeface="+mn-cs"/>
            </a:endParaRPr>
          </a:p>
        </p:txBody>
      </p:sp>
      <p:pic>
        <p:nvPicPr>
          <p:cNvPr id="11" name="Grafik 10">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28392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686CE5B3-7604-4067-EB65-0ABD673BA71C}"/>
              </a:ext>
            </a:extLst>
          </p:cNvPr>
          <p:cNvSpPr txBox="1"/>
          <p:nvPr/>
        </p:nvSpPr>
        <p:spPr>
          <a:xfrm>
            <a:off x="9101477" y="-25291"/>
            <a:ext cx="3136604" cy="276999"/>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Times New Roman"/>
                <a:ea typeface="+mn-ea"/>
                <a:cs typeface="+mn-cs"/>
              </a:rPr>
              <a:t>CiviMatics</a:t>
            </a:r>
            <a:r>
              <a:rPr kumimoji="0" lang="de-DE" sz="1200" b="0" i="0" u="none" strike="noStrike" kern="1200" cap="none" spc="0" normalizeH="0" baseline="0" noProof="0" dirty="0">
                <a:ln>
                  <a:noFill/>
                </a:ln>
                <a:solidFill>
                  <a:prstClr val="white"/>
                </a:solidFill>
                <a:effectLst/>
                <a:uLnTx/>
                <a:uFillTx/>
                <a:latin typeface="Times New Roman"/>
                <a:ea typeface="+mn-ea"/>
                <a:cs typeface="+mn-cs"/>
              </a:rPr>
              <a:t> 2023</a:t>
            </a:r>
          </a:p>
        </p:txBody>
      </p:sp>
      <p:sp>
        <p:nvSpPr>
          <p:cNvPr id="8" name="Titel 1">
            <a:extLst>
              <a:ext uri="{FF2B5EF4-FFF2-40B4-BE49-F238E27FC236}">
                <a16:creationId xmlns:a16="http://schemas.microsoft.com/office/drawing/2014/main" id="{12A25F30-4A5F-84E6-EE42-B0E1A3F986C7}"/>
              </a:ext>
            </a:extLst>
          </p:cNvPr>
          <p:cNvSpPr txBox="1">
            <a:spLocks/>
          </p:cNvSpPr>
          <p:nvPr/>
        </p:nvSpPr>
        <p:spPr>
          <a:xfrm>
            <a:off x="0" y="265140"/>
            <a:ext cx="12192000" cy="648000"/>
          </a:xfrm>
          <a:prstGeom prst="rect">
            <a:avLst/>
          </a:prstGeom>
          <a:solidFill>
            <a:schemeClr val="bg2"/>
          </a:solidFill>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600" b="0" i="0" u="none" strike="noStrike" kern="1200" cap="none" spc="0" normalizeH="0" baseline="0" noProof="0" dirty="0">
                <a:ln>
                  <a:noFill/>
                </a:ln>
                <a:solidFill>
                  <a:srgbClr val="234BA5"/>
                </a:solidFill>
                <a:effectLst/>
                <a:uLnTx/>
                <a:uFillTx/>
                <a:latin typeface="Arial" panose="020B0604020202020204" pitchFamily="34" charset="0"/>
                <a:ea typeface="+mj-ea"/>
                <a:cs typeface="Arial" panose="020B0604020202020204" pitchFamily="34" charset="0"/>
              </a:rPr>
              <a:t>	</a:t>
            </a:r>
            <a:r>
              <a:rPr kumimoji="0" lang="de-DE" sz="3300" b="1" i="0" u="none" strike="noStrike" kern="1200" cap="none" spc="0" normalizeH="0" baseline="0" noProof="0" dirty="0">
                <a:ln>
                  <a:noFill/>
                </a:ln>
                <a:solidFill>
                  <a:srgbClr val="234BA5"/>
                </a:solidFill>
                <a:effectLst/>
                <a:uLnTx/>
                <a:uFillTx/>
                <a:latin typeface="Arial" panose="020B0604020202020204" pitchFamily="34" charset="0"/>
                <a:ea typeface="+mj-ea"/>
                <a:cs typeface="Times New Roman" panose="02020603050405020304" pitchFamily="18" charset="0"/>
              </a:rPr>
              <a:t>References</a:t>
            </a:r>
            <a:endParaRPr kumimoji="0" lang="de-DE" sz="2100" b="0" i="0" u="none" strike="noStrike" kern="1200" cap="none" spc="0" normalizeH="0" baseline="0" noProof="0" dirty="0">
              <a:ln>
                <a:noFill/>
              </a:ln>
              <a:solidFill>
                <a:srgbClr val="234BA5"/>
              </a:solidFill>
              <a:effectLst/>
              <a:uLnTx/>
              <a:uFillTx/>
              <a:latin typeface="Arial"/>
              <a:ea typeface="+mj-ea"/>
              <a:cs typeface="Arial" panose="020B0604020202020204" pitchFamily="34" charset="0"/>
            </a:endParaRPr>
          </a:p>
        </p:txBody>
      </p:sp>
      <p:pic>
        <p:nvPicPr>
          <p:cNvPr id="10" name="Grafik 9">
            <a:extLst>
              <a:ext uri="{FF2B5EF4-FFF2-40B4-BE49-F238E27FC236}">
                <a16:creationId xmlns:a16="http://schemas.microsoft.com/office/drawing/2014/main" id="{C16902BC-384F-47A5-76D3-6EF2CB834B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98" y="364009"/>
            <a:ext cx="712381" cy="487620"/>
          </a:xfrm>
          <a:prstGeom prst="rect">
            <a:avLst/>
          </a:prstGeom>
        </p:spPr>
      </p:pic>
      <p:pic>
        <p:nvPicPr>
          <p:cNvPr id="12" name="Grafik 11">
            <a:extLst>
              <a:ext uri="{FF2B5EF4-FFF2-40B4-BE49-F238E27FC236}">
                <a16:creationId xmlns:a16="http://schemas.microsoft.com/office/drawing/2014/main" id="{837A2B22-7FCF-455E-9E00-3B2E1255072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6717" y="6310137"/>
            <a:ext cx="1575774" cy="540000"/>
          </a:xfrm>
          <a:prstGeom prst="rect">
            <a:avLst/>
          </a:prstGeom>
        </p:spPr>
      </p:pic>
      <p:sp>
        <p:nvSpPr>
          <p:cNvPr id="14" name="Flussdiagramm: Verbinder 13">
            <a:extLst>
              <a:ext uri="{FF2B5EF4-FFF2-40B4-BE49-F238E27FC236}">
                <a16:creationId xmlns:a16="http://schemas.microsoft.com/office/drawing/2014/main" id="{DE2FE060-B1A2-DC1B-68B3-9A056D9BF68C}"/>
              </a:ext>
            </a:extLst>
          </p:cNvPr>
          <p:cNvSpPr/>
          <p:nvPr/>
        </p:nvSpPr>
        <p:spPr>
          <a:xfrm>
            <a:off x="5934000" y="6459504"/>
            <a:ext cx="324000" cy="324000"/>
          </a:xfrm>
          <a:prstGeom prst="flowChartConnector">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srgbClr val="C5D3F3"/>
                </a:solidFill>
                <a:effectLst/>
                <a:uLnTx/>
                <a:uFillTx/>
                <a:latin typeface="Arial" panose="020B0604020202020204" pitchFamily="34" charset="0"/>
                <a:ea typeface="+mn-ea"/>
                <a:cs typeface="Arial" panose="020B0604020202020204" pitchFamily="34" charset="0"/>
              </a:rPr>
              <a:t>4</a:t>
            </a:r>
          </a:p>
        </p:txBody>
      </p:sp>
      <p:sp>
        <p:nvSpPr>
          <p:cNvPr id="11" name="Inhaltsplatzhalter 2">
            <a:extLst>
              <a:ext uri="{FF2B5EF4-FFF2-40B4-BE49-F238E27FC236}">
                <a16:creationId xmlns:a16="http://schemas.microsoft.com/office/drawing/2014/main" id="{E6005113-2538-6518-4525-C791429531E6}"/>
              </a:ext>
            </a:extLst>
          </p:cNvPr>
          <p:cNvSpPr>
            <a:spLocks noGrp="1"/>
          </p:cNvSpPr>
          <p:nvPr>
            <p:ph idx="1"/>
          </p:nvPr>
        </p:nvSpPr>
        <p:spPr>
          <a:xfrm>
            <a:off x="838200" y="1825625"/>
            <a:ext cx="10515600" cy="4351338"/>
          </a:xfrm>
        </p:spPr>
        <p:txBody>
          <a:bodyPr>
            <a:normAutofit/>
          </a:bodyPr>
          <a:lstStyle/>
          <a:p>
            <a:r>
              <a:rPr lang="en-US" sz="2000" b="1" dirty="0">
                <a:solidFill>
                  <a:srgbClr val="000000"/>
                </a:solidFill>
                <a:latin typeface="Times New Roman" panose="02020603050405020304" pitchFamily="18" charset="0"/>
                <a:cs typeface="Times New Roman" panose="02020603050405020304" pitchFamily="18" charset="0"/>
              </a:rPr>
              <a:t>Ernest, P. (2018). </a:t>
            </a:r>
            <a:r>
              <a:rPr lang="en-US" sz="2000" dirty="0">
                <a:solidFill>
                  <a:srgbClr val="000000"/>
                </a:solidFill>
                <a:latin typeface="Times New Roman" panose="02020603050405020304" pitchFamily="18" charset="0"/>
                <a:cs typeface="Times New Roman" panose="02020603050405020304" pitchFamily="18" charset="0"/>
              </a:rPr>
              <a:t>The Philosophy of Mathematics Education: An Overview. In P. Ernest (Ed.)</a:t>
            </a:r>
            <a:r>
              <a:rPr lang="en-US" sz="2000" i="1" dirty="0">
                <a:solidFill>
                  <a:srgbClr val="000000"/>
                </a:solidFill>
                <a:latin typeface="Times New Roman" panose="02020603050405020304" pitchFamily="18" charset="0"/>
                <a:cs typeface="Times New Roman" panose="02020603050405020304" pitchFamily="18" charset="0"/>
              </a:rPr>
              <a:t>, The Philosophy of Mathematics Education Today </a:t>
            </a:r>
            <a:r>
              <a:rPr lang="en-US" sz="2000" dirty="0">
                <a:solidFill>
                  <a:srgbClr val="000000"/>
                </a:solidFill>
                <a:latin typeface="Times New Roman" panose="02020603050405020304" pitchFamily="18" charset="0"/>
                <a:cs typeface="Times New Roman" panose="02020603050405020304" pitchFamily="18" charset="0"/>
              </a:rPr>
              <a:t>(pp. 13–38). Springer International Publishing</a:t>
            </a:r>
          </a:p>
          <a:p>
            <a:pPr>
              <a:lnSpc>
                <a:spcPct val="100000"/>
              </a:lnSpc>
            </a:pPr>
            <a:endParaRPr lang="en-US" dirty="0">
              <a:latin typeface="Times New Roman" panose="02020603050405020304" pitchFamily="18" charset="0"/>
              <a:cs typeface="Times New Roman" panose="02020603050405020304" pitchFamily="18" charset="0"/>
            </a:endParaRPr>
          </a:p>
        </p:txBody>
      </p:sp>
      <p:pic>
        <p:nvPicPr>
          <p:cNvPr id="9" name="Grafik 8">
            <a:extLst>
              <a:ext uri="{FF2B5EF4-FFF2-40B4-BE49-F238E27FC236}">
                <a16:creationId xmlns:a16="http://schemas.microsoft.com/office/drawing/2014/main" id="{21E1DB58-9C59-4D91-4F38-A90BD444B9E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5016" y="6353165"/>
            <a:ext cx="1928798" cy="430339"/>
          </a:xfrm>
          <a:prstGeom prst="rect">
            <a:avLst/>
          </a:prstGeom>
        </p:spPr>
      </p:pic>
    </p:spTree>
    <p:extLst>
      <p:ext uri="{BB962C8B-B14F-4D97-AF65-F5344CB8AC3E}">
        <p14:creationId xmlns:p14="http://schemas.microsoft.com/office/powerpoint/2010/main" val="567840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13000">
              <a:schemeClr val="bg1"/>
            </a:gs>
            <a:gs pos="100000">
              <a:srgbClr val="678CDF"/>
            </a:gs>
          </a:gsLst>
          <a:lin ang="5400000" scaled="1"/>
          <a:tileRect/>
        </a:gra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6FC357A7-6C66-CCCA-DB97-2A74B1814AEC}"/>
              </a:ext>
            </a:extLst>
          </p:cNvPr>
          <p:cNvSpPr/>
          <p:nvPr/>
        </p:nvSpPr>
        <p:spPr>
          <a:xfrm>
            <a:off x="0" y="2663455"/>
            <a:ext cx="12192000" cy="1531089"/>
          </a:xfrm>
          <a:prstGeom prst="rect">
            <a:avLst/>
          </a:prstGeom>
          <a:solidFill>
            <a:srgbClr val="234BA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Times New Roman"/>
              <a:ea typeface="+mn-ea"/>
              <a:cs typeface="+mn-cs"/>
            </a:endParaRPr>
          </a:p>
        </p:txBody>
      </p:sp>
      <p:sp>
        <p:nvSpPr>
          <p:cNvPr id="3" name="Untertitel 2"/>
          <p:cNvSpPr>
            <a:spLocks noGrp="1"/>
          </p:cNvSpPr>
          <p:nvPr>
            <p:ph type="subTitle" idx="1"/>
          </p:nvPr>
        </p:nvSpPr>
        <p:spPr>
          <a:xfrm>
            <a:off x="1524000" y="2381693"/>
            <a:ext cx="9144000" cy="1928892"/>
          </a:xfrm>
        </p:spPr>
        <p:txBody>
          <a:bodyPr anchor="ctr">
            <a:normAutofit/>
          </a:bodyPr>
          <a:lstStyle/>
          <a:p>
            <a:r>
              <a:rPr lang="en-US" sz="3600" b="1" dirty="0">
                <a:solidFill>
                  <a:schemeClr val="bg1"/>
                </a:solidFill>
                <a:latin typeface="+mj-lt"/>
              </a:rPr>
              <a:t>T</a:t>
            </a:r>
            <a:r>
              <a:rPr lang="en-US" sz="3600" b="1" i="0" dirty="0">
                <a:solidFill>
                  <a:schemeClr val="bg1"/>
                </a:solidFill>
                <a:effectLst/>
                <a:latin typeface="+mj-lt"/>
              </a:rPr>
              <a:t>hank you </a:t>
            </a:r>
            <a:r>
              <a:rPr lang="en-US" sz="3600" i="0" dirty="0">
                <a:solidFill>
                  <a:schemeClr val="bg1"/>
                </a:solidFill>
                <a:effectLst/>
                <a:latin typeface="+mj-lt"/>
              </a:rPr>
              <a:t>for your interest and attention.</a:t>
            </a:r>
            <a:endParaRPr lang="de-DE" sz="3600" dirty="0">
              <a:solidFill>
                <a:schemeClr val="bg1"/>
              </a:solidFill>
              <a:latin typeface="+mj-lt"/>
              <a:cs typeface="Times New Roman" panose="02020603050405020304" pitchFamily="18" charset="0"/>
            </a:endParaRPr>
          </a:p>
        </p:txBody>
      </p:sp>
      <p:sp>
        <p:nvSpPr>
          <p:cNvPr id="4" name="Rechteck 3">
            <a:extLst>
              <a:ext uri="{FF2B5EF4-FFF2-40B4-BE49-F238E27FC236}">
                <a16:creationId xmlns:a16="http://schemas.microsoft.com/office/drawing/2014/main" id="{6615390C-7185-570D-1D7B-B3AC17748A0E}"/>
              </a:ext>
            </a:extLst>
          </p:cNvPr>
          <p:cNvSpPr/>
          <p:nvPr/>
        </p:nvSpPr>
        <p:spPr>
          <a:xfrm>
            <a:off x="0" y="-1"/>
            <a:ext cx="12192000" cy="868363"/>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Times New Roman"/>
              <a:ea typeface="+mn-ea"/>
              <a:cs typeface="+mn-cs"/>
            </a:endParaRPr>
          </a:p>
        </p:txBody>
      </p:sp>
      <p:pic>
        <p:nvPicPr>
          <p:cNvPr id="25" name="Grafik 24">
            <a:extLst>
              <a:ext uri="{FF2B5EF4-FFF2-40B4-BE49-F238E27FC236}">
                <a16:creationId xmlns:a16="http://schemas.microsoft.com/office/drawing/2014/main" id="{E6C738D8-67E2-B19A-6010-D75B571CDBA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b="2580"/>
          <a:stretch/>
        </p:blipFill>
        <p:spPr>
          <a:xfrm>
            <a:off x="5420611" y="113766"/>
            <a:ext cx="1350778" cy="900749"/>
          </a:xfrm>
          <a:prstGeom prst="rect">
            <a:avLst/>
          </a:prstGeom>
        </p:spPr>
      </p:pic>
    </p:spTree>
    <p:extLst>
      <p:ext uri="{BB962C8B-B14F-4D97-AF65-F5344CB8AC3E}">
        <p14:creationId xmlns:p14="http://schemas.microsoft.com/office/powerpoint/2010/main" val="1466937433"/>
      </p:ext>
    </p:extLst>
  </p:cSld>
  <p:clrMapOvr>
    <a:masterClrMapping/>
  </p:clrMapOvr>
</p:sld>
</file>

<file path=ppt/theme/theme1.xml><?xml version="1.0" encoding="utf-8"?>
<a:theme xmlns:a="http://schemas.openxmlformats.org/drawingml/2006/main" name="1_Office Theme">
  <a:themeElements>
    <a:clrScheme name="CiviMatics">
      <a:dk1>
        <a:sysClr val="windowText" lastClr="000000"/>
      </a:dk1>
      <a:lt1>
        <a:sysClr val="window" lastClr="FFFFFF"/>
      </a:lt1>
      <a:dk2>
        <a:srgbClr val="44546A"/>
      </a:dk2>
      <a:lt2>
        <a:srgbClr val="E7E6E6"/>
      </a:lt2>
      <a:accent1>
        <a:srgbClr val="234BA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CiviMatics">
  <a:themeElements>
    <a:clrScheme name="CiviMatics">
      <a:dk1>
        <a:srgbClr val="234BA5"/>
      </a:dk1>
      <a:lt1>
        <a:srgbClr val="C5D3F3"/>
      </a:lt1>
      <a:dk2>
        <a:srgbClr val="94AEE8"/>
      </a:dk2>
      <a:lt2>
        <a:srgbClr val="FFFFFF"/>
      </a:lt2>
      <a:accent1>
        <a:srgbClr val="234BA5"/>
      </a:accent1>
      <a:accent2>
        <a:srgbClr val="94AEE8"/>
      </a:accent2>
      <a:accent3>
        <a:srgbClr val="C5D3F3"/>
      </a:accent3>
      <a:accent4>
        <a:srgbClr val="1A387B"/>
      </a:accent4>
      <a:accent5>
        <a:srgbClr val="4472C4"/>
      </a:accent5>
      <a:accent6>
        <a:srgbClr val="112552"/>
      </a:accent6>
      <a:hlink>
        <a:srgbClr val="000000"/>
      </a:hlink>
      <a:folHlink>
        <a:srgbClr val="70AD47"/>
      </a:folHlink>
    </a:clrScheme>
    <a:fontScheme name="CiviMatics">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iviMatics" id="{54A4C87D-A330-4949-90AE-AE502B02C3A3}" vid="{7C61C472-486B-4FD9-B1D8-FD67B7C8350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211</Words>
  <Application>Microsoft Office PowerPoint</Application>
  <PresentationFormat>Breitbild</PresentationFormat>
  <Paragraphs>32</Paragraphs>
  <Slides>6</Slides>
  <Notes>3</Notes>
  <HiddenSlides>0</HiddenSlides>
  <MMClips>0</MMClips>
  <ScaleCrop>false</ScaleCrop>
  <HeadingPairs>
    <vt:vector size="6" baseType="variant">
      <vt:variant>
        <vt:lpstr>Verwendete Schriftarten</vt:lpstr>
      </vt:variant>
      <vt:variant>
        <vt:i4>3</vt:i4>
      </vt:variant>
      <vt:variant>
        <vt:lpstr>Design</vt:lpstr>
      </vt:variant>
      <vt:variant>
        <vt:i4>2</vt:i4>
      </vt:variant>
      <vt:variant>
        <vt:lpstr>Folientitel</vt:lpstr>
      </vt:variant>
      <vt:variant>
        <vt:i4>6</vt:i4>
      </vt:variant>
    </vt:vector>
  </HeadingPairs>
  <TitlesOfParts>
    <vt:vector size="11" baseType="lpstr">
      <vt:lpstr>Arial</vt:lpstr>
      <vt:lpstr>Calibri</vt:lpstr>
      <vt:lpstr>Times New Roman</vt:lpstr>
      <vt:lpstr>1_Office Theme</vt:lpstr>
      <vt:lpstr>1_CiviMatics</vt:lpstr>
      <vt:lpstr>Interdisciplinary  Citizenship Education</vt:lpstr>
      <vt:lpstr>PowerPoint-Präsentation</vt:lpstr>
      <vt:lpstr> Areas outlined by Ernest (2018)</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Einführung in die Didaktik der Politischen Bildung</dc:title>
  <dc:creator>Bastian</dc:creator>
  <cp:lastModifiedBy>Bastian Vajen</cp:lastModifiedBy>
  <cp:revision>43</cp:revision>
  <dcterms:created xsi:type="dcterms:W3CDTF">2022-04-07T07:53:06Z</dcterms:created>
  <dcterms:modified xsi:type="dcterms:W3CDTF">2023-10-17T11:58:50Z</dcterms:modified>
</cp:coreProperties>
</file>