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9"/>
  </p:notesMasterIdLst>
  <p:sldIdLst>
    <p:sldId id="269" r:id="rId3"/>
    <p:sldId id="275" r:id="rId4"/>
    <p:sldId id="276" r:id="rId5"/>
    <p:sldId id="273" r:id="rId6"/>
    <p:sldId id="277" r:id="rId7"/>
    <p:sldId id="274" r:id="rId8"/>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9EE9AC-6C7D-4BB3-9CE2-59491BA46E6B}" type="datetimeFigureOut">
              <a:rPr lang="de-DE" smtClean="0"/>
              <a:t>17.10.2023</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E2CADE-675E-41DF-B34A-17D73DDC2B60}" type="slidenum">
              <a:rPr lang="de-DE" smtClean="0"/>
              <a:t>‹Nr.›</a:t>
            </a:fld>
            <a:endParaRPr lang="de-DE"/>
          </a:p>
        </p:txBody>
      </p:sp>
    </p:spTree>
    <p:extLst>
      <p:ext uri="{BB962C8B-B14F-4D97-AF65-F5344CB8AC3E}">
        <p14:creationId xmlns:p14="http://schemas.microsoft.com/office/powerpoint/2010/main" val="11814609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561D3B-B34B-4518-945B-94A38513DFB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114476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561D3B-B34B-4518-945B-94A38513DFB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906391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Titelmasterformat durch Klicken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6900316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5579340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41862190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4874659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Inhaltsplatzhalt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3363751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42033523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Inhaltsplatzhalter 2"/>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7698830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C61FE7A-A535-40F2-BCB1-95C9031C80E1}" type="datetimeFigureOut">
              <a:rPr lang="de-DE" smtClean="0"/>
              <a:t>17.10.2023</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7764310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Datumsplatzhalter 2"/>
          <p:cNvSpPr>
            <a:spLocks noGrp="1"/>
          </p:cNvSpPr>
          <p:nvPr>
            <p:ph type="dt" sz="half" idx="10"/>
          </p:nvPr>
        </p:nvSpPr>
        <p:spPr/>
        <p:txBody>
          <a:bodyPr/>
          <a:lstStyle/>
          <a:p>
            <a:fld id="{3C61FE7A-A535-40F2-BCB1-95C9031C80E1}" type="datetimeFigureOut">
              <a:rPr lang="de-DE" smtClean="0"/>
              <a:t>17.10.2023</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3699330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3C61FE7A-A535-40F2-BCB1-95C9031C80E1}" type="datetimeFigureOut">
              <a:rPr lang="de-DE" smtClean="0"/>
              <a:t>17.10.2023</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63524223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7551656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6173747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97157778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Vertikaler Textplatzhalt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8060641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0641012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Titelmasterformat durch Klicken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3403559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838200" y="1825625"/>
            <a:ext cx="51816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9117252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Titelmasterformat durch Klicken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839788" y="2505075"/>
            <a:ext cx="5157787"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C61FE7A-A535-40F2-BCB1-95C9031C80E1}" type="datetimeFigureOut">
              <a:rPr lang="de-DE" smtClean="0"/>
              <a:t>17.10.2023</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9687710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3C61FE7A-A535-40F2-BCB1-95C9031C80E1}" type="datetimeFigureOut">
              <a:rPr lang="de-DE" smtClean="0"/>
              <a:t>17.10.2023</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7548669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3C61FE7A-A535-40F2-BCB1-95C9031C80E1}" type="datetimeFigureOut">
              <a:rPr lang="de-DE" smtClean="0"/>
              <a:t>17.10.2023</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1494995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043094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1651601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61FE7A-A535-40F2-BCB1-95C9031C80E1}" type="datetimeFigureOut">
              <a:rPr lang="de-DE" smtClean="0"/>
              <a:t>17.10.2023</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601F8F-3057-4ADD-ACED-8761FB746203}" type="slidenum">
              <a:rPr lang="de-DE" smtClean="0"/>
              <a:t>‹Nr.›</a:t>
            </a:fld>
            <a:endParaRPr lang="de-DE"/>
          </a:p>
        </p:txBody>
      </p:sp>
    </p:spTree>
    <p:extLst>
      <p:ext uri="{BB962C8B-B14F-4D97-AF65-F5344CB8AC3E}">
        <p14:creationId xmlns:p14="http://schemas.microsoft.com/office/powerpoint/2010/main" val="227865787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61FE7A-A535-40F2-BCB1-95C9031C80E1}" type="datetimeFigureOut">
              <a:rPr lang="de-DE" smtClean="0"/>
              <a:t>17.10.2023</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601F8F-3057-4ADD-ACED-8761FB746203}" type="slidenum">
              <a:rPr lang="de-DE" smtClean="0"/>
              <a:t>‹Nr.›</a:t>
            </a:fld>
            <a:endParaRPr lang="de-DE"/>
          </a:p>
        </p:txBody>
      </p:sp>
    </p:spTree>
    <p:extLst>
      <p:ext uri="{BB962C8B-B14F-4D97-AF65-F5344CB8AC3E}">
        <p14:creationId xmlns:p14="http://schemas.microsoft.com/office/powerpoint/2010/main" val="423238975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3.xml"/><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hyperlink" Target="https://doi.org/10.1057/978-1-137-59733-5_31" TargetMode="External"/><Relationship Id="rId5" Type="http://schemas.openxmlformats.org/officeDocument/2006/relationships/hyperlink" Target="https://doi.org/10.1080/0950069042000230785" TargetMode="Externa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13000">
              <a:schemeClr val="bg1"/>
            </a:gs>
            <a:gs pos="100000">
              <a:srgbClr val="678CDF"/>
            </a:gs>
          </a:gsLst>
          <a:lin ang="5400000" scaled="1"/>
          <a:tileRect/>
        </a:gradFill>
        <a:effectLst/>
      </p:bgPr>
    </p:bg>
    <p:spTree>
      <p:nvGrpSpPr>
        <p:cNvPr id="1" name=""/>
        <p:cNvGrpSpPr/>
        <p:nvPr/>
      </p:nvGrpSpPr>
      <p:grpSpPr>
        <a:xfrm>
          <a:off x="0" y="0"/>
          <a:ext cx="0" cy="0"/>
          <a:chOff x="0" y="0"/>
          <a:chExt cx="0" cy="0"/>
        </a:xfrm>
      </p:grpSpPr>
      <p:sp>
        <p:nvSpPr>
          <p:cNvPr id="13" name="Rechteck 12">
            <a:extLst>
              <a:ext uri="{FF2B5EF4-FFF2-40B4-BE49-F238E27FC236}">
                <a16:creationId xmlns:a16="http://schemas.microsoft.com/office/drawing/2014/main" id="{6FC357A7-6C66-CCCA-DB97-2A74B1814AEC}"/>
              </a:ext>
            </a:extLst>
          </p:cNvPr>
          <p:cNvSpPr/>
          <p:nvPr/>
        </p:nvSpPr>
        <p:spPr>
          <a:xfrm>
            <a:off x="0" y="3814357"/>
            <a:ext cx="12192000" cy="496228"/>
          </a:xfrm>
          <a:prstGeom prst="rect">
            <a:avLst/>
          </a:prstGeom>
          <a:solidFill>
            <a:srgbClr val="234BA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Times New Roman"/>
              <a:ea typeface="+mn-ea"/>
              <a:cs typeface="+mn-cs"/>
            </a:endParaRPr>
          </a:p>
        </p:txBody>
      </p:sp>
      <p:sp>
        <p:nvSpPr>
          <p:cNvPr id="2" name="Titel 1"/>
          <p:cNvSpPr>
            <a:spLocks noGrp="1"/>
          </p:cNvSpPr>
          <p:nvPr>
            <p:ph type="ctrTitle"/>
          </p:nvPr>
        </p:nvSpPr>
        <p:spPr>
          <a:xfrm>
            <a:off x="1524000" y="1669311"/>
            <a:ext cx="9144000" cy="1468984"/>
          </a:xfrm>
          <a:noFill/>
        </p:spPr>
        <p:txBody>
          <a:bodyPr anchor="ctr">
            <a:normAutofit/>
          </a:bodyPr>
          <a:lstStyle/>
          <a:p>
            <a:r>
              <a:rPr lang="de-DE" sz="4800" dirty="0">
                <a:latin typeface="Arial" panose="020B0604020202020204" pitchFamily="34" charset="0"/>
                <a:cs typeface="Arial" panose="020B0604020202020204" pitchFamily="34" charset="0"/>
              </a:rPr>
              <a:t>Interdisciplinary </a:t>
            </a:r>
            <a:br>
              <a:rPr lang="de-DE" sz="4800" dirty="0">
                <a:latin typeface="Arial" panose="020B0604020202020204" pitchFamily="34" charset="0"/>
                <a:cs typeface="Arial" panose="020B0604020202020204" pitchFamily="34" charset="0"/>
              </a:rPr>
            </a:br>
            <a:r>
              <a:rPr lang="de-DE" sz="4800" dirty="0">
                <a:latin typeface="Arial" panose="020B0604020202020204" pitchFamily="34" charset="0"/>
                <a:cs typeface="Arial" panose="020B0604020202020204" pitchFamily="34" charset="0"/>
              </a:rPr>
              <a:t>Citizenship Education</a:t>
            </a:r>
          </a:p>
        </p:txBody>
      </p:sp>
      <p:sp>
        <p:nvSpPr>
          <p:cNvPr id="3" name="Untertitel 2"/>
          <p:cNvSpPr>
            <a:spLocks noGrp="1"/>
          </p:cNvSpPr>
          <p:nvPr>
            <p:ph type="subTitle" idx="1"/>
          </p:nvPr>
        </p:nvSpPr>
        <p:spPr>
          <a:xfrm>
            <a:off x="1524000" y="3814357"/>
            <a:ext cx="9144000" cy="496228"/>
          </a:xfrm>
        </p:spPr>
        <p:txBody>
          <a:bodyPr anchor="ctr"/>
          <a:lstStyle/>
          <a:p>
            <a:r>
              <a:rPr lang="de-DE" dirty="0">
                <a:solidFill>
                  <a:schemeClr val="bg1"/>
                </a:solidFill>
                <a:latin typeface="Times New Roman" panose="02020603050405020304" pitchFamily="18" charset="0"/>
                <a:cs typeface="Times New Roman" panose="02020603050405020304" pitchFamily="18" charset="0"/>
              </a:rPr>
              <a:t>- SESSION 07 -</a:t>
            </a:r>
          </a:p>
        </p:txBody>
      </p:sp>
      <p:sp>
        <p:nvSpPr>
          <p:cNvPr id="4" name="Rechteck 3">
            <a:extLst>
              <a:ext uri="{FF2B5EF4-FFF2-40B4-BE49-F238E27FC236}">
                <a16:creationId xmlns:a16="http://schemas.microsoft.com/office/drawing/2014/main" id="{6615390C-7185-570D-1D7B-B3AC17748A0E}"/>
              </a:ext>
            </a:extLst>
          </p:cNvPr>
          <p:cNvSpPr/>
          <p:nvPr/>
        </p:nvSpPr>
        <p:spPr>
          <a:xfrm>
            <a:off x="0" y="-1"/>
            <a:ext cx="12192000" cy="86836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Times New Roman"/>
              <a:ea typeface="+mn-ea"/>
              <a:cs typeface="+mn-cs"/>
            </a:endParaRPr>
          </a:p>
        </p:txBody>
      </p:sp>
      <p:pic>
        <p:nvPicPr>
          <p:cNvPr id="12" name="Grafik 11">
            <a:extLst>
              <a:ext uri="{FF2B5EF4-FFF2-40B4-BE49-F238E27FC236}">
                <a16:creationId xmlns:a16="http://schemas.microsoft.com/office/drawing/2014/main" id="{E13C912C-BC30-4473-0371-EC4C4C71224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11846" b="11539"/>
          <a:stretch/>
        </p:blipFill>
        <p:spPr>
          <a:xfrm>
            <a:off x="9878291" y="92500"/>
            <a:ext cx="2207584" cy="579600"/>
          </a:xfrm>
          <a:prstGeom prst="rect">
            <a:avLst/>
          </a:prstGeom>
        </p:spPr>
      </p:pic>
      <p:pic>
        <p:nvPicPr>
          <p:cNvPr id="15" name="Grafik 14">
            <a:extLst>
              <a:ext uri="{FF2B5EF4-FFF2-40B4-BE49-F238E27FC236}">
                <a16:creationId xmlns:a16="http://schemas.microsoft.com/office/drawing/2014/main" id="{DA3D43F8-A317-D2D5-9B63-CF362C961CC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3190" y="5995698"/>
            <a:ext cx="2007900" cy="579600"/>
          </a:xfrm>
          <a:prstGeom prst="rect">
            <a:avLst/>
          </a:prstGeom>
        </p:spPr>
      </p:pic>
      <p:pic>
        <p:nvPicPr>
          <p:cNvPr id="17" name="Grafik 16">
            <a:extLst>
              <a:ext uri="{FF2B5EF4-FFF2-40B4-BE49-F238E27FC236}">
                <a16:creationId xmlns:a16="http://schemas.microsoft.com/office/drawing/2014/main" id="{0BA57DAC-D442-5152-1C19-F4746F68B0A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9720" b="20073"/>
          <a:stretch/>
        </p:blipFill>
        <p:spPr>
          <a:xfrm>
            <a:off x="10062334" y="5996403"/>
            <a:ext cx="1839498" cy="579600"/>
          </a:xfrm>
          <a:prstGeom prst="rect">
            <a:avLst/>
          </a:prstGeom>
        </p:spPr>
      </p:pic>
      <p:pic>
        <p:nvPicPr>
          <p:cNvPr id="19" name="Grafik 18">
            <a:extLst>
              <a:ext uri="{FF2B5EF4-FFF2-40B4-BE49-F238E27FC236}">
                <a16:creationId xmlns:a16="http://schemas.microsoft.com/office/drawing/2014/main" id="{23771952-DAE5-C8EA-7F4A-F05D676994B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722147" y="5995698"/>
            <a:ext cx="1656534" cy="579600"/>
          </a:xfrm>
          <a:prstGeom prst="rect">
            <a:avLst/>
          </a:prstGeom>
        </p:spPr>
      </p:pic>
      <p:pic>
        <p:nvPicPr>
          <p:cNvPr id="21" name="Grafik 20">
            <a:extLst>
              <a:ext uri="{FF2B5EF4-FFF2-40B4-BE49-F238E27FC236}">
                <a16:creationId xmlns:a16="http://schemas.microsoft.com/office/drawing/2014/main" id="{A36ACF8B-0426-8038-E642-7B871C1FA649}"/>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4478" t="20854" r="1643" b="21415"/>
          <a:stretch/>
        </p:blipFill>
        <p:spPr>
          <a:xfrm>
            <a:off x="5153505" y="5995698"/>
            <a:ext cx="1884990" cy="579600"/>
          </a:xfrm>
          <a:prstGeom prst="rect">
            <a:avLst/>
          </a:prstGeom>
        </p:spPr>
      </p:pic>
      <p:pic>
        <p:nvPicPr>
          <p:cNvPr id="23" name="Grafik 22">
            <a:extLst>
              <a:ext uri="{FF2B5EF4-FFF2-40B4-BE49-F238E27FC236}">
                <a16:creationId xmlns:a16="http://schemas.microsoft.com/office/drawing/2014/main" id="{22BB4F1F-9D67-3229-5A15-CE74E72F7EA0}"/>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23462" b="18806"/>
          <a:stretch/>
        </p:blipFill>
        <p:spPr>
          <a:xfrm>
            <a:off x="2964544" y="5995698"/>
            <a:ext cx="1555507" cy="579600"/>
          </a:xfrm>
          <a:prstGeom prst="rect">
            <a:avLst/>
          </a:prstGeom>
        </p:spPr>
      </p:pic>
      <p:pic>
        <p:nvPicPr>
          <p:cNvPr id="25" name="Grafik 24">
            <a:extLst>
              <a:ext uri="{FF2B5EF4-FFF2-40B4-BE49-F238E27FC236}">
                <a16:creationId xmlns:a16="http://schemas.microsoft.com/office/drawing/2014/main" id="{E6C738D8-67E2-B19A-6010-D75B571CDBA9}"/>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b="2580"/>
          <a:stretch/>
        </p:blipFill>
        <p:spPr>
          <a:xfrm>
            <a:off x="5420611" y="113766"/>
            <a:ext cx="1350778" cy="900749"/>
          </a:xfrm>
          <a:prstGeom prst="rect">
            <a:avLst/>
          </a:prstGeom>
        </p:spPr>
      </p:pic>
      <p:sp>
        <p:nvSpPr>
          <p:cNvPr id="5" name="Textfeld 4">
            <a:extLst>
              <a:ext uri="{FF2B5EF4-FFF2-40B4-BE49-F238E27FC236}">
                <a16:creationId xmlns:a16="http://schemas.microsoft.com/office/drawing/2014/main" id="{7041A8F2-2614-A4E0-3C4D-26BF72C242D4}"/>
              </a:ext>
            </a:extLst>
          </p:cNvPr>
          <p:cNvSpPr txBox="1"/>
          <p:nvPr/>
        </p:nvSpPr>
        <p:spPr>
          <a:xfrm>
            <a:off x="2005567" y="4370115"/>
            <a:ext cx="8180867" cy="424732"/>
          </a:xfrm>
          <a:prstGeom prst="rect">
            <a:avLst/>
          </a:prstGeom>
          <a:noFill/>
        </p:spPr>
        <p:txBody>
          <a:bodyPr wrap="square">
            <a:spAutoFit/>
          </a:body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Other subjects</a:t>
            </a:r>
            <a:endParaRPr kumimoji="0" lang="en-US" sz="2400" b="0" i="1" u="none" strike="noStrike" kern="1200" cap="none" spc="0" normalizeH="0" baseline="0" noProof="0" dirty="0">
              <a:ln>
                <a:noFill/>
              </a:ln>
              <a:solidFill>
                <a:srgbClr val="000000"/>
              </a:solidFill>
              <a:effectLst/>
              <a:uLnTx/>
              <a:uFillTx/>
              <a:latin typeface="Times New Roman" panose="02020603050405020304" pitchFamily="18" charset="0"/>
              <a:ea typeface="+mn-ea"/>
              <a:cs typeface="Times New Roman" panose="02020603050405020304" pitchFamily="18" charset="0"/>
            </a:endParaRPr>
          </a:p>
        </p:txBody>
      </p:sp>
      <p:pic>
        <p:nvPicPr>
          <p:cNvPr id="16" name="Grafik 15">
            <a:extLst>
              <a:ext uri="{FF2B5EF4-FFF2-40B4-BE49-F238E27FC236}">
                <a16:creationId xmlns:a16="http://schemas.microsoft.com/office/drawing/2014/main" id="{178992AE-B47B-9D9C-B6F0-E21FB2E88598}"/>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24984" y="92500"/>
            <a:ext cx="2597793" cy="579600"/>
          </a:xfrm>
          <a:prstGeom prst="rect">
            <a:avLst/>
          </a:prstGeom>
        </p:spPr>
      </p:pic>
      <p:pic>
        <p:nvPicPr>
          <p:cNvPr id="18" name="Grafik 17"/>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482294" y="1054115"/>
            <a:ext cx="1227411" cy="429442"/>
          </a:xfrm>
          <a:prstGeom prst="rect">
            <a:avLst/>
          </a:prstGeom>
        </p:spPr>
      </p:pic>
      <p:sp>
        <p:nvSpPr>
          <p:cNvPr id="20" name="Textfeld 19">
            <a:extLst>
              <a:ext uri="{FF2B5EF4-FFF2-40B4-BE49-F238E27FC236}">
                <a16:creationId xmlns:a16="http://schemas.microsoft.com/office/drawing/2014/main" id="{A1E0120E-3B2F-40D8-97D5-1DEF08C70A15}"/>
              </a:ext>
            </a:extLst>
          </p:cNvPr>
          <p:cNvSpPr txBox="1"/>
          <p:nvPr/>
        </p:nvSpPr>
        <p:spPr>
          <a:xfrm>
            <a:off x="124984" y="764601"/>
            <a:ext cx="2787139" cy="584775"/>
          </a:xfrm>
          <a:prstGeom prst="rect">
            <a:avLst/>
          </a:prstGeom>
          <a:noFill/>
        </p:spPr>
        <p:txBody>
          <a:bodyPr wrap="square">
            <a:spAutoFit/>
          </a:bodyPr>
          <a:lstStyle/>
          <a:p>
            <a:pPr marL="0" marR="0" lvl="0" indent="0" algn="just" defTabSz="914400" rtl="0" eaLnBrk="1" fontAlgn="auto" latinLnBrk="0" hangingPunct="1">
              <a:spcAft>
                <a:spcPts val="0"/>
              </a:spcAft>
              <a:buClrTx/>
              <a:buSzTx/>
              <a:buFont typeface="Arial" panose="020B0604020202020204" pitchFamily="34" charset="0"/>
              <a:buNone/>
              <a:tabLst/>
              <a:defRPr/>
            </a:pPr>
            <a:r>
              <a:rPr lang="en-US" sz="800" i="1" dirty="0"/>
              <a:t>This project has been funded with support from the European Commission. This communication reflects the views only of the author, and the Commission cannot be held responsible for any use which may be made of the information contained therein.</a:t>
            </a:r>
            <a:endParaRPr lang="de-DE" sz="800" i="1" dirty="0"/>
          </a:p>
        </p:txBody>
      </p:sp>
    </p:spTree>
    <p:extLst>
      <p:ext uri="{BB962C8B-B14F-4D97-AF65-F5344CB8AC3E}">
        <p14:creationId xmlns:p14="http://schemas.microsoft.com/office/powerpoint/2010/main" val="14179252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C5D3F3"/>
        </a:solidFill>
        <a:effectLst/>
      </p:bgPr>
    </p:bg>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D967FF27-C027-272E-8930-A706588C5FB0}"/>
              </a:ext>
            </a:extLst>
          </p:cNvPr>
          <p:cNvSpPr/>
          <p:nvPr/>
        </p:nvSpPr>
        <p:spPr>
          <a:xfrm>
            <a:off x="0" y="4856194"/>
            <a:ext cx="12192000" cy="540000"/>
          </a:xfrm>
          <a:prstGeom prst="rect">
            <a:avLst/>
          </a:prstGeom>
          <a:solidFill>
            <a:srgbClr val="94AEE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94AEE8"/>
              </a:solidFill>
              <a:effectLst/>
              <a:uLnTx/>
              <a:uFillTx/>
              <a:latin typeface="Times New Roman"/>
              <a:ea typeface="+mn-ea"/>
              <a:cs typeface="+mn-cs"/>
            </a:endParaRPr>
          </a:p>
        </p:txBody>
      </p:sp>
      <p:sp>
        <p:nvSpPr>
          <p:cNvPr id="3" name="Inhaltsplatzhalter 2"/>
          <p:cNvSpPr>
            <a:spLocks noGrp="1"/>
          </p:cNvSpPr>
          <p:nvPr>
            <p:ph idx="1"/>
          </p:nvPr>
        </p:nvSpPr>
        <p:spPr>
          <a:xfrm>
            <a:off x="956929" y="1079899"/>
            <a:ext cx="10951536" cy="4670621"/>
          </a:xfrm>
        </p:spPr>
        <p:txBody>
          <a:bodyPr>
            <a:noAutofit/>
          </a:bodyPr>
          <a:lstStyle/>
          <a:p>
            <a:pPr lvl="0">
              <a:lnSpc>
                <a:spcPct val="100000"/>
              </a:lnSpc>
            </a:pPr>
            <a:r>
              <a:rPr lang="en-US" sz="2000" u="sng" dirty="0">
                <a:solidFill>
                  <a:prstClr val="black"/>
                </a:solidFill>
                <a:latin typeface="+mj-lt"/>
                <a:cs typeface="Times New Roman" panose="02020603050405020304" pitchFamily="18" charset="0"/>
              </a:rPr>
              <a:t>Scientific knowledge necessary</a:t>
            </a:r>
            <a:r>
              <a:rPr lang="en-US" sz="2000" dirty="0">
                <a:solidFill>
                  <a:prstClr val="black"/>
                </a:solidFill>
                <a:latin typeface="+mj-lt"/>
                <a:cs typeface="Times New Roman" panose="02020603050405020304" pitchFamily="18" charset="0"/>
              </a:rPr>
              <a:t> to </a:t>
            </a:r>
            <a:r>
              <a:rPr lang="en-US" sz="2000" u="sng" dirty="0">
                <a:solidFill>
                  <a:prstClr val="black"/>
                </a:solidFill>
                <a:latin typeface="+mj-lt"/>
                <a:cs typeface="Times New Roman" panose="02020603050405020304" pitchFamily="18" charset="0"/>
              </a:rPr>
              <a:t>understand societal issues</a:t>
            </a:r>
          </a:p>
          <a:p>
            <a:pPr lvl="1">
              <a:lnSpc>
                <a:spcPct val="100000"/>
              </a:lnSpc>
              <a:buFont typeface="Symbol" panose="05050102010706020507" pitchFamily="18" charset="2"/>
              <a:buChar char="-"/>
            </a:pPr>
            <a:r>
              <a:rPr lang="en-US" sz="1800" dirty="0">
                <a:solidFill>
                  <a:prstClr val="black"/>
                </a:solidFill>
                <a:latin typeface="Times New Roman" panose="02020603050405020304" pitchFamily="18" charset="0"/>
                <a:cs typeface="Times New Roman" panose="02020603050405020304" pitchFamily="18" charset="0"/>
              </a:rPr>
              <a:t>Genetic engineering, energy production/consumption, climate change</a:t>
            </a:r>
          </a:p>
          <a:p>
            <a:pPr lvl="1">
              <a:lnSpc>
                <a:spcPct val="100000"/>
              </a:lnSpc>
              <a:buFont typeface="Symbol" panose="05050102010706020507" pitchFamily="18" charset="2"/>
              <a:buChar char="-"/>
            </a:pPr>
            <a:endParaRPr lang="en-US" sz="600" dirty="0">
              <a:solidFill>
                <a:prstClr val="black"/>
              </a:solidFill>
              <a:latin typeface="Times New Roman" panose="02020603050405020304" pitchFamily="18" charset="0"/>
              <a:cs typeface="Times New Roman" panose="02020603050405020304" pitchFamily="18" charset="0"/>
            </a:endParaRPr>
          </a:p>
          <a:p>
            <a:pPr lvl="0">
              <a:lnSpc>
                <a:spcPct val="100000"/>
              </a:lnSpc>
            </a:pPr>
            <a:r>
              <a:rPr lang="en-US" sz="2000" u="sng" dirty="0">
                <a:solidFill>
                  <a:prstClr val="black"/>
                </a:solidFill>
                <a:latin typeface="+mj-lt"/>
                <a:cs typeface="Times New Roman" panose="02020603050405020304" pitchFamily="18" charset="0"/>
              </a:rPr>
              <a:t>Connection</a:t>
            </a:r>
            <a:r>
              <a:rPr lang="en-US" sz="2000" dirty="0">
                <a:solidFill>
                  <a:prstClr val="black"/>
                </a:solidFill>
                <a:latin typeface="+mj-lt"/>
                <a:cs typeface="Times New Roman" panose="02020603050405020304" pitchFamily="18" charset="0"/>
              </a:rPr>
              <a:t> between </a:t>
            </a:r>
            <a:r>
              <a:rPr lang="en-US" sz="2000" u="sng" dirty="0">
                <a:solidFill>
                  <a:prstClr val="black"/>
                </a:solidFill>
                <a:latin typeface="+mj-lt"/>
                <a:cs typeface="Times New Roman" panose="02020603050405020304" pitchFamily="18" charset="0"/>
              </a:rPr>
              <a:t>scientific processes/results</a:t>
            </a:r>
            <a:r>
              <a:rPr lang="en-US" sz="2000" dirty="0">
                <a:solidFill>
                  <a:prstClr val="black"/>
                </a:solidFill>
                <a:latin typeface="+mj-lt"/>
                <a:cs typeface="Times New Roman" panose="02020603050405020304" pitchFamily="18" charset="0"/>
              </a:rPr>
              <a:t> and the </a:t>
            </a:r>
            <a:r>
              <a:rPr lang="en-US" sz="2000" u="sng" dirty="0">
                <a:solidFill>
                  <a:prstClr val="black"/>
                </a:solidFill>
                <a:latin typeface="+mj-lt"/>
                <a:cs typeface="Times New Roman" panose="02020603050405020304" pitchFamily="18" charset="0"/>
              </a:rPr>
              <a:t>social/political sphere necessary</a:t>
            </a:r>
            <a:r>
              <a:rPr lang="en-US" sz="2000" dirty="0">
                <a:solidFill>
                  <a:prstClr val="black"/>
                </a:solidFill>
                <a:latin typeface="+mj-lt"/>
                <a:cs typeface="Times New Roman" panose="02020603050405020304" pitchFamily="18" charset="0"/>
              </a:rPr>
              <a:t> to </a:t>
            </a:r>
            <a:r>
              <a:rPr lang="en-US" sz="2000" u="sng" dirty="0">
                <a:solidFill>
                  <a:prstClr val="black"/>
                </a:solidFill>
                <a:latin typeface="+mj-lt"/>
                <a:cs typeface="Times New Roman" panose="02020603050405020304" pitchFamily="18" charset="0"/>
              </a:rPr>
              <a:t>enable students adequately</a:t>
            </a:r>
            <a:r>
              <a:rPr lang="en-US" sz="2000" dirty="0">
                <a:solidFill>
                  <a:prstClr val="black"/>
                </a:solidFill>
                <a:latin typeface="+mj-lt"/>
                <a:cs typeface="Times New Roman" panose="02020603050405020304" pitchFamily="18" charset="0"/>
              </a:rPr>
              <a:t> to make sense of both areas</a:t>
            </a:r>
          </a:p>
          <a:p>
            <a:pPr lvl="0">
              <a:lnSpc>
                <a:spcPct val="100000"/>
              </a:lnSpc>
            </a:pPr>
            <a:endParaRPr lang="en-US" sz="600" dirty="0">
              <a:solidFill>
                <a:prstClr val="black"/>
              </a:solidFill>
              <a:latin typeface="+mj-lt"/>
              <a:cs typeface="Times New Roman" panose="02020603050405020304" pitchFamily="18" charset="0"/>
            </a:endParaRPr>
          </a:p>
          <a:p>
            <a:pPr lvl="0">
              <a:lnSpc>
                <a:spcPct val="100000"/>
              </a:lnSpc>
            </a:pPr>
            <a:r>
              <a:rPr lang="en-US" sz="2000" u="sng" dirty="0">
                <a:solidFill>
                  <a:prstClr val="black"/>
                </a:solidFill>
                <a:latin typeface="+mj-lt"/>
                <a:cs typeface="Times New Roman" panose="02020603050405020304" pitchFamily="18" charset="0"/>
              </a:rPr>
              <a:t>Goals for education: Students should…</a:t>
            </a:r>
          </a:p>
          <a:p>
            <a:pPr lvl="1">
              <a:lnSpc>
                <a:spcPct val="100000"/>
              </a:lnSpc>
              <a:buFont typeface="Symbol" panose="05050102010706020507" pitchFamily="18" charset="2"/>
              <a:buChar char="-"/>
            </a:pPr>
            <a:r>
              <a:rPr lang="en-US" sz="1800" dirty="0">
                <a:solidFill>
                  <a:prstClr val="black"/>
                </a:solidFill>
                <a:latin typeface="Times New Roman" panose="02020603050405020304" pitchFamily="18" charset="0"/>
                <a:cs typeface="Times New Roman" panose="02020603050405020304" pitchFamily="18" charset="0"/>
              </a:rPr>
              <a:t>explain their views, their understandings and their arguments;</a:t>
            </a:r>
          </a:p>
          <a:p>
            <a:pPr lvl="1">
              <a:lnSpc>
                <a:spcPct val="100000"/>
              </a:lnSpc>
              <a:buFont typeface="Symbol" panose="05050102010706020507" pitchFamily="18" charset="2"/>
              <a:buChar char="-"/>
            </a:pPr>
            <a:r>
              <a:rPr lang="en-US" sz="1800" dirty="0">
                <a:solidFill>
                  <a:prstClr val="black"/>
                </a:solidFill>
                <a:latin typeface="Times New Roman" panose="02020603050405020304" pitchFamily="18" charset="0"/>
                <a:cs typeface="Times New Roman" panose="02020603050405020304" pitchFamily="18" charset="0"/>
              </a:rPr>
              <a:t>tolerate, accommodate, include and reflect upon opinions and views that may be different from their own; and to participate in the consideration and debate of these ideas in the classroom</a:t>
            </a:r>
          </a:p>
          <a:p>
            <a:pPr lvl="1">
              <a:lnSpc>
                <a:spcPct val="100000"/>
              </a:lnSpc>
              <a:buFont typeface="Symbol" panose="05050102010706020507" pitchFamily="18" charset="2"/>
              <a:buChar char="-"/>
            </a:pPr>
            <a:r>
              <a:rPr lang="en-US" sz="1800" dirty="0">
                <a:solidFill>
                  <a:prstClr val="black"/>
                </a:solidFill>
                <a:latin typeface="Times New Roman" panose="02020603050405020304" pitchFamily="18" charset="0"/>
                <a:cs typeface="Times New Roman" panose="02020603050405020304" pitchFamily="18" charset="0"/>
              </a:rPr>
              <a:t>use this experience and understanding in their life outside school. </a:t>
            </a:r>
          </a:p>
          <a:p>
            <a:pPr marL="457200" lvl="1" indent="0">
              <a:lnSpc>
                <a:spcPct val="100000"/>
              </a:lnSpc>
              <a:buNone/>
            </a:pPr>
            <a:endParaRPr lang="en-US" sz="600" dirty="0">
              <a:solidFill>
                <a:prstClr val="black"/>
              </a:solidFill>
              <a:latin typeface="Times New Roman" panose="02020603050405020304" pitchFamily="18" charset="0"/>
              <a:cs typeface="Times New Roman" panose="02020603050405020304" pitchFamily="18" charset="0"/>
            </a:endParaRPr>
          </a:p>
          <a:p>
            <a:pPr lvl="0">
              <a:lnSpc>
                <a:spcPct val="100000"/>
              </a:lnSpc>
              <a:buFont typeface="Symbol" panose="05050102010706020507" pitchFamily="18" charset="2"/>
              <a:buChar char="®"/>
            </a:pPr>
            <a:r>
              <a:rPr lang="en-US" sz="2600" dirty="0">
                <a:solidFill>
                  <a:prstClr val="black"/>
                </a:solidFill>
                <a:latin typeface="Times New Roman" panose="02020603050405020304" pitchFamily="18" charset="0"/>
                <a:cs typeface="Times New Roman" panose="02020603050405020304" pitchFamily="18" charset="0"/>
              </a:rPr>
              <a:t> </a:t>
            </a:r>
            <a:r>
              <a:rPr lang="en-US" sz="2000" b="1" dirty="0">
                <a:solidFill>
                  <a:prstClr val="black"/>
                </a:solidFill>
                <a:latin typeface="+mj-lt"/>
                <a:cs typeface="Times New Roman" panose="02020603050405020304" pitchFamily="18" charset="0"/>
              </a:rPr>
              <a:t>Reflecting the societal/political impact in science classrooms</a:t>
            </a:r>
            <a:endParaRPr lang="en-US" sz="2600" b="1" dirty="0">
              <a:solidFill>
                <a:prstClr val="black"/>
              </a:solidFill>
              <a:latin typeface="+mj-lt"/>
              <a:cs typeface="Times New Roman" panose="02020603050405020304" pitchFamily="18" charset="0"/>
            </a:endParaRPr>
          </a:p>
        </p:txBody>
      </p:sp>
      <p:sp>
        <p:nvSpPr>
          <p:cNvPr id="10" name="Textfeld 9">
            <a:extLst>
              <a:ext uri="{FF2B5EF4-FFF2-40B4-BE49-F238E27FC236}">
                <a16:creationId xmlns:a16="http://schemas.microsoft.com/office/drawing/2014/main" id="{5DC38896-AD34-B885-71A6-2DD54D59C937}"/>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sp>
        <p:nvSpPr>
          <p:cNvPr id="19" name="Titel 1">
            <a:extLst>
              <a:ext uri="{FF2B5EF4-FFF2-40B4-BE49-F238E27FC236}">
                <a16:creationId xmlns:a16="http://schemas.microsoft.com/office/drawing/2014/main" id="{A3F1077C-2302-4386-843B-750E707F8C67}"/>
              </a:ext>
            </a:extLst>
          </p:cNvPr>
          <p:cNvSpPr>
            <a:spLocks noGrp="1"/>
          </p:cNvSpPr>
          <p:nvPr>
            <p:ph type="title"/>
          </p:nvPr>
        </p:nvSpPr>
        <p:spPr>
          <a:xfrm>
            <a:off x="0" y="265140"/>
            <a:ext cx="12192000" cy="648000"/>
          </a:xfrm>
          <a:solidFill>
            <a:schemeClr val="bg1"/>
          </a:solidFill>
        </p:spPr>
        <p:txBody>
          <a:bodyPr>
            <a:normAutofit/>
          </a:bodyPr>
          <a:lstStyle/>
          <a:p>
            <a:r>
              <a:rPr lang="de-DE" sz="3600" dirty="0">
                <a:solidFill>
                  <a:srgbClr val="234BA5"/>
                </a:solidFill>
                <a:latin typeface="Arial" panose="020B0604020202020204" pitchFamily="34" charset="0"/>
                <a:cs typeface="Arial" panose="020B0604020202020204" pitchFamily="34" charset="0"/>
              </a:rPr>
              <a:t>	</a:t>
            </a:r>
            <a:r>
              <a:rPr lang="en-US" sz="3200" b="1" dirty="0">
                <a:solidFill>
                  <a:srgbClr val="234BA5"/>
                </a:solidFill>
                <a:latin typeface="Arial" panose="020B0604020202020204" pitchFamily="34" charset="0"/>
                <a:cs typeface="Arial" panose="020B0604020202020204" pitchFamily="34" charset="0"/>
              </a:rPr>
              <a:t>Science and citizenship education </a:t>
            </a:r>
            <a:r>
              <a:rPr lang="en-US" sz="2000" b="1" dirty="0">
                <a:solidFill>
                  <a:srgbClr val="234BA5"/>
                </a:solidFill>
                <a:latin typeface="Arial" panose="020B0604020202020204" pitchFamily="34" charset="0"/>
                <a:cs typeface="Arial" panose="020B0604020202020204" pitchFamily="34" charset="0"/>
              </a:rPr>
              <a:t>(Davies, 2004)</a:t>
            </a:r>
            <a:endParaRPr lang="de-DE" sz="3600" b="1" dirty="0">
              <a:solidFill>
                <a:srgbClr val="234BA5"/>
              </a:solidFill>
              <a:latin typeface="Arial" panose="020B0604020202020204" pitchFamily="34" charset="0"/>
              <a:cs typeface="Arial" panose="020B0604020202020204" pitchFamily="34" charset="0"/>
            </a:endParaRPr>
          </a:p>
        </p:txBody>
      </p:sp>
      <p:pic>
        <p:nvPicPr>
          <p:cNvPr id="20" name="Grafik 19">
            <a:extLst>
              <a:ext uri="{FF2B5EF4-FFF2-40B4-BE49-F238E27FC236}">
                <a16:creationId xmlns:a16="http://schemas.microsoft.com/office/drawing/2014/main" id="{016246CE-D0F7-645B-D1E3-8662B57BB79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pic>
        <p:nvPicPr>
          <p:cNvPr id="21" name="Grafik 20">
            <a:extLst>
              <a:ext uri="{FF2B5EF4-FFF2-40B4-BE49-F238E27FC236}">
                <a16:creationId xmlns:a16="http://schemas.microsoft.com/office/drawing/2014/main" id="{8DB553FF-E2A8-BCF4-49F7-331C5DF33A2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sp>
        <p:nvSpPr>
          <p:cNvPr id="23" name="Flussdiagramm: Verbinder 22">
            <a:extLst>
              <a:ext uri="{FF2B5EF4-FFF2-40B4-BE49-F238E27FC236}">
                <a16:creationId xmlns:a16="http://schemas.microsoft.com/office/drawing/2014/main" id="{A31482B1-0FB1-D146-7440-D2FA050EFF04}"/>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rPr>
              <a:t>1</a:t>
            </a:r>
          </a:p>
        </p:txBody>
      </p:sp>
      <p:pic>
        <p:nvPicPr>
          <p:cNvPr id="11" name="Grafik 10">
            <a:extLst>
              <a:ext uri="{FF2B5EF4-FFF2-40B4-BE49-F238E27FC236}">
                <a16:creationId xmlns:a16="http://schemas.microsoft.com/office/drawing/2014/main" id="{21E1DB58-9C59-4D91-4F38-A90BD444B9E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5016" y="6353165"/>
            <a:ext cx="1928798" cy="430339"/>
          </a:xfrm>
          <a:prstGeom prst="rect">
            <a:avLst/>
          </a:prstGeom>
        </p:spPr>
      </p:pic>
    </p:spTree>
    <p:extLst>
      <p:ext uri="{BB962C8B-B14F-4D97-AF65-F5344CB8AC3E}">
        <p14:creationId xmlns:p14="http://schemas.microsoft.com/office/powerpoint/2010/main" val="1613695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C5D3F3"/>
        </a:solidFill>
        <a:effectLst/>
      </p:bgPr>
    </p:bg>
    <p:spTree>
      <p:nvGrpSpPr>
        <p:cNvPr id="1" name=""/>
        <p:cNvGrpSpPr/>
        <p:nvPr/>
      </p:nvGrpSpPr>
      <p:grpSpPr>
        <a:xfrm>
          <a:off x="0" y="0"/>
          <a:ext cx="0" cy="0"/>
          <a:chOff x="0" y="0"/>
          <a:chExt cx="0" cy="0"/>
        </a:xfrm>
      </p:grpSpPr>
      <p:sp>
        <p:nvSpPr>
          <p:cNvPr id="3" name="Inhaltsplatzhalter 2"/>
          <p:cNvSpPr>
            <a:spLocks noGrp="1"/>
          </p:cNvSpPr>
          <p:nvPr>
            <p:ph idx="1"/>
          </p:nvPr>
        </p:nvSpPr>
        <p:spPr>
          <a:xfrm>
            <a:off x="956929" y="1079899"/>
            <a:ext cx="10951536" cy="4670621"/>
          </a:xfrm>
        </p:spPr>
        <p:txBody>
          <a:bodyPr>
            <a:noAutofit/>
          </a:bodyPr>
          <a:lstStyle/>
          <a:p>
            <a:pPr lvl="0">
              <a:lnSpc>
                <a:spcPct val="100000"/>
              </a:lnSpc>
            </a:pPr>
            <a:r>
              <a:rPr lang="en-US" sz="2000" u="sng" dirty="0">
                <a:solidFill>
                  <a:prstClr val="black"/>
                </a:solidFill>
                <a:latin typeface="+mj-lt"/>
                <a:cs typeface="Times New Roman" panose="02020603050405020304" pitchFamily="18" charset="0"/>
              </a:rPr>
              <a:t>Intercultural communicative competence as a starting point</a:t>
            </a:r>
          </a:p>
          <a:p>
            <a:pPr lvl="0">
              <a:lnSpc>
                <a:spcPct val="100000"/>
              </a:lnSpc>
            </a:pPr>
            <a:r>
              <a:rPr lang="en-US" sz="2000" u="sng" dirty="0">
                <a:solidFill>
                  <a:prstClr val="black"/>
                </a:solidFill>
                <a:latin typeface="+mj-lt"/>
                <a:cs typeface="Times New Roman" panose="02020603050405020304" pitchFamily="18" charset="0"/>
              </a:rPr>
              <a:t>Intercultural citizenship</a:t>
            </a:r>
            <a:r>
              <a:rPr lang="en-US" sz="2000" dirty="0">
                <a:solidFill>
                  <a:prstClr val="black"/>
                </a:solidFill>
                <a:latin typeface="+mj-lt"/>
                <a:cs typeface="Times New Roman" panose="02020603050405020304" pitchFamily="18" charset="0"/>
              </a:rPr>
              <a:t> as the </a:t>
            </a:r>
            <a:r>
              <a:rPr lang="en-US" sz="2000" u="sng" dirty="0">
                <a:solidFill>
                  <a:prstClr val="black"/>
                </a:solidFill>
                <a:latin typeface="+mj-lt"/>
                <a:cs typeface="Times New Roman" panose="02020603050405020304" pitchFamily="18" charset="0"/>
              </a:rPr>
              <a:t>content of foreign language education</a:t>
            </a:r>
          </a:p>
          <a:p>
            <a:pPr lvl="1">
              <a:lnSpc>
                <a:spcPct val="100000"/>
              </a:lnSpc>
              <a:buFont typeface="Symbol" panose="05050102010706020507" pitchFamily="18" charset="2"/>
              <a:buChar char="-"/>
            </a:pPr>
            <a:r>
              <a:rPr lang="en-US" sz="1800" b="1" dirty="0">
                <a:solidFill>
                  <a:prstClr val="black"/>
                </a:solidFill>
                <a:latin typeface="Times New Roman" panose="02020603050405020304" pitchFamily="18" charset="0"/>
                <a:cs typeface="Times New Roman" panose="02020603050405020304" pitchFamily="18" charset="0"/>
              </a:rPr>
              <a:t>The relational: </a:t>
            </a:r>
            <a:r>
              <a:rPr lang="en-US" sz="1800" dirty="0">
                <a:solidFill>
                  <a:prstClr val="black"/>
                </a:solidFill>
                <a:latin typeface="Times New Roman" panose="02020603050405020304" pitchFamily="18" charset="0"/>
                <a:cs typeface="Times New Roman" panose="02020603050405020304" pitchFamily="18" charset="0"/>
              </a:rPr>
              <a:t>Students become intercultural speakers or intercultural mediators</a:t>
            </a:r>
          </a:p>
          <a:p>
            <a:pPr lvl="1">
              <a:lnSpc>
                <a:spcPct val="100000"/>
              </a:lnSpc>
              <a:buFont typeface="Symbol" panose="05050102010706020507" pitchFamily="18" charset="2"/>
              <a:buChar char="-"/>
            </a:pPr>
            <a:r>
              <a:rPr lang="en-US" sz="1800" b="1" dirty="0">
                <a:solidFill>
                  <a:prstClr val="black"/>
                </a:solidFill>
                <a:latin typeface="Times New Roman" panose="02020603050405020304" pitchFamily="18" charset="0"/>
                <a:cs typeface="Times New Roman" panose="02020603050405020304" pitchFamily="18" charset="0"/>
              </a:rPr>
              <a:t>The critical: </a:t>
            </a:r>
            <a:r>
              <a:rPr lang="en-US" sz="1800" dirty="0">
                <a:solidFill>
                  <a:prstClr val="black"/>
                </a:solidFill>
                <a:latin typeface="Times New Roman" panose="02020603050405020304" pitchFamily="18" charset="0"/>
                <a:cs typeface="Times New Roman" panose="02020603050405020304" pitchFamily="18" charset="0"/>
              </a:rPr>
              <a:t>Analyzing and reflecting on one’s thoughts and actions and those of others, questioning the national basis of one’s presuppositions and views</a:t>
            </a:r>
          </a:p>
          <a:p>
            <a:pPr lvl="1">
              <a:lnSpc>
                <a:spcPct val="100000"/>
              </a:lnSpc>
              <a:buFont typeface="Symbol" panose="05050102010706020507" pitchFamily="18" charset="2"/>
              <a:buChar char="-"/>
            </a:pPr>
            <a:r>
              <a:rPr lang="en-US" sz="1800" b="1" dirty="0">
                <a:solidFill>
                  <a:prstClr val="black"/>
                </a:solidFill>
                <a:latin typeface="Times New Roman" panose="02020603050405020304" pitchFamily="18" charset="0"/>
                <a:cs typeface="Times New Roman" panose="02020603050405020304" pitchFamily="18" charset="0"/>
              </a:rPr>
              <a:t>The civic: </a:t>
            </a:r>
            <a:r>
              <a:rPr lang="en-US" sz="1800" dirty="0">
                <a:solidFill>
                  <a:prstClr val="black"/>
                </a:solidFill>
                <a:latin typeface="Times New Roman" panose="02020603050405020304" pitchFamily="18" charset="0"/>
                <a:cs typeface="Times New Roman" panose="02020603050405020304" pitchFamily="18" charset="0"/>
              </a:rPr>
              <a:t>Students acting in their communities</a:t>
            </a:r>
          </a:p>
          <a:p>
            <a:pPr lvl="0">
              <a:lnSpc>
                <a:spcPct val="100000"/>
              </a:lnSpc>
            </a:pPr>
            <a:r>
              <a:rPr lang="en-US" sz="2000" u="sng" dirty="0">
                <a:solidFill>
                  <a:prstClr val="black"/>
                </a:solidFill>
                <a:latin typeface="+mj-lt"/>
                <a:cs typeface="Times New Roman" panose="02020603050405020304" pitchFamily="18" charset="0"/>
              </a:rPr>
              <a:t>Pedagogical goals connected to these aspects:</a:t>
            </a:r>
          </a:p>
          <a:p>
            <a:pPr lvl="1">
              <a:lnSpc>
                <a:spcPct val="100000"/>
              </a:lnSpc>
              <a:buFont typeface="Symbol" panose="05050102010706020507" pitchFamily="18" charset="2"/>
              <a:buChar char="-"/>
            </a:pPr>
            <a:r>
              <a:rPr lang="en-US" sz="1800" dirty="0">
                <a:solidFill>
                  <a:prstClr val="black"/>
                </a:solidFill>
                <a:latin typeface="Times New Roman" panose="02020603050405020304" pitchFamily="18" charset="0"/>
                <a:cs typeface="Times New Roman" panose="02020603050405020304" pitchFamily="18" charset="0"/>
              </a:rPr>
              <a:t>Citizenship is the </a:t>
            </a:r>
            <a:r>
              <a:rPr lang="en-US" sz="1800" b="1" dirty="0">
                <a:solidFill>
                  <a:prstClr val="black"/>
                </a:solidFill>
                <a:latin typeface="Times New Roman" panose="02020603050405020304" pitchFamily="18" charset="0"/>
                <a:cs typeface="Times New Roman" panose="02020603050405020304" pitchFamily="18" charset="0"/>
              </a:rPr>
              <a:t>content of language lessons through the inclusion of themes of social relevance </a:t>
            </a:r>
            <a:r>
              <a:rPr lang="en-US" sz="1800" dirty="0">
                <a:solidFill>
                  <a:prstClr val="black"/>
                </a:solidFill>
                <a:latin typeface="Times New Roman" panose="02020603050405020304" pitchFamily="18" charset="0"/>
                <a:cs typeface="Times New Roman" panose="02020603050405020304" pitchFamily="18" charset="0"/>
              </a:rPr>
              <a:t>(the environment, ecology, languages, peace and conflict, diversity, linguistic and other rights, sustainability, poverty, hunger, etc.);</a:t>
            </a:r>
          </a:p>
          <a:p>
            <a:pPr lvl="1">
              <a:lnSpc>
                <a:spcPct val="100000"/>
              </a:lnSpc>
              <a:buFont typeface="Symbol" panose="05050102010706020507" pitchFamily="18" charset="2"/>
              <a:buChar char="-"/>
            </a:pPr>
            <a:r>
              <a:rPr lang="en-US" sz="1800" b="1" dirty="0">
                <a:solidFill>
                  <a:prstClr val="black"/>
                </a:solidFill>
                <a:latin typeface="Times New Roman" panose="02020603050405020304" pitchFamily="18" charset="0"/>
                <a:cs typeface="Times New Roman" panose="02020603050405020304" pitchFamily="18" charset="0"/>
              </a:rPr>
              <a:t>Students who speak different native languages engage with others in intercultural communication </a:t>
            </a:r>
            <a:r>
              <a:rPr lang="en-US" sz="1800" dirty="0">
                <a:solidFill>
                  <a:prstClr val="black"/>
                </a:solidFill>
                <a:latin typeface="Times New Roman" panose="02020603050405020304" pitchFamily="18" charset="0"/>
                <a:cs typeface="Times New Roman" panose="02020603050405020304" pitchFamily="18" charset="0"/>
              </a:rPr>
              <a:t>in a transnational project and develop a sense of community called </a:t>
            </a:r>
            <a:r>
              <a:rPr lang="en-US" sz="1800" b="1" dirty="0">
                <a:solidFill>
                  <a:prstClr val="black"/>
                </a:solidFill>
                <a:latin typeface="Times New Roman" panose="02020603050405020304" pitchFamily="18" charset="0"/>
                <a:cs typeface="Times New Roman" panose="02020603050405020304" pitchFamily="18" charset="0"/>
              </a:rPr>
              <a:t>“transnational identification”</a:t>
            </a:r>
            <a:r>
              <a:rPr lang="en-US" sz="1800" dirty="0">
                <a:solidFill>
                  <a:prstClr val="black"/>
                </a:solidFill>
                <a:latin typeface="Times New Roman" panose="02020603050405020304" pitchFamily="18" charset="0"/>
                <a:cs typeface="Times New Roman" panose="02020603050405020304" pitchFamily="18" charset="0"/>
              </a:rPr>
              <a:t>; </a:t>
            </a:r>
          </a:p>
          <a:p>
            <a:pPr lvl="1">
              <a:lnSpc>
                <a:spcPct val="100000"/>
              </a:lnSpc>
              <a:buFont typeface="Symbol" panose="05050102010706020507" pitchFamily="18" charset="2"/>
              <a:buChar char="-"/>
            </a:pPr>
            <a:r>
              <a:rPr lang="en-US" sz="1800" b="1" dirty="0">
                <a:solidFill>
                  <a:prstClr val="black"/>
                </a:solidFill>
                <a:latin typeface="Times New Roman" panose="02020603050405020304" pitchFamily="18" charset="0"/>
                <a:cs typeface="Times New Roman" panose="02020603050405020304" pitchFamily="18" charset="0"/>
              </a:rPr>
              <a:t>Students engage </a:t>
            </a:r>
            <a:r>
              <a:rPr lang="en-US" sz="1800" dirty="0">
                <a:solidFill>
                  <a:prstClr val="black"/>
                </a:solidFill>
                <a:latin typeface="Times New Roman" panose="02020603050405020304" pitchFamily="18" charset="0"/>
                <a:cs typeface="Times New Roman" panose="02020603050405020304" pitchFamily="18" charset="0"/>
              </a:rPr>
              <a:t>in </a:t>
            </a:r>
            <a:r>
              <a:rPr lang="en-US" sz="1800" b="1" dirty="0">
                <a:solidFill>
                  <a:prstClr val="black"/>
                </a:solidFill>
                <a:latin typeface="Times New Roman" panose="02020603050405020304" pitchFamily="18" charset="0"/>
                <a:cs typeface="Times New Roman" panose="02020603050405020304" pitchFamily="18" charset="0"/>
              </a:rPr>
              <a:t>criticality and reflexivity </a:t>
            </a:r>
            <a:r>
              <a:rPr lang="en-US" sz="1800" dirty="0">
                <a:solidFill>
                  <a:prstClr val="black"/>
                </a:solidFill>
                <a:latin typeface="Times New Roman" panose="02020603050405020304" pitchFamily="18" charset="0"/>
                <a:cs typeface="Times New Roman" panose="02020603050405020304" pitchFamily="18" charset="0"/>
              </a:rPr>
              <a:t>not only at the level of thought but also </a:t>
            </a:r>
            <a:r>
              <a:rPr lang="en-US" sz="1800" b="1" dirty="0">
                <a:solidFill>
                  <a:prstClr val="black"/>
                </a:solidFill>
                <a:latin typeface="Times New Roman" panose="02020603050405020304" pitchFamily="18" charset="0"/>
                <a:cs typeface="Times New Roman" panose="02020603050405020304" pitchFamily="18" charset="0"/>
              </a:rPr>
              <a:t>by taking action in the community</a:t>
            </a:r>
            <a:r>
              <a:rPr lang="en-US" sz="1800" dirty="0">
                <a:solidFill>
                  <a:prstClr val="black"/>
                </a:solidFill>
                <a:latin typeface="Times New Roman" panose="02020603050405020304" pitchFamily="18" charset="0"/>
                <a:cs typeface="Times New Roman" panose="02020603050405020304" pitchFamily="18" charset="0"/>
              </a:rPr>
              <a:t> (at local, national, regional or global levels).</a:t>
            </a:r>
          </a:p>
          <a:p>
            <a:pPr lvl="0">
              <a:lnSpc>
                <a:spcPct val="100000"/>
              </a:lnSpc>
            </a:pPr>
            <a:r>
              <a:rPr lang="en-US" sz="2000" u="sng" dirty="0">
                <a:solidFill>
                  <a:prstClr val="black"/>
                </a:solidFill>
                <a:latin typeface="+mj-lt"/>
                <a:cs typeface="Times New Roman" panose="02020603050405020304" pitchFamily="18" charset="0"/>
              </a:rPr>
              <a:t>Potential issues:</a:t>
            </a:r>
            <a:r>
              <a:rPr lang="en-US" sz="2000" dirty="0">
                <a:solidFill>
                  <a:prstClr val="black"/>
                </a:solidFill>
                <a:latin typeface="+mj-lt"/>
                <a:cs typeface="Times New Roman" panose="02020603050405020304" pitchFamily="18" charset="0"/>
              </a:rPr>
              <a:t> Time and resources necessary to facilitate these processes. </a:t>
            </a:r>
          </a:p>
        </p:txBody>
      </p:sp>
      <p:sp>
        <p:nvSpPr>
          <p:cNvPr id="10" name="Textfeld 9">
            <a:extLst>
              <a:ext uri="{FF2B5EF4-FFF2-40B4-BE49-F238E27FC236}">
                <a16:creationId xmlns:a16="http://schemas.microsoft.com/office/drawing/2014/main" id="{5DC38896-AD34-B885-71A6-2DD54D59C937}"/>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sp>
        <p:nvSpPr>
          <p:cNvPr id="19" name="Titel 1">
            <a:extLst>
              <a:ext uri="{FF2B5EF4-FFF2-40B4-BE49-F238E27FC236}">
                <a16:creationId xmlns:a16="http://schemas.microsoft.com/office/drawing/2014/main" id="{A3F1077C-2302-4386-843B-750E707F8C67}"/>
              </a:ext>
            </a:extLst>
          </p:cNvPr>
          <p:cNvSpPr>
            <a:spLocks noGrp="1"/>
          </p:cNvSpPr>
          <p:nvPr>
            <p:ph type="title"/>
          </p:nvPr>
        </p:nvSpPr>
        <p:spPr>
          <a:xfrm>
            <a:off x="0" y="265140"/>
            <a:ext cx="12192000" cy="648000"/>
          </a:xfrm>
          <a:solidFill>
            <a:schemeClr val="bg1"/>
          </a:solidFill>
        </p:spPr>
        <p:txBody>
          <a:bodyPr>
            <a:normAutofit/>
          </a:bodyPr>
          <a:lstStyle/>
          <a:p>
            <a:r>
              <a:rPr lang="de-DE" sz="3600" dirty="0">
                <a:solidFill>
                  <a:srgbClr val="234BA5"/>
                </a:solidFill>
                <a:latin typeface="Arial" panose="020B0604020202020204" pitchFamily="34" charset="0"/>
                <a:cs typeface="Arial" panose="020B0604020202020204" pitchFamily="34" charset="0"/>
              </a:rPr>
              <a:t>	</a:t>
            </a:r>
            <a:r>
              <a:rPr lang="en-US" sz="3200" b="1" dirty="0">
                <a:solidFill>
                  <a:srgbClr val="234BA5"/>
                </a:solidFill>
                <a:latin typeface="Arial" panose="020B0604020202020204" pitchFamily="34" charset="0"/>
                <a:cs typeface="Arial" panose="020B0604020202020204" pitchFamily="34" charset="0"/>
              </a:rPr>
              <a:t>Science and language learning </a:t>
            </a:r>
            <a:r>
              <a:rPr lang="en-US" sz="2000" b="1" dirty="0">
                <a:solidFill>
                  <a:srgbClr val="234BA5"/>
                </a:solidFill>
                <a:latin typeface="Arial" panose="020B0604020202020204" pitchFamily="34" charset="0"/>
                <a:cs typeface="Arial" panose="020B0604020202020204" pitchFamily="34" charset="0"/>
              </a:rPr>
              <a:t>(Porto, 2018)</a:t>
            </a:r>
            <a:endParaRPr lang="de-DE" sz="3600" b="1" dirty="0">
              <a:solidFill>
                <a:srgbClr val="234BA5"/>
              </a:solidFill>
              <a:latin typeface="Arial" panose="020B0604020202020204" pitchFamily="34" charset="0"/>
              <a:cs typeface="Arial" panose="020B0604020202020204" pitchFamily="34" charset="0"/>
            </a:endParaRPr>
          </a:p>
        </p:txBody>
      </p:sp>
      <p:pic>
        <p:nvPicPr>
          <p:cNvPr id="20" name="Grafik 19">
            <a:extLst>
              <a:ext uri="{FF2B5EF4-FFF2-40B4-BE49-F238E27FC236}">
                <a16:creationId xmlns:a16="http://schemas.microsoft.com/office/drawing/2014/main" id="{016246CE-D0F7-645B-D1E3-8662B57BB79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pic>
        <p:nvPicPr>
          <p:cNvPr id="21" name="Grafik 20">
            <a:extLst>
              <a:ext uri="{FF2B5EF4-FFF2-40B4-BE49-F238E27FC236}">
                <a16:creationId xmlns:a16="http://schemas.microsoft.com/office/drawing/2014/main" id="{8DB553FF-E2A8-BCF4-49F7-331C5DF33A2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sp>
        <p:nvSpPr>
          <p:cNvPr id="23" name="Flussdiagramm: Verbinder 22">
            <a:extLst>
              <a:ext uri="{FF2B5EF4-FFF2-40B4-BE49-F238E27FC236}">
                <a16:creationId xmlns:a16="http://schemas.microsoft.com/office/drawing/2014/main" id="{A31482B1-0FB1-D146-7440-D2FA050EFF04}"/>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dirty="0">
                <a:solidFill>
                  <a:srgbClr val="C5D3F3"/>
                </a:solidFill>
                <a:latin typeface="Arial" panose="020B0604020202020204" pitchFamily="34" charset="0"/>
                <a:cs typeface="Arial" panose="020B0604020202020204" pitchFamily="34" charset="0"/>
              </a:rPr>
              <a:t>2</a:t>
            </a:r>
            <a:endPar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endParaRPr>
          </a:p>
        </p:txBody>
      </p:sp>
      <p:pic>
        <p:nvPicPr>
          <p:cNvPr id="9" name="Grafik 8">
            <a:extLst>
              <a:ext uri="{FF2B5EF4-FFF2-40B4-BE49-F238E27FC236}">
                <a16:creationId xmlns:a16="http://schemas.microsoft.com/office/drawing/2014/main" id="{21E1DB58-9C59-4D91-4F38-A90BD444B9E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5016" y="6353165"/>
            <a:ext cx="1928798" cy="430339"/>
          </a:xfrm>
          <a:prstGeom prst="rect">
            <a:avLst/>
          </a:prstGeom>
        </p:spPr>
      </p:pic>
    </p:spTree>
    <p:extLst>
      <p:ext uri="{BB962C8B-B14F-4D97-AF65-F5344CB8AC3E}">
        <p14:creationId xmlns:p14="http://schemas.microsoft.com/office/powerpoint/2010/main" val="667100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686CE5B3-7604-4067-EB65-0ABD673BA71C}"/>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sp>
        <p:nvSpPr>
          <p:cNvPr id="8" name="Titel 1">
            <a:extLst>
              <a:ext uri="{FF2B5EF4-FFF2-40B4-BE49-F238E27FC236}">
                <a16:creationId xmlns:a16="http://schemas.microsoft.com/office/drawing/2014/main" id="{12A25F30-4A5F-84E6-EE42-B0E1A3F986C7}"/>
              </a:ext>
            </a:extLst>
          </p:cNvPr>
          <p:cNvSpPr txBox="1">
            <a:spLocks/>
          </p:cNvSpPr>
          <p:nvPr/>
        </p:nvSpPr>
        <p:spPr>
          <a:xfrm>
            <a:off x="0" y="265140"/>
            <a:ext cx="12192000" cy="648000"/>
          </a:xfrm>
          <a:prstGeom prst="rect">
            <a:avLst/>
          </a:prstGeom>
          <a:solidFill>
            <a:schemeClr val="bg2"/>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de-DE" sz="3600" b="0" i="0" u="none" strike="noStrike" kern="1200" cap="none" spc="0" normalizeH="0" baseline="0" noProof="0" dirty="0">
                <a:ln>
                  <a:noFill/>
                </a:ln>
                <a:solidFill>
                  <a:srgbClr val="234BA5"/>
                </a:solidFill>
                <a:effectLst/>
                <a:uLnTx/>
                <a:uFillTx/>
                <a:latin typeface="Arial" panose="020B0604020202020204" pitchFamily="34" charset="0"/>
                <a:ea typeface="+mj-ea"/>
                <a:cs typeface="Arial" panose="020B0604020202020204" pitchFamily="34" charset="0"/>
              </a:rPr>
              <a:t>	</a:t>
            </a:r>
            <a:r>
              <a:rPr kumimoji="0" lang="de-DE" sz="3300" b="1" i="0" u="none" strike="noStrike" kern="1200" cap="none" spc="0" normalizeH="0" baseline="0" noProof="0" dirty="0">
                <a:ln>
                  <a:noFill/>
                </a:ln>
                <a:solidFill>
                  <a:srgbClr val="234BA5"/>
                </a:solidFill>
                <a:effectLst/>
                <a:uLnTx/>
                <a:uFillTx/>
                <a:latin typeface="Arial"/>
                <a:ea typeface="+mj-ea"/>
                <a:cs typeface="Times New Roman" panose="02020603050405020304" pitchFamily="18" charset="0"/>
              </a:rPr>
              <a:t>Task</a:t>
            </a:r>
            <a:endParaRPr kumimoji="0" lang="de-DE" sz="2100" b="0" i="0" u="none" strike="noStrike" kern="1200" cap="none" spc="0" normalizeH="0" baseline="0" noProof="0" dirty="0">
              <a:ln>
                <a:noFill/>
              </a:ln>
              <a:solidFill>
                <a:srgbClr val="234BA5"/>
              </a:solidFill>
              <a:effectLst/>
              <a:uLnTx/>
              <a:uFillTx/>
              <a:latin typeface="Arial"/>
              <a:ea typeface="+mj-ea"/>
              <a:cs typeface="Arial" panose="020B0604020202020204" pitchFamily="34" charset="0"/>
            </a:endParaRPr>
          </a:p>
        </p:txBody>
      </p:sp>
      <p:pic>
        <p:nvPicPr>
          <p:cNvPr id="10" name="Grafik 9">
            <a:extLst>
              <a:ext uri="{FF2B5EF4-FFF2-40B4-BE49-F238E27FC236}">
                <a16:creationId xmlns:a16="http://schemas.microsoft.com/office/drawing/2014/main" id="{C16902BC-384F-47A5-76D3-6EF2CB834B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pic>
        <p:nvPicPr>
          <p:cNvPr id="12" name="Grafik 11">
            <a:extLst>
              <a:ext uri="{FF2B5EF4-FFF2-40B4-BE49-F238E27FC236}">
                <a16:creationId xmlns:a16="http://schemas.microsoft.com/office/drawing/2014/main" id="{837A2B22-7FCF-455E-9E00-3B2E125507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sp>
        <p:nvSpPr>
          <p:cNvPr id="14" name="Flussdiagramm: Verbinder 13">
            <a:extLst>
              <a:ext uri="{FF2B5EF4-FFF2-40B4-BE49-F238E27FC236}">
                <a16:creationId xmlns:a16="http://schemas.microsoft.com/office/drawing/2014/main" id="{DE2FE060-B1A2-DC1B-68B3-9A056D9BF68C}"/>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rPr>
              <a:t>3</a:t>
            </a:r>
          </a:p>
        </p:txBody>
      </p:sp>
      <p:sp>
        <p:nvSpPr>
          <p:cNvPr id="4" name="Rechteck 3">
            <a:extLst>
              <a:ext uri="{FF2B5EF4-FFF2-40B4-BE49-F238E27FC236}">
                <a16:creationId xmlns:a16="http://schemas.microsoft.com/office/drawing/2014/main" id="{F5824C36-A330-97E4-1E12-5A8182F975EF}"/>
              </a:ext>
            </a:extLst>
          </p:cNvPr>
          <p:cNvSpPr/>
          <p:nvPr/>
        </p:nvSpPr>
        <p:spPr>
          <a:xfrm>
            <a:off x="917947" y="1424768"/>
            <a:ext cx="10054853" cy="3625698"/>
          </a:xfrm>
          <a:prstGeom prst="rect">
            <a:avLst/>
          </a:prstGeom>
          <a:solidFill>
            <a:schemeClr val="bg1">
              <a:lumMod val="9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C5D3F3"/>
              </a:solidFill>
              <a:effectLst/>
              <a:uLnTx/>
              <a:uFillTx/>
              <a:latin typeface="Times New Roman"/>
              <a:ea typeface="+mn-ea"/>
              <a:cs typeface="+mn-cs"/>
            </a:endParaRPr>
          </a:p>
        </p:txBody>
      </p:sp>
      <p:sp>
        <p:nvSpPr>
          <p:cNvPr id="2" name="Inhaltsplatzhalter 2">
            <a:extLst>
              <a:ext uri="{FF2B5EF4-FFF2-40B4-BE49-F238E27FC236}">
                <a16:creationId xmlns:a16="http://schemas.microsoft.com/office/drawing/2014/main" id="{EB1ADF63-22A0-837D-81CE-2A52FD2FD6A9}"/>
              </a:ext>
            </a:extLst>
          </p:cNvPr>
          <p:cNvSpPr>
            <a:spLocks noGrp="1"/>
          </p:cNvSpPr>
          <p:nvPr>
            <p:ph idx="1"/>
          </p:nvPr>
        </p:nvSpPr>
        <p:spPr>
          <a:xfrm>
            <a:off x="993717" y="1531414"/>
            <a:ext cx="9839095" cy="4351338"/>
          </a:xfrm>
        </p:spPr>
        <p:txBody>
          <a:bodyPr>
            <a:normAutofit/>
          </a:bodyPr>
          <a:lstStyle/>
          <a:p>
            <a:pPr marL="514350" lvl="0" indent="-514350">
              <a:buFont typeface="+mj-lt"/>
              <a:buAutoNum type="arabicPeriod"/>
            </a:pPr>
            <a:r>
              <a:rPr lang="en-US" sz="3200" u="sng" dirty="0">
                <a:solidFill>
                  <a:prstClr val="black"/>
                </a:solidFill>
                <a:latin typeface="Times New Roman" panose="02020603050405020304" pitchFamily="18" charset="0"/>
                <a:cs typeface="Times New Roman" panose="02020603050405020304" pitchFamily="18" charset="0"/>
              </a:rPr>
              <a:t>Get</a:t>
            </a:r>
            <a:r>
              <a:rPr lang="en-US" sz="3200" dirty="0">
                <a:solidFill>
                  <a:prstClr val="black"/>
                </a:solidFill>
                <a:latin typeface="Times New Roman" panose="02020603050405020304" pitchFamily="18" charset="0"/>
                <a:cs typeface="Times New Roman" panose="02020603050405020304" pitchFamily="18" charset="0"/>
              </a:rPr>
              <a:t> together </a:t>
            </a:r>
            <a:r>
              <a:rPr lang="en-US" sz="3200" u="sng" dirty="0">
                <a:solidFill>
                  <a:prstClr val="black"/>
                </a:solidFill>
                <a:latin typeface="Times New Roman" panose="02020603050405020304" pitchFamily="18" charset="0"/>
                <a:cs typeface="Times New Roman" panose="02020603050405020304" pitchFamily="18" charset="0"/>
              </a:rPr>
              <a:t>in small groups</a:t>
            </a:r>
            <a:r>
              <a:rPr lang="en-US" sz="3200" dirty="0">
                <a:solidFill>
                  <a:prstClr val="black"/>
                </a:solidFill>
                <a:latin typeface="Times New Roman" panose="02020603050405020304" pitchFamily="18" charset="0"/>
                <a:cs typeface="Times New Roman" panose="02020603050405020304" pitchFamily="18" charset="0"/>
              </a:rPr>
              <a:t> and </a:t>
            </a:r>
            <a:r>
              <a:rPr lang="en-US" sz="3200" u="sng" dirty="0">
                <a:solidFill>
                  <a:prstClr val="black"/>
                </a:solidFill>
                <a:latin typeface="Times New Roman" panose="02020603050405020304" pitchFamily="18" charset="0"/>
                <a:cs typeface="Times New Roman" panose="02020603050405020304" pitchFamily="18" charset="0"/>
              </a:rPr>
              <a:t>come up with a topic</a:t>
            </a:r>
            <a:r>
              <a:rPr lang="en-US" sz="3200" dirty="0">
                <a:solidFill>
                  <a:prstClr val="black"/>
                </a:solidFill>
                <a:latin typeface="Times New Roman" panose="02020603050405020304" pitchFamily="18" charset="0"/>
                <a:cs typeface="Times New Roman" panose="02020603050405020304" pitchFamily="18" charset="0"/>
              </a:rPr>
              <a:t> which could cover </a:t>
            </a:r>
            <a:r>
              <a:rPr lang="en-US" sz="3200" u="sng" dirty="0">
                <a:solidFill>
                  <a:prstClr val="black"/>
                </a:solidFill>
                <a:latin typeface="Times New Roman" panose="02020603050405020304" pitchFamily="18" charset="0"/>
                <a:cs typeface="Times New Roman" panose="02020603050405020304" pitchFamily="18" charset="0"/>
              </a:rPr>
              <a:t>a lesson in citizenship education and science education or language learning</a:t>
            </a:r>
          </a:p>
          <a:p>
            <a:pPr marL="514350" lvl="0" indent="-514350">
              <a:buFont typeface="+mj-lt"/>
              <a:buAutoNum type="arabicPeriod"/>
            </a:pPr>
            <a:endParaRPr lang="en-US" sz="3200" dirty="0">
              <a:solidFill>
                <a:prstClr val="black"/>
              </a:solidFill>
              <a:latin typeface="Times New Roman" panose="02020603050405020304" pitchFamily="18" charset="0"/>
              <a:cs typeface="Times New Roman" panose="02020603050405020304" pitchFamily="18" charset="0"/>
            </a:endParaRPr>
          </a:p>
          <a:p>
            <a:pPr marL="514350" lvl="0" indent="-514350">
              <a:buFont typeface="+mj-lt"/>
              <a:buAutoNum type="arabicPeriod"/>
            </a:pPr>
            <a:r>
              <a:rPr lang="en-US" sz="3200" u="sng" dirty="0">
                <a:solidFill>
                  <a:prstClr val="black"/>
                </a:solidFill>
                <a:latin typeface="Times New Roman" panose="02020603050405020304" pitchFamily="18" charset="0"/>
                <a:cs typeface="Times New Roman" panose="02020603050405020304" pitchFamily="18" charset="0"/>
              </a:rPr>
              <a:t>Formulate learning goals for the students</a:t>
            </a:r>
            <a:r>
              <a:rPr lang="en-US" sz="3200" dirty="0">
                <a:solidFill>
                  <a:prstClr val="black"/>
                </a:solidFill>
                <a:latin typeface="Times New Roman" panose="02020603050405020304" pitchFamily="18" charset="0"/>
                <a:cs typeface="Times New Roman" panose="02020603050405020304" pitchFamily="18" charset="0"/>
              </a:rPr>
              <a:t> which would be </a:t>
            </a:r>
            <a:r>
              <a:rPr lang="en-US" sz="3200" u="sng" dirty="0">
                <a:solidFill>
                  <a:prstClr val="black"/>
                </a:solidFill>
                <a:latin typeface="Times New Roman" panose="02020603050405020304" pitchFamily="18" charset="0"/>
                <a:cs typeface="Times New Roman" panose="02020603050405020304" pitchFamily="18" charset="0"/>
              </a:rPr>
              <a:t>appropriate for both subjects</a:t>
            </a:r>
          </a:p>
        </p:txBody>
      </p:sp>
      <p:sp>
        <p:nvSpPr>
          <p:cNvPr id="17" name="Pfeil: nach unten gekrümmt 16">
            <a:extLst>
              <a:ext uri="{FF2B5EF4-FFF2-40B4-BE49-F238E27FC236}">
                <a16:creationId xmlns:a16="http://schemas.microsoft.com/office/drawing/2014/main" id="{EDE47E39-2892-4AFC-894B-B1FAE11E317D}"/>
              </a:ext>
            </a:extLst>
          </p:cNvPr>
          <p:cNvSpPr/>
          <p:nvPr/>
        </p:nvSpPr>
        <p:spPr>
          <a:xfrm rot="5400000">
            <a:off x="10453846" y="2840946"/>
            <a:ext cx="1996173" cy="955592"/>
          </a:xfrm>
          <a:prstGeom prst="curved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234BA5"/>
              </a:solidFill>
              <a:effectLst/>
              <a:uLnTx/>
              <a:uFillTx/>
              <a:latin typeface="Times New Roman"/>
              <a:ea typeface="+mn-ea"/>
              <a:cs typeface="+mn-cs"/>
            </a:endParaRPr>
          </a:p>
        </p:txBody>
      </p:sp>
      <p:pic>
        <p:nvPicPr>
          <p:cNvPr id="11" name="Grafik 10">
            <a:extLst>
              <a:ext uri="{FF2B5EF4-FFF2-40B4-BE49-F238E27FC236}">
                <a16:creationId xmlns:a16="http://schemas.microsoft.com/office/drawing/2014/main" id="{21E1DB58-9C59-4D91-4F38-A90BD444B9E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5016" y="6353165"/>
            <a:ext cx="1928798" cy="430339"/>
          </a:xfrm>
          <a:prstGeom prst="rect">
            <a:avLst/>
          </a:prstGeom>
        </p:spPr>
      </p:pic>
    </p:spTree>
    <p:extLst>
      <p:ext uri="{BB962C8B-B14F-4D97-AF65-F5344CB8AC3E}">
        <p14:creationId xmlns:p14="http://schemas.microsoft.com/office/powerpoint/2010/main" val="2158429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686CE5B3-7604-4067-EB65-0ABD673BA71C}"/>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sp>
        <p:nvSpPr>
          <p:cNvPr id="8" name="Titel 1">
            <a:extLst>
              <a:ext uri="{FF2B5EF4-FFF2-40B4-BE49-F238E27FC236}">
                <a16:creationId xmlns:a16="http://schemas.microsoft.com/office/drawing/2014/main" id="{12A25F30-4A5F-84E6-EE42-B0E1A3F986C7}"/>
              </a:ext>
            </a:extLst>
          </p:cNvPr>
          <p:cNvSpPr txBox="1">
            <a:spLocks/>
          </p:cNvSpPr>
          <p:nvPr/>
        </p:nvSpPr>
        <p:spPr>
          <a:xfrm>
            <a:off x="0" y="265140"/>
            <a:ext cx="12192000" cy="648000"/>
          </a:xfrm>
          <a:prstGeom prst="rect">
            <a:avLst/>
          </a:prstGeom>
          <a:solidFill>
            <a:schemeClr val="bg2"/>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de-DE" sz="3600" b="0" i="0" u="none" strike="noStrike" kern="1200" cap="none" spc="0" normalizeH="0" baseline="0" noProof="0" dirty="0">
                <a:ln>
                  <a:noFill/>
                </a:ln>
                <a:solidFill>
                  <a:srgbClr val="234BA5"/>
                </a:solidFill>
                <a:effectLst/>
                <a:uLnTx/>
                <a:uFillTx/>
                <a:latin typeface="Arial" panose="020B0604020202020204" pitchFamily="34" charset="0"/>
                <a:ea typeface="+mj-ea"/>
                <a:cs typeface="Arial" panose="020B0604020202020204" pitchFamily="34" charset="0"/>
              </a:rPr>
              <a:t>	</a:t>
            </a:r>
            <a:r>
              <a:rPr kumimoji="0" lang="de-DE" sz="3300" b="1" i="0" u="none" strike="noStrike" kern="1200" cap="none" spc="0" normalizeH="0" baseline="0" noProof="0" dirty="0">
                <a:ln>
                  <a:noFill/>
                </a:ln>
                <a:solidFill>
                  <a:srgbClr val="234BA5"/>
                </a:solidFill>
                <a:effectLst/>
                <a:uLnTx/>
                <a:uFillTx/>
                <a:latin typeface="Arial" panose="020B0604020202020204" pitchFamily="34" charset="0"/>
                <a:ea typeface="+mj-ea"/>
                <a:cs typeface="Times New Roman" panose="02020603050405020304" pitchFamily="18" charset="0"/>
              </a:rPr>
              <a:t>References</a:t>
            </a:r>
            <a:endParaRPr kumimoji="0" lang="de-DE" sz="2100" b="0" i="0" u="none" strike="noStrike" kern="1200" cap="none" spc="0" normalizeH="0" baseline="0" noProof="0" dirty="0">
              <a:ln>
                <a:noFill/>
              </a:ln>
              <a:solidFill>
                <a:srgbClr val="234BA5"/>
              </a:solidFill>
              <a:effectLst/>
              <a:uLnTx/>
              <a:uFillTx/>
              <a:latin typeface="Arial"/>
              <a:ea typeface="+mj-ea"/>
              <a:cs typeface="Arial" panose="020B0604020202020204" pitchFamily="34" charset="0"/>
            </a:endParaRPr>
          </a:p>
        </p:txBody>
      </p:sp>
      <p:pic>
        <p:nvPicPr>
          <p:cNvPr id="10" name="Grafik 9">
            <a:extLst>
              <a:ext uri="{FF2B5EF4-FFF2-40B4-BE49-F238E27FC236}">
                <a16:creationId xmlns:a16="http://schemas.microsoft.com/office/drawing/2014/main" id="{C16902BC-384F-47A5-76D3-6EF2CB834B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pic>
        <p:nvPicPr>
          <p:cNvPr id="12" name="Grafik 11">
            <a:extLst>
              <a:ext uri="{FF2B5EF4-FFF2-40B4-BE49-F238E27FC236}">
                <a16:creationId xmlns:a16="http://schemas.microsoft.com/office/drawing/2014/main" id="{837A2B22-7FCF-455E-9E00-3B2E125507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sp>
        <p:nvSpPr>
          <p:cNvPr id="14" name="Flussdiagramm: Verbinder 13">
            <a:extLst>
              <a:ext uri="{FF2B5EF4-FFF2-40B4-BE49-F238E27FC236}">
                <a16:creationId xmlns:a16="http://schemas.microsoft.com/office/drawing/2014/main" id="{DE2FE060-B1A2-DC1B-68B3-9A056D9BF68C}"/>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rPr>
              <a:t>4</a:t>
            </a:r>
          </a:p>
        </p:txBody>
      </p:sp>
      <p:sp>
        <p:nvSpPr>
          <p:cNvPr id="11" name="Inhaltsplatzhalter 2">
            <a:extLst>
              <a:ext uri="{FF2B5EF4-FFF2-40B4-BE49-F238E27FC236}">
                <a16:creationId xmlns:a16="http://schemas.microsoft.com/office/drawing/2014/main" id="{E6005113-2538-6518-4525-C791429531E6}"/>
              </a:ext>
            </a:extLst>
          </p:cNvPr>
          <p:cNvSpPr>
            <a:spLocks noGrp="1"/>
          </p:cNvSpPr>
          <p:nvPr>
            <p:ph idx="1"/>
          </p:nvPr>
        </p:nvSpPr>
        <p:spPr>
          <a:xfrm>
            <a:off x="838200" y="1825625"/>
            <a:ext cx="10515600" cy="4351338"/>
          </a:xfrm>
        </p:spPr>
        <p:txBody>
          <a:bodyPr>
            <a:normAutofit/>
          </a:bodyPr>
          <a:lstStyle/>
          <a:p>
            <a:r>
              <a:rPr lang="en-US" sz="2000" b="1" dirty="0">
                <a:solidFill>
                  <a:srgbClr val="000000"/>
                </a:solidFill>
                <a:latin typeface="Times New Roman" panose="02020603050405020304" pitchFamily="18" charset="0"/>
                <a:cs typeface="Times New Roman" panose="02020603050405020304" pitchFamily="18" charset="0"/>
              </a:rPr>
              <a:t>Davies, I. (2004). </a:t>
            </a:r>
            <a:r>
              <a:rPr lang="en-US" sz="2000" dirty="0">
                <a:solidFill>
                  <a:srgbClr val="000000"/>
                </a:solidFill>
                <a:latin typeface="Times New Roman" panose="02020603050405020304" pitchFamily="18" charset="0"/>
                <a:cs typeface="Times New Roman" panose="02020603050405020304" pitchFamily="18" charset="0"/>
              </a:rPr>
              <a:t>Science and citizenship education. </a:t>
            </a:r>
            <a:r>
              <a:rPr lang="en-US" sz="2000" i="1" dirty="0">
                <a:solidFill>
                  <a:srgbClr val="000000"/>
                </a:solidFill>
                <a:latin typeface="Times New Roman" panose="02020603050405020304" pitchFamily="18" charset="0"/>
                <a:cs typeface="Times New Roman" panose="02020603050405020304" pitchFamily="18" charset="0"/>
              </a:rPr>
              <a:t>International Journal of Science Education</a:t>
            </a:r>
            <a:r>
              <a:rPr lang="en-US" sz="2000" dirty="0">
                <a:solidFill>
                  <a:srgbClr val="000000"/>
                </a:solidFill>
                <a:latin typeface="Times New Roman" panose="02020603050405020304" pitchFamily="18" charset="0"/>
                <a:cs typeface="Times New Roman" panose="02020603050405020304" pitchFamily="18" charset="0"/>
              </a:rPr>
              <a:t>, 26(14), 1751–1763. </a:t>
            </a:r>
            <a:r>
              <a:rPr lang="en-US" sz="2000" u="sng" dirty="0">
                <a:solidFill>
                  <a:srgbClr val="000000"/>
                </a:solidFill>
                <a:latin typeface="Times New Roman" panose="02020603050405020304" pitchFamily="18" charset="0"/>
                <a:cs typeface="Times New Roman" panose="02020603050405020304" pitchFamily="18" charset="0"/>
                <a:hlinkClick r:id="rId5">
                  <a:extLst>
                    <a:ext uri="{A12FA001-AC4F-418D-AE19-62706E023703}">
                      <ahyp:hlinkClr xmlns:ahyp="http://schemas.microsoft.com/office/drawing/2018/hyperlinkcolor" val="tx"/>
                    </a:ext>
                  </a:extLst>
                </a:hlinkClick>
              </a:rPr>
              <a:t>https://doi.org/10.1080/0950069042000230785</a:t>
            </a:r>
            <a:endParaRPr lang="de-DE" sz="2000" dirty="0">
              <a:solidFill>
                <a:srgbClr val="000000"/>
              </a:solidFill>
              <a:latin typeface="Times New Roman" panose="02020603050405020304" pitchFamily="18" charset="0"/>
              <a:cs typeface="Times New Roman" panose="02020603050405020304" pitchFamily="18" charset="0"/>
            </a:endParaRPr>
          </a:p>
          <a:p>
            <a:r>
              <a:rPr lang="en-US" sz="2000" b="1" dirty="0">
                <a:solidFill>
                  <a:srgbClr val="000000"/>
                </a:solidFill>
                <a:latin typeface="Times New Roman" panose="02020603050405020304" pitchFamily="18" charset="0"/>
                <a:cs typeface="Times New Roman" panose="02020603050405020304" pitchFamily="18" charset="0"/>
              </a:rPr>
              <a:t>Porto, M. (2018). </a:t>
            </a:r>
            <a:r>
              <a:rPr lang="en-US" sz="2000" dirty="0">
                <a:solidFill>
                  <a:srgbClr val="000000"/>
                </a:solidFill>
                <a:latin typeface="Times New Roman" panose="02020603050405020304" pitchFamily="18" charset="0"/>
                <a:cs typeface="Times New Roman" panose="02020603050405020304" pitchFamily="18" charset="0"/>
              </a:rPr>
              <a:t>Intercultural Citizenship Education in the Language Classroom. In I. Davies, L.-C. Ho, D. </a:t>
            </a:r>
            <a:r>
              <a:rPr lang="en-US" sz="2000" dirty="0" err="1">
                <a:solidFill>
                  <a:srgbClr val="000000"/>
                </a:solidFill>
                <a:latin typeface="Times New Roman" panose="02020603050405020304" pitchFamily="18" charset="0"/>
                <a:cs typeface="Times New Roman" panose="02020603050405020304" pitchFamily="18" charset="0"/>
              </a:rPr>
              <a:t>Kiwan</a:t>
            </a:r>
            <a:r>
              <a:rPr lang="en-US" sz="2000" dirty="0">
                <a:solidFill>
                  <a:srgbClr val="000000"/>
                </a:solidFill>
                <a:latin typeface="Times New Roman" panose="02020603050405020304" pitchFamily="18" charset="0"/>
                <a:cs typeface="Times New Roman" panose="02020603050405020304" pitchFamily="18" charset="0"/>
              </a:rPr>
              <a:t>, C. L. Peck, A. Peterson, E. Sant, &amp; Y. </a:t>
            </a:r>
            <a:r>
              <a:rPr lang="en-US" sz="2000" dirty="0" err="1">
                <a:solidFill>
                  <a:srgbClr val="000000"/>
                </a:solidFill>
                <a:latin typeface="Times New Roman" panose="02020603050405020304" pitchFamily="18" charset="0"/>
                <a:cs typeface="Times New Roman" panose="02020603050405020304" pitchFamily="18" charset="0"/>
              </a:rPr>
              <a:t>Waghid</a:t>
            </a:r>
            <a:r>
              <a:rPr lang="en-US" sz="2000" dirty="0">
                <a:solidFill>
                  <a:srgbClr val="000000"/>
                </a:solidFill>
                <a:latin typeface="Times New Roman" panose="02020603050405020304" pitchFamily="18" charset="0"/>
                <a:cs typeface="Times New Roman" panose="02020603050405020304" pitchFamily="18" charset="0"/>
              </a:rPr>
              <a:t> (Eds.), </a:t>
            </a:r>
            <a:r>
              <a:rPr lang="en-US" sz="2000" i="1" dirty="0">
                <a:solidFill>
                  <a:srgbClr val="000000"/>
                </a:solidFill>
                <a:latin typeface="Times New Roman" panose="02020603050405020304" pitchFamily="18" charset="0"/>
                <a:cs typeface="Times New Roman" panose="02020603050405020304" pitchFamily="18" charset="0"/>
              </a:rPr>
              <a:t>The Palgrave Handbook of Global Citizenship and Education</a:t>
            </a:r>
            <a:r>
              <a:rPr lang="en-US" sz="2000" dirty="0">
                <a:solidFill>
                  <a:srgbClr val="000000"/>
                </a:solidFill>
                <a:latin typeface="Times New Roman" panose="02020603050405020304" pitchFamily="18" charset="0"/>
                <a:cs typeface="Times New Roman" panose="02020603050405020304" pitchFamily="18" charset="0"/>
              </a:rPr>
              <a:t> (pp. 489–506). Palgrave Macmillan UK. </a:t>
            </a:r>
            <a:r>
              <a:rPr lang="en-US" sz="2000" u="sng" dirty="0">
                <a:solidFill>
                  <a:srgbClr val="000000"/>
                </a:solidFill>
                <a:latin typeface="Times New Roman" panose="02020603050405020304" pitchFamily="18" charset="0"/>
                <a:cs typeface="Times New Roman" panose="02020603050405020304" pitchFamily="18" charset="0"/>
                <a:hlinkClick r:id="rId6">
                  <a:extLst>
                    <a:ext uri="{A12FA001-AC4F-418D-AE19-62706E023703}">
                      <ahyp:hlinkClr xmlns:ahyp="http://schemas.microsoft.com/office/drawing/2018/hyperlinkcolor" val="tx"/>
                    </a:ext>
                  </a:extLst>
                </a:hlinkClick>
              </a:rPr>
              <a:t>https://doi.org/10.1057/978-1-137-59733-5_31</a:t>
            </a:r>
            <a:endParaRPr lang="de-DE" sz="2000" dirty="0">
              <a:solidFill>
                <a:srgbClr val="000000"/>
              </a:solidFill>
              <a:latin typeface="Times New Roman" panose="02020603050405020304" pitchFamily="18" charset="0"/>
              <a:cs typeface="Times New Roman" panose="02020603050405020304" pitchFamily="18" charset="0"/>
            </a:endParaRPr>
          </a:p>
          <a:p>
            <a:pPr>
              <a:lnSpc>
                <a:spcPct val="100000"/>
              </a:lnSpc>
            </a:pPr>
            <a:endParaRPr lang="en-US" dirty="0">
              <a:latin typeface="Times New Roman" panose="02020603050405020304" pitchFamily="18" charset="0"/>
              <a:cs typeface="Times New Roman" panose="02020603050405020304" pitchFamily="18" charset="0"/>
            </a:endParaRPr>
          </a:p>
        </p:txBody>
      </p:sp>
      <p:pic>
        <p:nvPicPr>
          <p:cNvPr id="9" name="Grafik 8">
            <a:extLst>
              <a:ext uri="{FF2B5EF4-FFF2-40B4-BE49-F238E27FC236}">
                <a16:creationId xmlns:a16="http://schemas.microsoft.com/office/drawing/2014/main" id="{21E1DB58-9C59-4D91-4F38-A90BD444B9E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25016" y="6353165"/>
            <a:ext cx="1928798" cy="430339"/>
          </a:xfrm>
          <a:prstGeom prst="rect">
            <a:avLst/>
          </a:prstGeom>
        </p:spPr>
      </p:pic>
    </p:spTree>
    <p:extLst>
      <p:ext uri="{BB962C8B-B14F-4D97-AF65-F5344CB8AC3E}">
        <p14:creationId xmlns:p14="http://schemas.microsoft.com/office/powerpoint/2010/main" val="567840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13000">
              <a:schemeClr val="bg1"/>
            </a:gs>
            <a:gs pos="100000">
              <a:srgbClr val="678CDF"/>
            </a:gs>
          </a:gsLst>
          <a:lin ang="5400000" scaled="1"/>
          <a:tileRect/>
        </a:gradFill>
        <a:effectLst/>
      </p:bgPr>
    </p:bg>
    <p:spTree>
      <p:nvGrpSpPr>
        <p:cNvPr id="1" name=""/>
        <p:cNvGrpSpPr/>
        <p:nvPr/>
      </p:nvGrpSpPr>
      <p:grpSpPr>
        <a:xfrm>
          <a:off x="0" y="0"/>
          <a:ext cx="0" cy="0"/>
          <a:chOff x="0" y="0"/>
          <a:chExt cx="0" cy="0"/>
        </a:xfrm>
      </p:grpSpPr>
      <p:sp>
        <p:nvSpPr>
          <p:cNvPr id="13" name="Rechteck 12">
            <a:extLst>
              <a:ext uri="{FF2B5EF4-FFF2-40B4-BE49-F238E27FC236}">
                <a16:creationId xmlns:a16="http://schemas.microsoft.com/office/drawing/2014/main" id="{6FC357A7-6C66-CCCA-DB97-2A74B1814AEC}"/>
              </a:ext>
            </a:extLst>
          </p:cNvPr>
          <p:cNvSpPr/>
          <p:nvPr/>
        </p:nvSpPr>
        <p:spPr>
          <a:xfrm>
            <a:off x="0" y="2663455"/>
            <a:ext cx="12192000" cy="1531089"/>
          </a:xfrm>
          <a:prstGeom prst="rect">
            <a:avLst/>
          </a:prstGeom>
          <a:solidFill>
            <a:srgbClr val="234BA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Times New Roman"/>
              <a:ea typeface="+mn-ea"/>
              <a:cs typeface="+mn-cs"/>
            </a:endParaRPr>
          </a:p>
        </p:txBody>
      </p:sp>
      <p:sp>
        <p:nvSpPr>
          <p:cNvPr id="3" name="Untertitel 2"/>
          <p:cNvSpPr>
            <a:spLocks noGrp="1"/>
          </p:cNvSpPr>
          <p:nvPr>
            <p:ph type="subTitle" idx="1"/>
          </p:nvPr>
        </p:nvSpPr>
        <p:spPr>
          <a:xfrm>
            <a:off x="1524000" y="2381693"/>
            <a:ext cx="9144000" cy="1928892"/>
          </a:xfrm>
        </p:spPr>
        <p:txBody>
          <a:bodyPr anchor="ctr">
            <a:normAutofit/>
          </a:bodyPr>
          <a:lstStyle/>
          <a:p>
            <a:r>
              <a:rPr lang="en-US" sz="3600" b="1" dirty="0">
                <a:solidFill>
                  <a:schemeClr val="bg1"/>
                </a:solidFill>
                <a:latin typeface="+mj-lt"/>
              </a:rPr>
              <a:t>T</a:t>
            </a:r>
            <a:r>
              <a:rPr lang="en-US" sz="3600" b="1" i="0" dirty="0">
                <a:solidFill>
                  <a:schemeClr val="bg1"/>
                </a:solidFill>
                <a:effectLst/>
                <a:latin typeface="+mj-lt"/>
              </a:rPr>
              <a:t>hank you </a:t>
            </a:r>
            <a:r>
              <a:rPr lang="en-US" sz="3600" i="0" dirty="0">
                <a:solidFill>
                  <a:schemeClr val="bg1"/>
                </a:solidFill>
                <a:effectLst/>
                <a:latin typeface="+mj-lt"/>
              </a:rPr>
              <a:t>for your interest and attention.</a:t>
            </a:r>
            <a:endParaRPr lang="de-DE" sz="3600" dirty="0">
              <a:solidFill>
                <a:schemeClr val="bg1"/>
              </a:solidFill>
              <a:latin typeface="+mj-lt"/>
              <a:cs typeface="Times New Roman" panose="02020603050405020304" pitchFamily="18" charset="0"/>
            </a:endParaRPr>
          </a:p>
        </p:txBody>
      </p:sp>
      <p:sp>
        <p:nvSpPr>
          <p:cNvPr id="4" name="Rechteck 3">
            <a:extLst>
              <a:ext uri="{FF2B5EF4-FFF2-40B4-BE49-F238E27FC236}">
                <a16:creationId xmlns:a16="http://schemas.microsoft.com/office/drawing/2014/main" id="{6615390C-7185-570D-1D7B-B3AC17748A0E}"/>
              </a:ext>
            </a:extLst>
          </p:cNvPr>
          <p:cNvSpPr/>
          <p:nvPr/>
        </p:nvSpPr>
        <p:spPr>
          <a:xfrm>
            <a:off x="0" y="-1"/>
            <a:ext cx="12192000" cy="86836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Times New Roman"/>
              <a:ea typeface="+mn-ea"/>
              <a:cs typeface="+mn-cs"/>
            </a:endParaRPr>
          </a:p>
        </p:txBody>
      </p:sp>
      <p:pic>
        <p:nvPicPr>
          <p:cNvPr id="25" name="Grafik 24">
            <a:extLst>
              <a:ext uri="{FF2B5EF4-FFF2-40B4-BE49-F238E27FC236}">
                <a16:creationId xmlns:a16="http://schemas.microsoft.com/office/drawing/2014/main" id="{E6C738D8-67E2-B19A-6010-D75B571CDBA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2580"/>
          <a:stretch/>
        </p:blipFill>
        <p:spPr>
          <a:xfrm>
            <a:off x="5420611" y="113766"/>
            <a:ext cx="1350778" cy="900749"/>
          </a:xfrm>
          <a:prstGeom prst="rect">
            <a:avLst/>
          </a:prstGeom>
        </p:spPr>
      </p:pic>
    </p:spTree>
    <p:extLst>
      <p:ext uri="{BB962C8B-B14F-4D97-AF65-F5344CB8AC3E}">
        <p14:creationId xmlns:p14="http://schemas.microsoft.com/office/powerpoint/2010/main" val="1466937433"/>
      </p:ext>
    </p:extLst>
  </p:cSld>
  <p:clrMapOvr>
    <a:masterClrMapping/>
  </p:clrMapOvr>
</p:sld>
</file>

<file path=ppt/theme/theme1.xml><?xml version="1.0" encoding="utf-8"?>
<a:theme xmlns:a="http://schemas.openxmlformats.org/drawingml/2006/main" name="1_Office Theme">
  <a:themeElements>
    <a:clrScheme name="CiviMatics">
      <a:dk1>
        <a:sysClr val="windowText" lastClr="000000"/>
      </a:dk1>
      <a:lt1>
        <a:sysClr val="window" lastClr="FFFFFF"/>
      </a:lt1>
      <a:dk2>
        <a:srgbClr val="44546A"/>
      </a:dk2>
      <a:lt2>
        <a:srgbClr val="E7E6E6"/>
      </a:lt2>
      <a:accent1>
        <a:srgbClr val="234BA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iviMatics">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iviMatics">
  <a:themeElements>
    <a:clrScheme name="CiviMatics">
      <a:dk1>
        <a:srgbClr val="234BA5"/>
      </a:dk1>
      <a:lt1>
        <a:srgbClr val="C5D3F3"/>
      </a:lt1>
      <a:dk2>
        <a:srgbClr val="94AEE8"/>
      </a:dk2>
      <a:lt2>
        <a:srgbClr val="FFFFFF"/>
      </a:lt2>
      <a:accent1>
        <a:srgbClr val="234BA5"/>
      </a:accent1>
      <a:accent2>
        <a:srgbClr val="94AEE8"/>
      </a:accent2>
      <a:accent3>
        <a:srgbClr val="C5D3F3"/>
      </a:accent3>
      <a:accent4>
        <a:srgbClr val="1A387B"/>
      </a:accent4>
      <a:accent5>
        <a:srgbClr val="4472C4"/>
      </a:accent5>
      <a:accent6>
        <a:srgbClr val="112552"/>
      </a:accent6>
      <a:hlink>
        <a:srgbClr val="000000"/>
      </a:hlink>
      <a:folHlink>
        <a:srgbClr val="70AD47"/>
      </a:folHlink>
    </a:clrScheme>
    <a:fontScheme name="CiviMatics">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iviMatics" id="{54A4C87D-A330-4949-90AE-AE502B02C3A3}" vid="{7C61C472-486B-4FD9-B1D8-FD67B7C8350F}"/>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530</Words>
  <Application>Microsoft Office PowerPoint</Application>
  <PresentationFormat>Breitbild</PresentationFormat>
  <Paragraphs>45</Paragraphs>
  <Slides>6</Slides>
  <Notes>2</Notes>
  <HiddenSlides>0</HiddenSlides>
  <MMClips>0</MMClips>
  <ScaleCrop>false</ScaleCrop>
  <HeadingPairs>
    <vt:vector size="6" baseType="variant">
      <vt:variant>
        <vt:lpstr>Verwendete Schriftarten</vt:lpstr>
      </vt:variant>
      <vt:variant>
        <vt:i4>4</vt:i4>
      </vt:variant>
      <vt:variant>
        <vt:lpstr>Design</vt:lpstr>
      </vt:variant>
      <vt:variant>
        <vt:i4>2</vt:i4>
      </vt:variant>
      <vt:variant>
        <vt:lpstr>Folientitel</vt:lpstr>
      </vt:variant>
      <vt:variant>
        <vt:i4>6</vt:i4>
      </vt:variant>
    </vt:vector>
  </HeadingPairs>
  <TitlesOfParts>
    <vt:vector size="12" baseType="lpstr">
      <vt:lpstr>Arial</vt:lpstr>
      <vt:lpstr>Calibri</vt:lpstr>
      <vt:lpstr>Symbol</vt:lpstr>
      <vt:lpstr>Times New Roman</vt:lpstr>
      <vt:lpstr>1_Office Theme</vt:lpstr>
      <vt:lpstr>1_CiviMatics</vt:lpstr>
      <vt:lpstr>Interdisciplinary  Citizenship Education</vt:lpstr>
      <vt:lpstr> Science and citizenship education (Davies, 2004)</vt:lpstr>
      <vt:lpstr> Science and language learning (Porto, 2018)</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Einführung in die Didaktik der Politischen Bildung</dc:title>
  <dc:creator>Bastian</dc:creator>
  <cp:lastModifiedBy>Bastian Vajen</cp:lastModifiedBy>
  <cp:revision>39</cp:revision>
  <dcterms:created xsi:type="dcterms:W3CDTF">2022-04-07T07:53:06Z</dcterms:created>
  <dcterms:modified xsi:type="dcterms:W3CDTF">2023-10-17T11:58:47Z</dcterms:modified>
</cp:coreProperties>
</file>