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8"/>
  </p:notesMasterIdLst>
  <p:sldIdLst>
    <p:sldId id="269" r:id="rId3"/>
    <p:sldId id="275" r:id="rId4"/>
    <p:sldId id="273" r:id="rId5"/>
    <p:sldId id="270" r:id="rId6"/>
    <p:sldId id="274"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40676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54263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651489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501581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063963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14256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84523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8337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647635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11979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86508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4369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201975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293058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41324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82567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364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347208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63364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13742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629204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372772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57913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2124779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hyperlink" Target="https://doi.org/10.1057/978-1-137-52908-4_24" TargetMode="Externa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06 -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005567" y="4370115"/>
            <a:ext cx="818086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Social studies</a:t>
            </a:r>
            <a:endPar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69864A2F-6331-4E1A-8E76-DE82ED84A409}"/>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179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967FF27-C027-272E-8930-A706588C5FB0}"/>
              </a:ext>
            </a:extLst>
          </p:cNvPr>
          <p:cNvSpPr/>
          <p:nvPr/>
        </p:nvSpPr>
        <p:spPr>
          <a:xfrm>
            <a:off x="0" y="1868440"/>
            <a:ext cx="12192000" cy="1560559"/>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94AEE8"/>
              </a:solidFill>
              <a:effectLst/>
              <a:uLnTx/>
              <a:uFillTx/>
              <a:latin typeface="Times New Roman"/>
              <a:ea typeface="+mn-ea"/>
              <a:cs typeface="+mn-cs"/>
            </a:endParaRPr>
          </a:p>
        </p:txBody>
      </p:sp>
      <p:sp>
        <p:nvSpPr>
          <p:cNvPr id="3" name="Inhaltsplatzhalter 2"/>
          <p:cNvSpPr>
            <a:spLocks noGrp="1"/>
          </p:cNvSpPr>
          <p:nvPr>
            <p:ph idx="1"/>
          </p:nvPr>
        </p:nvSpPr>
        <p:spPr>
          <a:xfrm>
            <a:off x="956929" y="1079899"/>
            <a:ext cx="10951536" cy="4670621"/>
          </a:xfrm>
        </p:spPr>
        <p:txBody>
          <a:bodyPr>
            <a:noAutofit/>
          </a:bodyPr>
          <a:lstStyle/>
          <a:p>
            <a:pPr marL="0" lvl="0" indent="0">
              <a:lnSpc>
                <a:spcPct val="100000"/>
              </a:lnSpc>
              <a:buNone/>
            </a:pPr>
            <a:r>
              <a:rPr lang="en-US" sz="2000" u="sng" dirty="0">
                <a:solidFill>
                  <a:prstClr val="black"/>
                </a:solidFill>
                <a:latin typeface="+mj-lt"/>
                <a:cs typeface="Times New Roman" panose="02020603050405020304" pitchFamily="18" charset="0"/>
              </a:rPr>
              <a:t>History </a:t>
            </a:r>
            <a:r>
              <a:rPr lang="en-US" sz="1600" u="sng" dirty="0">
                <a:solidFill>
                  <a:prstClr val="black"/>
                </a:solidFill>
                <a:latin typeface="+mj-lt"/>
                <a:cs typeface="Times New Roman" panose="02020603050405020304" pitchFamily="18" charset="0"/>
              </a:rPr>
              <a:t>(Barton, 2017)</a:t>
            </a:r>
          </a:p>
          <a:p>
            <a:pPr>
              <a:lnSpc>
                <a:spcPct val="100000"/>
              </a:lnSpc>
            </a:pPr>
            <a:r>
              <a:rPr lang="en-US" sz="1800" b="1" dirty="0">
                <a:solidFill>
                  <a:prstClr val="black"/>
                </a:solidFill>
                <a:latin typeface="Times New Roman" panose="02020603050405020304" pitchFamily="18" charset="0"/>
                <a:cs typeface="Times New Roman" panose="02020603050405020304" pitchFamily="18" charset="0"/>
              </a:rPr>
              <a:t>Areas of overlap:</a:t>
            </a:r>
          </a:p>
          <a:p>
            <a:pPr lvl="1">
              <a:lnSpc>
                <a:spcPct val="100000"/>
              </a:lnSpc>
              <a:buFont typeface="Symbol" panose="05050102010706020507" pitchFamily="18" charset="2"/>
              <a:buChar char="-"/>
            </a:pPr>
            <a:r>
              <a:rPr lang="en-US" sz="1600" u="sng" dirty="0">
                <a:solidFill>
                  <a:prstClr val="black"/>
                </a:solidFill>
                <a:latin typeface="Times New Roman" panose="02020603050405020304" pitchFamily="18" charset="0"/>
                <a:cs typeface="Times New Roman" panose="02020603050405020304" pitchFamily="18" charset="0"/>
              </a:rPr>
              <a:t>Perspective:</a:t>
            </a:r>
            <a:r>
              <a:rPr lang="en-US" sz="1600" dirty="0">
                <a:solidFill>
                  <a:prstClr val="black"/>
                </a:solidFill>
                <a:latin typeface="Times New Roman" panose="02020603050405020304" pitchFamily="18" charset="0"/>
                <a:cs typeface="Times New Roman" panose="02020603050405020304" pitchFamily="18" charset="0"/>
              </a:rPr>
              <a:t> Studying any society - past or present - must include the existence and influence of societal perspectives</a:t>
            </a:r>
          </a:p>
          <a:p>
            <a:pPr lvl="1">
              <a:lnSpc>
                <a:spcPct val="100000"/>
              </a:lnSpc>
              <a:buFont typeface="Symbol" panose="05050102010706020507" pitchFamily="18" charset="2"/>
              <a:buChar char="-"/>
            </a:pPr>
            <a:r>
              <a:rPr lang="en-US" sz="1600" u="sng" dirty="0">
                <a:solidFill>
                  <a:prstClr val="black"/>
                </a:solidFill>
                <a:latin typeface="Times New Roman" panose="02020603050405020304" pitchFamily="18" charset="0"/>
                <a:cs typeface="Times New Roman" panose="02020603050405020304" pitchFamily="18" charset="0"/>
              </a:rPr>
              <a:t>Causation:</a:t>
            </a:r>
            <a:r>
              <a:rPr lang="en-US" sz="1600" dirty="0">
                <a:solidFill>
                  <a:prstClr val="black"/>
                </a:solidFill>
                <a:latin typeface="Times New Roman" panose="02020603050405020304" pitchFamily="18" charset="0"/>
                <a:cs typeface="Times New Roman" panose="02020603050405020304" pitchFamily="18" charset="0"/>
              </a:rPr>
              <a:t> Historical and current events are embedded in an interconnected web of causes interconnectedness of causes</a:t>
            </a:r>
          </a:p>
          <a:p>
            <a:pPr lvl="1">
              <a:lnSpc>
                <a:spcPct val="100000"/>
              </a:lnSpc>
              <a:buFont typeface="Symbol" panose="05050102010706020507" pitchFamily="18" charset="2"/>
              <a:buChar char="-"/>
            </a:pPr>
            <a:r>
              <a:rPr lang="en-US" sz="1600" u="sng" dirty="0">
                <a:solidFill>
                  <a:prstClr val="black"/>
                </a:solidFill>
                <a:latin typeface="Times New Roman" panose="02020603050405020304" pitchFamily="18" charset="0"/>
                <a:cs typeface="Times New Roman" panose="02020603050405020304" pitchFamily="18" charset="0"/>
              </a:rPr>
              <a:t>Agency:</a:t>
            </a:r>
            <a:r>
              <a:rPr lang="en-US" sz="1600" dirty="0">
                <a:solidFill>
                  <a:prstClr val="black"/>
                </a:solidFill>
                <a:latin typeface="Times New Roman" panose="02020603050405020304" pitchFamily="18" charset="0"/>
                <a:cs typeface="Times New Roman" panose="02020603050405020304" pitchFamily="18" charset="0"/>
              </a:rPr>
              <a:t> Understanding what makes people able to take action, both when analyzing past and current settings</a:t>
            </a:r>
          </a:p>
          <a:p>
            <a:pPr lvl="1">
              <a:lnSpc>
                <a:spcPct val="100000"/>
              </a:lnSpc>
              <a:buFont typeface="Symbol" panose="05050102010706020507" pitchFamily="18" charset="2"/>
              <a:buChar char="-"/>
            </a:pPr>
            <a:r>
              <a:rPr lang="en-US" sz="1600" u="sng" dirty="0">
                <a:solidFill>
                  <a:prstClr val="black"/>
                </a:solidFill>
                <a:latin typeface="Times New Roman" panose="02020603050405020304" pitchFamily="18" charset="0"/>
                <a:cs typeface="Times New Roman" panose="02020603050405020304" pitchFamily="18" charset="0"/>
              </a:rPr>
              <a:t>Evidence:</a:t>
            </a:r>
            <a:r>
              <a:rPr lang="en-US" sz="1600" dirty="0">
                <a:solidFill>
                  <a:prstClr val="black"/>
                </a:solidFill>
                <a:latin typeface="Times New Roman" panose="02020603050405020304" pitchFamily="18" charset="0"/>
                <a:cs typeface="Times New Roman" panose="02020603050405020304" pitchFamily="18" charset="0"/>
              </a:rPr>
              <a:t> Empirical evidence needed in history and social science (education) to make relevant claims</a:t>
            </a:r>
          </a:p>
          <a:p>
            <a:pPr lvl="1">
              <a:lnSpc>
                <a:spcPct val="100000"/>
              </a:lnSpc>
              <a:buFont typeface="Symbol" panose="05050102010706020507" pitchFamily="18" charset="2"/>
              <a:buChar char="-"/>
            </a:pPr>
            <a:r>
              <a:rPr lang="en-US" sz="1600" u="sng" dirty="0">
                <a:solidFill>
                  <a:prstClr val="black"/>
                </a:solidFill>
                <a:latin typeface="Times New Roman" panose="02020603050405020304" pitchFamily="18" charset="0"/>
                <a:cs typeface="Times New Roman" panose="02020603050405020304" pitchFamily="18" charset="0"/>
              </a:rPr>
              <a:t>Concepts:</a:t>
            </a:r>
            <a:r>
              <a:rPr lang="en-US" sz="1600" dirty="0">
                <a:solidFill>
                  <a:prstClr val="black"/>
                </a:solidFill>
                <a:latin typeface="Times New Roman" panose="02020603050405020304" pitchFamily="18" charset="0"/>
                <a:cs typeface="Times New Roman" panose="02020603050405020304" pitchFamily="18" charset="0"/>
              </a:rPr>
              <a:t> Both fields structured by abstract categories of meaning </a:t>
            </a:r>
          </a:p>
          <a:p>
            <a:pPr marL="457200" lvl="1" indent="0">
              <a:lnSpc>
                <a:spcPct val="100000"/>
              </a:lnSpc>
              <a:buNone/>
            </a:pPr>
            <a:endParaRPr lang="en-US" sz="600" dirty="0">
              <a:solidFill>
                <a:prstClr val="black"/>
              </a:solidFill>
              <a:latin typeface="Times New Roman" panose="02020603050405020304" pitchFamily="18" charset="0"/>
              <a:cs typeface="Times New Roman" panose="02020603050405020304" pitchFamily="18" charset="0"/>
            </a:endParaRPr>
          </a:p>
          <a:p>
            <a:pPr marL="0" lvl="0" indent="0">
              <a:lnSpc>
                <a:spcPct val="100000"/>
              </a:lnSpc>
              <a:buNone/>
            </a:pPr>
            <a:r>
              <a:rPr lang="en-US" sz="2000" u="sng" dirty="0">
                <a:solidFill>
                  <a:prstClr val="black"/>
                </a:solidFill>
                <a:latin typeface="+mj-lt"/>
                <a:cs typeface="Times New Roman" panose="02020603050405020304" pitchFamily="18" charset="0"/>
              </a:rPr>
              <a:t>Geography </a:t>
            </a:r>
            <a:r>
              <a:rPr lang="en-US" sz="1600" u="sng" dirty="0">
                <a:solidFill>
                  <a:prstClr val="black"/>
                </a:solidFill>
                <a:latin typeface="+mj-lt"/>
                <a:cs typeface="Times New Roman" panose="02020603050405020304" pitchFamily="18" charset="0"/>
              </a:rPr>
              <a:t>(Thornton, 2018)</a:t>
            </a:r>
          </a:p>
          <a:p>
            <a:pPr>
              <a:lnSpc>
                <a:spcPct val="100000"/>
              </a:lnSpc>
            </a:pPr>
            <a:r>
              <a:rPr lang="en-US" sz="1800" b="1" dirty="0">
                <a:solidFill>
                  <a:prstClr val="black"/>
                </a:solidFill>
                <a:latin typeface="Times New Roman" panose="02020603050405020304" pitchFamily="18" charset="0"/>
                <a:cs typeface="Times New Roman" panose="02020603050405020304" pitchFamily="18" charset="0"/>
              </a:rPr>
              <a:t>Broad interpretation of citizenship</a:t>
            </a:r>
            <a:r>
              <a:rPr lang="en-US" sz="1800" dirty="0">
                <a:solidFill>
                  <a:prstClr val="black"/>
                </a:solidFill>
                <a:latin typeface="Times New Roman" panose="02020603050405020304" pitchFamily="18" charset="0"/>
                <a:cs typeface="Times New Roman" panose="02020603050405020304" pitchFamily="18" charset="0"/>
              </a:rPr>
              <a:t> (competence), which </a:t>
            </a:r>
            <a:r>
              <a:rPr lang="en-US" sz="1800" b="1" dirty="0">
                <a:solidFill>
                  <a:prstClr val="black"/>
                </a:solidFill>
                <a:latin typeface="Times New Roman" panose="02020603050405020304" pitchFamily="18" charset="0"/>
                <a:cs typeface="Times New Roman" panose="02020603050405020304" pitchFamily="18" charset="0"/>
              </a:rPr>
              <a:t>includes family and communal life </a:t>
            </a:r>
            <a:r>
              <a:rPr lang="en-US" sz="1800" dirty="0">
                <a:solidFill>
                  <a:prstClr val="black"/>
                </a:solidFill>
                <a:latin typeface="Times New Roman" panose="02020603050405020304" pitchFamily="18" charset="0"/>
                <a:cs typeface="Times New Roman" panose="02020603050405020304" pitchFamily="18" charset="0"/>
              </a:rPr>
              <a:t>as well as </a:t>
            </a:r>
            <a:r>
              <a:rPr lang="en-US" sz="1800" b="1" dirty="0">
                <a:solidFill>
                  <a:prstClr val="black"/>
                </a:solidFill>
                <a:latin typeface="Times New Roman" panose="02020603050405020304" pitchFamily="18" charset="0"/>
                <a:cs typeface="Times New Roman" panose="02020603050405020304" pitchFamily="18" charset="0"/>
              </a:rPr>
              <a:t>politics and economics</a:t>
            </a:r>
            <a:endParaRPr lang="en-US" sz="1800" dirty="0">
              <a:solidFill>
                <a:prstClr val="black"/>
              </a:solidFill>
              <a:latin typeface="Times New Roman" panose="02020603050405020304" pitchFamily="18" charset="0"/>
              <a:cs typeface="Times New Roman" panose="02020603050405020304" pitchFamily="18" charset="0"/>
            </a:endParaRPr>
          </a:p>
          <a:p>
            <a:pPr>
              <a:lnSpc>
                <a:spcPct val="100000"/>
              </a:lnSpc>
            </a:pPr>
            <a:r>
              <a:rPr lang="en-US" sz="1800" b="1" dirty="0">
                <a:solidFill>
                  <a:prstClr val="black"/>
                </a:solidFill>
                <a:latin typeface="Times New Roman" panose="02020603050405020304" pitchFamily="18" charset="0"/>
                <a:cs typeface="Times New Roman" panose="02020603050405020304" pitchFamily="18" charset="0"/>
              </a:rPr>
              <a:t>Geographic relationships = Key to understand various political/societal developments</a:t>
            </a: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The study of geographic concepts </a:t>
            </a:r>
            <a:r>
              <a:rPr lang="en-US" sz="1800" b="1" dirty="0">
                <a:solidFill>
                  <a:prstClr val="black"/>
                </a:solidFill>
                <a:latin typeface="Times New Roman" panose="02020603050405020304" pitchFamily="18" charset="0"/>
                <a:cs typeface="Times New Roman" panose="02020603050405020304" pitchFamily="18" charset="0"/>
              </a:rPr>
              <a:t>relates to political discourses</a:t>
            </a:r>
          </a:p>
          <a:p>
            <a:pPr>
              <a:lnSpc>
                <a:spcPct val="100000"/>
              </a:lnSpc>
            </a:pPr>
            <a:r>
              <a:rPr lang="en-US" sz="1800" b="1" dirty="0">
                <a:solidFill>
                  <a:prstClr val="black"/>
                </a:solidFill>
                <a:latin typeface="Times New Roman" panose="02020603050405020304" pitchFamily="18" charset="0"/>
                <a:cs typeface="Times New Roman" panose="02020603050405020304" pitchFamily="18" charset="0"/>
              </a:rPr>
              <a:t>Complementary subject </a:t>
            </a:r>
            <a:r>
              <a:rPr lang="en-US" sz="1800" dirty="0">
                <a:solidFill>
                  <a:prstClr val="black"/>
                </a:solidFill>
                <a:latin typeface="Times New Roman" panose="02020603050405020304" pitchFamily="18" charset="0"/>
                <a:cs typeface="Times New Roman" panose="02020603050405020304" pitchFamily="18" charset="0"/>
              </a:rPr>
              <a:t>(to citizenship education)</a:t>
            </a: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Citizenship </a:t>
            </a:r>
            <a:r>
              <a:rPr lang="de-DE" sz="3200" b="1" dirty="0" err="1">
                <a:solidFill>
                  <a:srgbClr val="234BA5"/>
                </a:solidFill>
                <a:latin typeface="Arial" panose="020B0604020202020204" pitchFamily="34" charset="0"/>
                <a:cs typeface="Arial" panose="020B0604020202020204" pitchFamily="34" charset="0"/>
              </a:rPr>
              <a:t>education</a:t>
            </a:r>
            <a:r>
              <a:rPr lang="de-DE" sz="3200" b="1" dirty="0">
                <a:solidFill>
                  <a:srgbClr val="234BA5"/>
                </a:solidFill>
                <a:latin typeface="Arial" panose="020B0604020202020204" pitchFamily="34" charset="0"/>
                <a:cs typeface="Arial" panose="020B0604020202020204" pitchFamily="34" charset="0"/>
              </a:rPr>
              <a:t> &amp; </a:t>
            </a:r>
            <a:r>
              <a:rPr lang="de-DE" sz="3200" b="1" dirty="0" err="1">
                <a:solidFill>
                  <a:srgbClr val="234BA5"/>
                </a:solidFill>
                <a:latin typeface="Arial" panose="020B0604020202020204" pitchFamily="34" charset="0"/>
                <a:cs typeface="Arial" panose="020B0604020202020204" pitchFamily="34" charset="0"/>
              </a:rPr>
              <a:t>History</a:t>
            </a:r>
            <a:r>
              <a:rPr lang="de-DE" sz="3200" b="1" dirty="0">
                <a:solidFill>
                  <a:srgbClr val="234BA5"/>
                </a:solidFill>
                <a:latin typeface="Arial" panose="020B0604020202020204" pitchFamily="34" charset="0"/>
                <a:cs typeface="Arial" panose="020B0604020202020204" pitchFamily="34" charset="0"/>
              </a:rPr>
              <a:t>/</a:t>
            </a:r>
            <a:r>
              <a:rPr lang="de-DE" sz="3200" b="1" dirty="0" err="1">
                <a:solidFill>
                  <a:srgbClr val="234BA5"/>
                </a:solidFill>
                <a:latin typeface="Arial" panose="020B0604020202020204" pitchFamily="34" charset="0"/>
                <a:cs typeface="Arial" panose="020B0604020202020204" pitchFamily="34" charset="0"/>
              </a:rPr>
              <a:t>Geography</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61369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3901819"/>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en-US" sz="3200" dirty="0">
                <a:solidFill>
                  <a:prstClr val="black"/>
                </a:solidFill>
                <a:latin typeface="Times New Roman" panose="02020603050405020304" pitchFamily="18" charset="0"/>
                <a:cs typeface="Times New Roman" panose="02020603050405020304" pitchFamily="18" charset="0"/>
              </a:rPr>
              <a:t>Find a </a:t>
            </a:r>
            <a:r>
              <a:rPr lang="en-US" sz="3200" u="sng" dirty="0">
                <a:solidFill>
                  <a:prstClr val="black"/>
                </a:solidFill>
                <a:latin typeface="Times New Roman" panose="02020603050405020304" pitchFamily="18" charset="0"/>
                <a:cs typeface="Times New Roman" panose="02020603050405020304" pitchFamily="18" charset="0"/>
              </a:rPr>
              <a:t>political or societal problem</a:t>
            </a:r>
            <a:r>
              <a:rPr lang="en-US" sz="3200" dirty="0">
                <a:solidFill>
                  <a:prstClr val="black"/>
                </a:solidFill>
                <a:latin typeface="Times New Roman" panose="02020603050405020304" pitchFamily="18" charset="0"/>
                <a:cs typeface="Times New Roman" panose="02020603050405020304" pitchFamily="18" charset="0"/>
              </a:rPr>
              <a:t> that can be </a:t>
            </a:r>
            <a:r>
              <a:rPr lang="en-US" sz="3200" u="sng" dirty="0">
                <a:solidFill>
                  <a:prstClr val="black"/>
                </a:solidFill>
                <a:latin typeface="Times New Roman" panose="02020603050405020304" pitchFamily="18" charset="0"/>
                <a:cs typeface="Times New Roman" panose="02020603050405020304" pitchFamily="18" charset="0"/>
              </a:rPr>
              <a:t>used for a lesson</a:t>
            </a:r>
            <a:r>
              <a:rPr lang="en-US" sz="3200" dirty="0">
                <a:solidFill>
                  <a:prstClr val="black"/>
                </a:solidFill>
                <a:latin typeface="Times New Roman" panose="02020603050405020304" pitchFamily="18" charset="0"/>
                <a:cs typeface="Times New Roman" panose="02020603050405020304" pitchFamily="18" charset="0"/>
              </a:rPr>
              <a:t> which </a:t>
            </a:r>
            <a:r>
              <a:rPr lang="en-US" sz="3200" u="sng" dirty="0">
                <a:solidFill>
                  <a:prstClr val="black"/>
                </a:solidFill>
                <a:latin typeface="Times New Roman" panose="02020603050405020304" pitchFamily="18" charset="0"/>
                <a:cs typeface="Times New Roman" panose="02020603050405020304" pitchFamily="18" charset="0"/>
              </a:rPr>
              <a:t>combines citizenship education with geography and/or history</a:t>
            </a:r>
          </a:p>
          <a:p>
            <a:pPr marL="514350" lvl="0" indent="-514350">
              <a:buFont typeface="+mj-lt"/>
              <a:buAutoNum type="arabicPeriod"/>
            </a:pPr>
            <a:endParaRPr lang="en-US" sz="32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sz="3200" u="sng" dirty="0">
                <a:solidFill>
                  <a:prstClr val="black"/>
                </a:solidFill>
                <a:latin typeface="Times New Roman" panose="02020603050405020304" pitchFamily="18" charset="0"/>
                <a:cs typeface="Times New Roman" panose="02020603050405020304" pitchFamily="18" charset="0"/>
              </a:rPr>
              <a:t>Outline the aspects</a:t>
            </a:r>
            <a:r>
              <a:rPr lang="en-US" sz="3200" dirty="0">
                <a:solidFill>
                  <a:prstClr val="black"/>
                </a:solidFill>
                <a:latin typeface="Times New Roman" panose="02020603050405020304" pitchFamily="18" charset="0"/>
                <a:cs typeface="Times New Roman" panose="02020603050405020304" pitchFamily="18" charset="0"/>
              </a:rPr>
              <a:t> that are </a:t>
            </a:r>
            <a:r>
              <a:rPr lang="en-US" sz="3200" u="sng" dirty="0">
                <a:solidFill>
                  <a:prstClr val="black"/>
                </a:solidFill>
                <a:latin typeface="Times New Roman" panose="02020603050405020304" pitchFamily="18" charset="0"/>
                <a:cs typeface="Times New Roman" panose="02020603050405020304" pitchFamily="18" charset="0"/>
              </a:rPr>
              <a:t>suited to convey historical/political/geographical knowledge</a:t>
            </a:r>
            <a:r>
              <a:rPr lang="en-US" sz="3200" dirty="0">
                <a:solidFill>
                  <a:prstClr val="black"/>
                </a:solidFill>
                <a:latin typeface="Times New Roman" panose="02020603050405020304" pitchFamily="18" charset="0"/>
                <a:cs typeface="Times New Roman" panose="02020603050405020304" pitchFamily="18" charset="0"/>
              </a:rPr>
              <a:t> or </a:t>
            </a:r>
            <a:r>
              <a:rPr lang="en-US" sz="3200" u="sng" dirty="0">
                <a:solidFill>
                  <a:prstClr val="black"/>
                </a:solidFill>
                <a:latin typeface="Times New Roman" panose="02020603050405020304" pitchFamily="18" charset="0"/>
                <a:cs typeface="Times New Roman" panose="02020603050405020304" pitchFamily="18" charset="0"/>
              </a:rPr>
              <a:t>would help students attain relevant competences</a:t>
            </a: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453846" y="2840946"/>
            <a:ext cx="1996173" cy="955592"/>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r>
              <a:rPr lang="en-US" sz="2000" b="1" dirty="0">
                <a:solidFill>
                  <a:srgbClr val="000000"/>
                </a:solidFill>
                <a:latin typeface="Times New Roman" panose="02020603050405020304" pitchFamily="18" charset="0"/>
                <a:cs typeface="Times New Roman" panose="02020603050405020304" pitchFamily="18" charset="0"/>
              </a:rPr>
              <a:t>Barton, K. C. (2017). </a:t>
            </a:r>
            <a:r>
              <a:rPr lang="en-US" sz="2000" dirty="0">
                <a:solidFill>
                  <a:srgbClr val="000000"/>
                </a:solidFill>
                <a:latin typeface="Times New Roman" panose="02020603050405020304" pitchFamily="18" charset="0"/>
                <a:cs typeface="Times New Roman" panose="02020603050405020304" pitchFamily="18" charset="0"/>
              </a:rPr>
              <a:t>Shared Principles in History and Social Science Education. In M. </a:t>
            </a:r>
            <a:r>
              <a:rPr lang="en-US" sz="2000" dirty="0" err="1">
                <a:solidFill>
                  <a:srgbClr val="000000"/>
                </a:solidFill>
                <a:latin typeface="Times New Roman" panose="02020603050405020304" pitchFamily="18" charset="0"/>
                <a:cs typeface="Times New Roman" panose="02020603050405020304" pitchFamily="18" charset="0"/>
              </a:rPr>
              <a:t>Carretero</a:t>
            </a:r>
            <a:r>
              <a:rPr lang="en-US" sz="2000" dirty="0">
                <a:solidFill>
                  <a:srgbClr val="000000"/>
                </a:solidFill>
                <a:latin typeface="Times New Roman" panose="02020603050405020304" pitchFamily="18" charset="0"/>
                <a:cs typeface="Times New Roman" panose="02020603050405020304" pitchFamily="18" charset="0"/>
              </a:rPr>
              <a:t>, S. Berger, &amp; M. </a:t>
            </a:r>
            <a:r>
              <a:rPr lang="en-US" sz="2000" dirty="0" err="1">
                <a:solidFill>
                  <a:srgbClr val="000000"/>
                </a:solidFill>
                <a:latin typeface="Times New Roman" panose="02020603050405020304" pitchFamily="18" charset="0"/>
                <a:cs typeface="Times New Roman" panose="02020603050405020304" pitchFamily="18" charset="0"/>
              </a:rPr>
              <a:t>Grever</a:t>
            </a:r>
            <a:r>
              <a:rPr lang="en-US" sz="2000" dirty="0">
                <a:solidFill>
                  <a:srgbClr val="000000"/>
                </a:solidFill>
                <a:latin typeface="Times New Roman" panose="02020603050405020304" pitchFamily="18" charset="0"/>
                <a:cs typeface="Times New Roman" panose="02020603050405020304" pitchFamily="18" charset="0"/>
              </a:rPr>
              <a:t> (Eds.), </a:t>
            </a:r>
            <a:r>
              <a:rPr lang="en-US" sz="2000" i="1" dirty="0">
                <a:solidFill>
                  <a:srgbClr val="000000"/>
                </a:solidFill>
                <a:latin typeface="Times New Roman" panose="02020603050405020304" pitchFamily="18" charset="0"/>
                <a:cs typeface="Times New Roman" panose="02020603050405020304" pitchFamily="18" charset="0"/>
              </a:rPr>
              <a:t>Palgrave Handbook of Research in Historical Culture and Education</a:t>
            </a:r>
            <a:r>
              <a:rPr lang="en-US" sz="2000" dirty="0">
                <a:solidFill>
                  <a:srgbClr val="000000"/>
                </a:solidFill>
                <a:latin typeface="Times New Roman" panose="02020603050405020304" pitchFamily="18" charset="0"/>
                <a:cs typeface="Times New Roman" panose="02020603050405020304" pitchFamily="18" charset="0"/>
              </a:rPr>
              <a:t> (pp. 449–467). Palgrave Macmillan UK. </a:t>
            </a:r>
            <a:r>
              <a:rPr lang="en-US" sz="2000" u="sng" dirty="0">
                <a:solidFill>
                  <a:srgbClr val="00000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https://doi.org/10.1057/978-1-137-52908-4_24</a:t>
            </a:r>
            <a:endParaRPr lang="de-DE" sz="2000" dirty="0">
              <a:solidFill>
                <a:srgbClr val="000000"/>
              </a:solidFill>
              <a:latin typeface="Times New Roman" panose="02020603050405020304" pitchFamily="18" charset="0"/>
              <a:cs typeface="Times New Roman" panose="02020603050405020304" pitchFamily="18" charset="0"/>
            </a:endParaRPr>
          </a:p>
          <a:p>
            <a:r>
              <a:rPr lang="en-US" sz="2000" b="1" dirty="0">
                <a:solidFill>
                  <a:srgbClr val="000000"/>
                </a:solidFill>
                <a:latin typeface="Times New Roman" panose="02020603050405020304" pitchFamily="18" charset="0"/>
                <a:cs typeface="Times New Roman" panose="02020603050405020304" pitchFamily="18" charset="0"/>
              </a:rPr>
              <a:t>Thornton, S. J. (2018). </a:t>
            </a:r>
            <a:r>
              <a:rPr lang="en-US" sz="2000" dirty="0">
                <a:solidFill>
                  <a:srgbClr val="000000"/>
                </a:solidFill>
                <a:latin typeface="Times New Roman" panose="02020603050405020304" pitchFamily="18" charset="0"/>
                <a:cs typeface="Times New Roman" panose="02020603050405020304" pitchFamily="18" charset="0"/>
              </a:rPr>
              <a:t>Geography as a Social Study: Its Significance for Civic Competence: Its Significance for Civic Competence. In E. E. Shin (Ed.), </a:t>
            </a:r>
            <a:r>
              <a:rPr lang="en-US" sz="2000" i="1" dirty="0">
                <a:solidFill>
                  <a:srgbClr val="000000"/>
                </a:solidFill>
                <a:latin typeface="Times New Roman" panose="02020603050405020304" pitchFamily="18" charset="0"/>
                <a:cs typeface="Times New Roman" panose="02020603050405020304" pitchFamily="18" charset="0"/>
              </a:rPr>
              <a:t>Spatial Citizenship Education: Citizenship Through Geography</a:t>
            </a:r>
            <a:r>
              <a:rPr lang="en-US" sz="2000" dirty="0">
                <a:solidFill>
                  <a:srgbClr val="000000"/>
                </a:solidFill>
                <a:latin typeface="Times New Roman" panose="02020603050405020304" pitchFamily="18" charset="0"/>
                <a:cs typeface="Times New Roman" panose="02020603050405020304" pitchFamily="18" charset="0"/>
              </a:rPr>
              <a:t> (pp. 10–21). Routledge</a:t>
            </a:r>
            <a:r>
              <a:rPr lang="en-US" sz="2000" dirty="0">
                <a:solidFill>
                  <a:srgbClr val="000000"/>
                </a:solidFill>
              </a:rPr>
              <a:t>.</a:t>
            </a:r>
            <a:endParaRPr lang="de-DE" sz="2000" dirty="0">
              <a:solidFill>
                <a:srgbClr val="000000"/>
              </a:solidFill>
            </a:endParaRP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378</Words>
  <Application>Microsoft Office PowerPoint</Application>
  <PresentationFormat>Breitbild</PresentationFormat>
  <Paragraphs>34</Paragraphs>
  <Slides>5</Slides>
  <Notes>2</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5</vt:i4>
      </vt:variant>
    </vt:vector>
  </HeadingPairs>
  <TitlesOfParts>
    <vt:vector size="11" baseType="lpstr">
      <vt:lpstr>Arial</vt:lpstr>
      <vt:lpstr>Calibri</vt:lpstr>
      <vt:lpstr>Symbol</vt:lpstr>
      <vt:lpstr>Times New Roman</vt:lpstr>
      <vt:lpstr>1_Office Theme</vt:lpstr>
      <vt:lpstr>1_CiviMatics</vt:lpstr>
      <vt:lpstr>Interdisciplinary  Citizenship Education</vt:lpstr>
      <vt:lpstr> Citizenship education &amp; History/Geography</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36</cp:revision>
  <dcterms:created xsi:type="dcterms:W3CDTF">2022-04-07T07:53:06Z</dcterms:created>
  <dcterms:modified xsi:type="dcterms:W3CDTF">2023-10-17T11:58:43Z</dcterms:modified>
</cp:coreProperties>
</file>