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11"/>
  </p:notesMasterIdLst>
  <p:sldIdLst>
    <p:sldId id="256" r:id="rId4"/>
    <p:sldId id="267" r:id="rId5"/>
    <p:sldId id="268" r:id="rId6"/>
    <p:sldId id="261" r:id="rId7"/>
    <p:sldId id="269" r:id="rId8"/>
    <p:sldId id="270" r:id="rId9"/>
    <p:sldId id="271" r:id="rId1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a Frey" initials="LF" lastIdx="4" clrIdx="0">
    <p:extLst>
      <p:ext uri="{19B8F6BF-5375-455C-9EA6-DF929625EA0E}">
        <p15:presenceInfo xmlns:p15="http://schemas.microsoft.com/office/powerpoint/2012/main" userId="4ff3e4e6b989e20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DD71"/>
    <a:srgbClr val="8DEA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9EE9AC-6C7D-4BB3-9CE2-59491BA46E6B}"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E2CADE-675E-41DF-B34A-17D73DDC2B60}" type="slidenum">
              <a:rPr lang="de-DE" smtClean="0"/>
              <a:t>‹Nr.›</a:t>
            </a:fld>
            <a:endParaRPr lang="de-DE"/>
          </a:p>
        </p:txBody>
      </p:sp>
    </p:spTree>
    <p:extLst>
      <p:ext uri="{BB962C8B-B14F-4D97-AF65-F5344CB8AC3E}">
        <p14:creationId xmlns:p14="http://schemas.microsoft.com/office/powerpoint/2010/main" val="1181460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E561D3B-B34B-4518-945B-94A38513DFBC}" type="slidenum">
              <a:rPr lang="de-DE" smtClean="0"/>
              <a:t>4</a:t>
            </a:fld>
            <a:endParaRPr lang="de-DE"/>
          </a:p>
        </p:txBody>
      </p:sp>
    </p:spTree>
    <p:extLst>
      <p:ext uri="{BB962C8B-B14F-4D97-AF65-F5344CB8AC3E}">
        <p14:creationId xmlns:p14="http://schemas.microsoft.com/office/powerpoint/2010/main" val="216449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E561D3B-B34B-4518-945B-94A38513DFBC}" type="slidenum">
              <a:rPr lang="de-DE" smtClean="0"/>
              <a:t>5</a:t>
            </a:fld>
            <a:endParaRPr lang="de-DE"/>
          </a:p>
        </p:txBody>
      </p:sp>
    </p:spTree>
    <p:extLst>
      <p:ext uri="{BB962C8B-B14F-4D97-AF65-F5344CB8AC3E}">
        <p14:creationId xmlns:p14="http://schemas.microsoft.com/office/powerpoint/2010/main" val="1632736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E561D3B-B34B-4518-945B-94A38513DFBC}" type="slidenum">
              <a:rPr lang="de-DE" smtClean="0"/>
              <a:t>6</a:t>
            </a:fld>
            <a:endParaRPr lang="de-DE"/>
          </a:p>
        </p:txBody>
      </p:sp>
    </p:spTree>
    <p:extLst>
      <p:ext uri="{BB962C8B-B14F-4D97-AF65-F5344CB8AC3E}">
        <p14:creationId xmlns:p14="http://schemas.microsoft.com/office/powerpoint/2010/main" val="2490639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370748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95579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120639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60667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671821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5462243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8666911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837691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4855190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142748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56369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4116501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4162604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25783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74850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6232354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387003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623772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8384485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5886346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6215916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460188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353074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854680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152390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383546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555186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07159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209827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3135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94114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24282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976932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2189900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15213403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130729709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3.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Interdisciplinary </a:t>
            </a:r>
            <a:br>
              <a:rPr lang="de-DE" sz="4800" dirty="0">
                <a:latin typeface="Arial" panose="020B0604020202020204" pitchFamily="34" charset="0"/>
                <a:cs typeface="Arial" panose="020B0604020202020204" pitchFamily="34" charset="0"/>
              </a:rPr>
            </a:br>
            <a:r>
              <a:rPr lang="de-DE" sz="4800" dirty="0">
                <a:latin typeface="Arial" panose="020B0604020202020204" pitchFamily="34" charset="0"/>
                <a:cs typeface="Arial" panose="020B0604020202020204" pitchFamily="34" charset="0"/>
              </a:rPr>
              <a:t>Citizenship Education</a:t>
            </a:r>
          </a:p>
        </p:txBody>
      </p:sp>
      <p:sp>
        <p:nvSpPr>
          <p:cNvPr id="3" name="Untertitel 2"/>
          <p:cNvSpPr>
            <a:spLocks noGrp="1"/>
          </p:cNvSpPr>
          <p:nvPr>
            <p:ph type="subTitle" idx="1"/>
          </p:nvPr>
        </p:nvSpPr>
        <p:spPr>
          <a:xfrm>
            <a:off x="1524000" y="3814357"/>
            <a:ext cx="9144000" cy="496228"/>
          </a:xfrm>
        </p:spPr>
        <p:txBody>
          <a:bodyPr anchor="ctr"/>
          <a:lstStyle/>
          <a:p>
            <a:r>
              <a:rPr lang="de-DE" dirty="0">
                <a:solidFill>
                  <a:schemeClr val="bg1"/>
                </a:solidFill>
                <a:latin typeface="Times New Roman" panose="02020603050405020304" pitchFamily="18" charset="0"/>
                <a:cs typeface="Times New Roman" panose="02020603050405020304" pitchFamily="18" charset="0"/>
              </a:rPr>
              <a:t>- SESSION 02 -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5" name="Textfeld 4">
            <a:extLst>
              <a:ext uri="{FF2B5EF4-FFF2-40B4-BE49-F238E27FC236}">
                <a16:creationId xmlns:a16="http://schemas.microsoft.com/office/drawing/2014/main" id="{7041A8F2-2614-A4E0-3C4D-26BF72C242D4}"/>
              </a:ext>
            </a:extLst>
          </p:cNvPr>
          <p:cNvSpPr txBox="1"/>
          <p:nvPr/>
        </p:nvSpPr>
        <p:spPr>
          <a:xfrm>
            <a:off x="3047114" y="4370115"/>
            <a:ext cx="6097772"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1" u="none" strike="noStrike" kern="1200" cap="none" spc="0" normalizeH="0" baseline="0" noProof="0" dirty="0">
                <a:ln>
                  <a:noFill/>
                </a:ln>
                <a:solidFill>
                  <a:srgbClr val="000000"/>
                </a:solidFill>
                <a:effectLst/>
                <a:uLnTx/>
                <a:uFillTx/>
                <a:latin typeface="Times New Roman" panose="02020603050405020304" pitchFamily="18" charset="0"/>
                <a:ea typeface="+mn-ea"/>
                <a:cs typeface="Times New Roman" panose="02020603050405020304" pitchFamily="18" charset="0"/>
              </a:rPr>
              <a:t>Goals and competences</a:t>
            </a:r>
          </a:p>
        </p:txBody>
      </p:sp>
      <p:pic>
        <p:nvPicPr>
          <p:cNvPr id="18" name="Grafik 17">
            <a:extLst>
              <a:ext uri="{FF2B5EF4-FFF2-40B4-BE49-F238E27FC236}">
                <a16:creationId xmlns:a16="http://schemas.microsoft.com/office/drawing/2014/main" id="{178992AE-B47B-9D9C-B6F0-E21FB2E8859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984" y="92500"/>
            <a:ext cx="2597793" cy="579600"/>
          </a:xfrm>
          <a:prstGeom prst="rect">
            <a:avLst/>
          </a:prstGeom>
        </p:spPr>
      </p:pic>
      <p:pic>
        <p:nvPicPr>
          <p:cNvPr id="22" name="Grafik 2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16" name="Textfeld 15">
            <a:extLst>
              <a:ext uri="{FF2B5EF4-FFF2-40B4-BE49-F238E27FC236}">
                <a16:creationId xmlns:a16="http://schemas.microsoft.com/office/drawing/2014/main" id="{B0039B91-784D-4EE6-8FED-AC04B03334A4}"/>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3248361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2"/>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en-US" sz="3200" b="1" dirty="0">
                <a:solidFill>
                  <a:srgbClr val="234BA5"/>
                </a:solidFill>
                <a:latin typeface="Arial" panose="020B0604020202020204" pitchFamily="34" charset="0"/>
                <a:cs typeface="Arial" panose="020B0604020202020204" pitchFamily="34" charset="0"/>
              </a:rPr>
              <a:t>Citizenship education </a:t>
            </a:r>
            <a:r>
              <a:rPr lang="en-US" sz="3200" dirty="0">
                <a:solidFill>
                  <a:srgbClr val="234BA5"/>
                </a:solidFill>
                <a:latin typeface="Arial" panose="020B0604020202020204" pitchFamily="34" charset="0"/>
                <a:cs typeface="Arial" panose="020B0604020202020204" pitchFamily="34" charset="0"/>
              </a:rPr>
              <a:t>as incitement to freedom </a:t>
            </a:r>
            <a:r>
              <a:rPr lang="en-US" sz="2000" dirty="0">
                <a:solidFill>
                  <a:srgbClr val="234BA5"/>
                </a:solidFill>
                <a:latin typeface="Arial" panose="020B0604020202020204" pitchFamily="34" charset="0"/>
                <a:cs typeface="Arial" panose="020B0604020202020204" pitchFamily="34" charset="0"/>
              </a:rPr>
              <a:t>(Sander, 2004)</a:t>
            </a:r>
            <a:endParaRPr lang="de-DE" sz="3600"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22" name="Grafik 21">
            <a:extLst>
              <a:ext uri="{FF2B5EF4-FFF2-40B4-BE49-F238E27FC236}">
                <a16:creationId xmlns:a16="http://schemas.microsoft.com/office/drawing/2014/main" id="{3A186FCB-1F0D-6442-683A-87AD54C7AF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
        <p:nvSpPr>
          <p:cNvPr id="6" name="Rechteck 5">
            <a:extLst>
              <a:ext uri="{FF2B5EF4-FFF2-40B4-BE49-F238E27FC236}">
                <a16:creationId xmlns:a16="http://schemas.microsoft.com/office/drawing/2014/main" id="{33C611D9-4773-1023-70F4-4E95D6D036DB}"/>
              </a:ext>
            </a:extLst>
          </p:cNvPr>
          <p:cNvSpPr/>
          <p:nvPr/>
        </p:nvSpPr>
        <p:spPr>
          <a:xfrm>
            <a:off x="0" y="4635795"/>
            <a:ext cx="12192000" cy="1309065"/>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1</a:t>
            </a:r>
          </a:p>
        </p:txBody>
      </p:sp>
      <p:sp>
        <p:nvSpPr>
          <p:cNvPr id="5" name="Inhaltsplatzhalter 2">
            <a:extLst>
              <a:ext uri="{FF2B5EF4-FFF2-40B4-BE49-F238E27FC236}">
                <a16:creationId xmlns:a16="http://schemas.microsoft.com/office/drawing/2014/main" id="{E5542AAC-4BFF-B5FD-9A1D-D5E9F10782BB}"/>
              </a:ext>
            </a:extLst>
          </p:cNvPr>
          <p:cNvSpPr txBox="1">
            <a:spLocks/>
          </p:cNvSpPr>
          <p:nvPr/>
        </p:nvSpPr>
        <p:spPr>
          <a:xfrm>
            <a:off x="1089415" y="1253331"/>
            <a:ext cx="10515600"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2000" u="sng" dirty="0">
                <a:solidFill>
                  <a:srgbClr val="000000"/>
                </a:solidFill>
                <a:latin typeface="+mj-lt"/>
                <a:cs typeface="Times New Roman" panose="02020603050405020304" pitchFamily="18" charset="0"/>
              </a:rPr>
              <a:t>Principles of citizenship education</a:t>
            </a:r>
          </a:p>
          <a:p>
            <a:pPr marL="514350" indent="-514350">
              <a:lnSpc>
                <a:spcPct val="100000"/>
              </a:lnSpc>
              <a:buFont typeface="+mj-lt"/>
              <a:buAutoNum type="arabicPeriod"/>
            </a:pPr>
            <a:r>
              <a:rPr lang="en-US" sz="1800" b="1" dirty="0" err="1">
                <a:solidFill>
                  <a:srgbClr val="000000"/>
                </a:solidFill>
                <a:latin typeface="Times New Roman" panose="02020603050405020304" pitchFamily="18" charset="0"/>
                <a:cs typeface="Times New Roman" panose="02020603050405020304" pitchFamily="18" charset="0"/>
              </a:rPr>
              <a:t>Beutelsbach</a:t>
            </a:r>
            <a:r>
              <a:rPr lang="en-US" sz="1800" b="1" dirty="0">
                <a:solidFill>
                  <a:srgbClr val="000000"/>
                </a:solidFill>
                <a:latin typeface="Times New Roman" panose="02020603050405020304" pitchFamily="18" charset="0"/>
                <a:cs typeface="Times New Roman" panose="02020603050405020304" pitchFamily="18" charset="0"/>
              </a:rPr>
              <a:t> Consensus</a:t>
            </a:r>
          </a:p>
          <a:p>
            <a:pPr lvl="1">
              <a:lnSpc>
                <a:spcPct val="100000"/>
              </a:lnSpc>
              <a:buFont typeface="Symbol" panose="05050102010706020507" pitchFamily="18" charset="2"/>
              <a:buChar char="-"/>
            </a:pPr>
            <a:r>
              <a:rPr lang="en-US" sz="1600" dirty="0">
                <a:solidFill>
                  <a:srgbClr val="000000"/>
                </a:solidFill>
                <a:latin typeface="Times New Roman" panose="02020603050405020304" pitchFamily="18" charset="0"/>
                <a:cs typeface="Times New Roman" panose="02020603050405020304" pitchFamily="18" charset="0"/>
              </a:rPr>
              <a:t>Prohibition to overwhelm (students). </a:t>
            </a:r>
          </a:p>
          <a:p>
            <a:pPr lvl="1">
              <a:lnSpc>
                <a:spcPct val="100000"/>
              </a:lnSpc>
              <a:buFont typeface="Symbol" panose="05050102010706020507" pitchFamily="18" charset="2"/>
              <a:buChar char="-"/>
            </a:pPr>
            <a:r>
              <a:rPr lang="en-US" sz="1600" dirty="0">
                <a:solidFill>
                  <a:srgbClr val="000000"/>
                </a:solidFill>
                <a:latin typeface="Times New Roman" panose="02020603050405020304" pitchFamily="18" charset="0"/>
                <a:cs typeface="Times New Roman" panose="02020603050405020304" pitchFamily="18" charset="0"/>
              </a:rPr>
              <a:t>What is controversial in science and politics needs to, come across as controversial in class as well.</a:t>
            </a:r>
          </a:p>
          <a:p>
            <a:pPr lvl="1">
              <a:lnSpc>
                <a:spcPct val="100000"/>
              </a:lnSpc>
              <a:buFont typeface="Symbol" panose="05050102010706020507" pitchFamily="18" charset="2"/>
              <a:buChar char="-"/>
            </a:pPr>
            <a:r>
              <a:rPr lang="en-US" sz="1600" dirty="0">
                <a:solidFill>
                  <a:srgbClr val="000000"/>
                </a:solidFill>
                <a:latin typeface="Times New Roman" panose="02020603050405020304" pitchFamily="18" charset="0"/>
                <a:cs typeface="Times New Roman" panose="02020603050405020304" pitchFamily="18" charset="0"/>
              </a:rPr>
              <a:t>The student has to be enabled to analyze a political situation and their own points of interest.</a:t>
            </a:r>
          </a:p>
          <a:p>
            <a:pPr marL="514350" indent="-514350">
              <a:lnSpc>
                <a:spcPct val="100000"/>
              </a:lnSpc>
              <a:buFont typeface="+mj-lt"/>
              <a:buAutoNum type="arabicPeriod"/>
            </a:pPr>
            <a:r>
              <a:rPr lang="en-US" sz="1800" b="1" dirty="0" err="1">
                <a:solidFill>
                  <a:srgbClr val="000000"/>
                </a:solidFill>
                <a:latin typeface="Times New Roman" panose="02020603050405020304" pitchFamily="18" charset="0"/>
                <a:cs typeface="Times New Roman" panose="02020603050405020304" pitchFamily="18" charset="0"/>
              </a:rPr>
              <a:t>Multiperspectivity</a:t>
            </a:r>
            <a:r>
              <a:rPr lang="en-US" sz="1800" b="1" dirty="0">
                <a:solidFill>
                  <a:srgbClr val="000000"/>
                </a:solidFill>
                <a:latin typeface="Times New Roman" panose="02020603050405020304" pitchFamily="18" charset="0"/>
                <a:cs typeface="Times New Roman" panose="02020603050405020304" pitchFamily="18" charset="0"/>
              </a:rPr>
              <a:t>, but not bound by “neutrality”</a:t>
            </a:r>
          </a:p>
          <a:p>
            <a:pPr marL="514350" indent="-514350">
              <a:lnSpc>
                <a:spcPct val="100000"/>
              </a:lnSpc>
              <a:buFont typeface="+mj-lt"/>
              <a:buAutoNum type="arabicPeriod"/>
            </a:pPr>
            <a:r>
              <a:rPr lang="en-US" sz="1800" b="1" dirty="0">
                <a:solidFill>
                  <a:srgbClr val="000000"/>
                </a:solidFill>
                <a:latin typeface="Times New Roman" panose="02020603050405020304" pitchFamily="18" charset="0"/>
                <a:cs typeface="Times New Roman" panose="02020603050405020304" pitchFamily="18" charset="0"/>
              </a:rPr>
              <a:t>Incitement to freedom as a normative basis</a:t>
            </a:r>
          </a:p>
          <a:p>
            <a:pPr lvl="1">
              <a:lnSpc>
                <a:spcPct val="100000"/>
              </a:lnSpc>
              <a:buFont typeface="Symbol" panose="05050102010706020507" pitchFamily="18" charset="2"/>
              <a:buChar char="-"/>
            </a:pPr>
            <a:r>
              <a:rPr lang="en-US" sz="1600" dirty="0">
                <a:solidFill>
                  <a:srgbClr val="000000"/>
                </a:solidFill>
                <a:latin typeface="Times New Roman" panose="02020603050405020304" pitchFamily="18" charset="0"/>
                <a:cs typeface="Times New Roman" panose="02020603050405020304" pitchFamily="18" charset="0"/>
              </a:rPr>
              <a:t>Encourage citizens to live their political freedom</a:t>
            </a:r>
          </a:p>
          <a:p>
            <a:pPr lvl="1">
              <a:lnSpc>
                <a:spcPct val="100000"/>
              </a:lnSpc>
              <a:buFont typeface="Symbol" panose="05050102010706020507" pitchFamily="18" charset="2"/>
              <a:buChar char="-"/>
            </a:pPr>
            <a:r>
              <a:rPr lang="en-US" sz="1600" dirty="0">
                <a:solidFill>
                  <a:srgbClr val="000000"/>
                </a:solidFill>
                <a:latin typeface="Times New Roman" panose="02020603050405020304" pitchFamily="18" charset="0"/>
                <a:cs typeface="Times New Roman" panose="02020603050405020304" pitchFamily="18" charset="0"/>
              </a:rPr>
              <a:t>Teach competences aimed at the political autonomy of citizens</a:t>
            </a:r>
          </a:p>
          <a:p>
            <a:pPr marL="0" indent="0">
              <a:lnSpc>
                <a:spcPct val="100000"/>
              </a:lnSpc>
              <a:buNone/>
            </a:pPr>
            <a:endParaRPr lang="en-US" sz="800" dirty="0">
              <a:solidFill>
                <a:srgbClr val="000000"/>
              </a:solidFill>
              <a:latin typeface="Times New Roman" panose="02020603050405020304" pitchFamily="18" charset="0"/>
              <a:cs typeface="Times New Roman" panose="02020603050405020304" pitchFamily="18" charset="0"/>
            </a:endParaRPr>
          </a:p>
          <a:p>
            <a:pPr marL="0" indent="0">
              <a:lnSpc>
                <a:spcPct val="100000"/>
              </a:lnSpc>
              <a:buNone/>
            </a:pPr>
            <a:r>
              <a:rPr lang="en-US" sz="2000" u="sng" dirty="0">
                <a:solidFill>
                  <a:srgbClr val="000000"/>
                </a:solidFill>
                <a:latin typeface="+mj-lt"/>
                <a:cs typeface="Times New Roman" panose="02020603050405020304" pitchFamily="18" charset="0"/>
              </a:rPr>
              <a:t>Mediated by competence models</a:t>
            </a:r>
          </a:p>
          <a:p>
            <a:pPr>
              <a:lnSpc>
                <a:spcPct val="100000"/>
              </a:lnSpc>
              <a:buFont typeface="Symbol" panose="05050102010706020507" pitchFamily="18" charset="2"/>
              <a:buChar char="-"/>
            </a:pPr>
            <a:r>
              <a:rPr lang="en-US" sz="1800" dirty="0">
                <a:solidFill>
                  <a:srgbClr val="000000"/>
                </a:solidFill>
                <a:latin typeface="Times New Roman" panose="02020603050405020304" pitchFamily="18" charset="0"/>
                <a:cs typeface="Times New Roman" panose="02020603050405020304" pitchFamily="18" charset="0"/>
              </a:rPr>
              <a:t>Example: GPJE draft for National Education Standards</a:t>
            </a:r>
          </a:p>
          <a:p>
            <a:pPr>
              <a:lnSpc>
                <a:spcPct val="100000"/>
              </a:lnSpc>
              <a:buFont typeface="Symbol" panose="05050102010706020507" pitchFamily="18" charset="2"/>
              <a:buChar char="-"/>
            </a:pPr>
            <a:r>
              <a:rPr lang="en-US" sz="1800" dirty="0">
                <a:solidFill>
                  <a:srgbClr val="000000"/>
                </a:solidFill>
                <a:latin typeface="Times New Roman" panose="02020603050405020304" pitchFamily="18" charset="0"/>
                <a:cs typeface="Times New Roman" panose="02020603050405020304" pitchFamily="18" charset="0"/>
              </a:rPr>
              <a:t>Conceptual knowledge, ability to form a political opinion, ability to act politically, methodical abilities</a:t>
            </a:r>
          </a:p>
        </p:txBody>
      </p:sp>
    </p:spTree>
    <p:extLst>
      <p:ext uri="{BB962C8B-B14F-4D97-AF65-F5344CB8AC3E}">
        <p14:creationId xmlns:p14="http://schemas.microsoft.com/office/powerpoint/2010/main" val="75203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39"/>
            <a:ext cx="12192000" cy="988191"/>
          </a:xfrm>
          <a:solidFill>
            <a:schemeClr val="bg2"/>
          </a:solidFill>
        </p:spPr>
        <p:txBody>
          <a:bodyPr>
            <a:normAutofit fontScale="90000"/>
          </a:bodyPr>
          <a:lstStyle/>
          <a:p>
            <a:r>
              <a:rPr lang="de-DE" sz="3600" dirty="0">
                <a:solidFill>
                  <a:srgbClr val="234BA5"/>
                </a:solidFill>
                <a:latin typeface="Arial" panose="020B0604020202020204" pitchFamily="34" charset="0"/>
                <a:cs typeface="Arial" panose="020B0604020202020204" pitchFamily="34" charset="0"/>
              </a:rPr>
              <a:t>	</a:t>
            </a:r>
            <a:r>
              <a:rPr lang="en-US" sz="3100" b="1" dirty="0">
                <a:solidFill>
                  <a:srgbClr val="234BA5"/>
                </a:solidFill>
                <a:latin typeface="Arial" panose="020B0604020202020204" pitchFamily="34" charset="0"/>
                <a:cs typeface="Arial" panose="020B0604020202020204" pitchFamily="34" charset="0"/>
              </a:rPr>
              <a:t>Competences for Teaching, Learning and Living </a:t>
            </a:r>
            <a:br>
              <a:rPr lang="en-US" sz="3100" b="1" dirty="0">
                <a:solidFill>
                  <a:srgbClr val="234BA5"/>
                </a:solidFill>
                <a:latin typeface="Arial" panose="020B0604020202020204" pitchFamily="34" charset="0"/>
                <a:cs typeface="Arial" panose="020B0604020202020204" pitchFamily="34" charset="0"/>
              </a:rPr>
            </a:br>
            <a:r>
              <a:rPr lang="en-US" sz="3100" b="1" dirty="0">
                <a:solidFill>
                  <a:srgbClr val="234BA5"/>
                </a:solidFill>
                <a:latin typeface="Arial" panose="020B0604020202020204" pitchFamily="34" charset="0"/>
                <a:cs typeface="Arial" panose="020B0604020202020204" pitchFamily="34" charset="0"/>
              </a:rPr>
              <a:t>	Democratic Citizenship </a:t>
            </a:r>
            <a:r>
              <a:rPr lang="en-US" sz="2200" dirty="0">
                <a:solidFill>
                  <a:srgbClr val="234BA5"/>
                </a:solidFill>
                <a:latin typeface="Arial" panose="020B0604020202020204" pitchFamily="34" charset="0"/>
                <a:cs typeface="Arial" panose="020B0604020202020204" pitchFamily="34" charset="0"/>
              </a:rPr>
              <a:t>(Himmelmann, 2013)</a:t>
            </a:r>
            <a:endParaRPr lang="de-DE" sz="3100"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6" name="Rechteck 5">
            <a:extLst>
              <a:ext uri="{FF2B5EF4-FFF2-40B4-BE49-F238E27FC236}">
                <a16:creationId xmlns:a16="http://schemas.microsoft.com/office/drawing/2014/main" id="{33C611D9-4773-1023-70F4-4E95D6D036DB}"/>
              </a:ext>
            </a:extLst>
          </p:cNvPr>
          <p:cNvSpPr/>
          <p:nvPr/>
        </p:nvSpPr>
        <p:spPr>
          <a:xfrm>
            <a:off x="0" y="4630201"/>
            <a:ext cx="12192000" cy="39600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a:extLst>
              <a:ext uri="{FF2B5EF4-FFF2-40B4-BE49-F238E27FC236}">
                <a16:creationId xmlns:a16="http://schemas.microsoft.com/office/drawing/2014/main" id="{3BD1ED02-3295-BD11-D586-6968744FBF65}"/>
              </a:ext>
            </a:extLst>
          </p:cNvPr>
          <p:cNvSpPr/>
          <p:nvPr/>
        </p:nvSpPr>
        <p:spPr>
          <a:xfrm>
            <a:off x="0" y="2927006"/>
            <a:ext cx="12192000" cy="39600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Rechteck 3">
            <a:extLst>
              <a:ext uri="{FF2B5EF4-FFF2-40B4-BE49-F238E27FC236}">
                <a16:creationId xmlns:a16="http://schemas.microsoft.com/office/drawing/2014/main" id="{5D0139EF-628D-656B-5339-F9388C244156}"/>
              </a:ext>
            </a:extLst>
          </p:cNvPr>
          <p:cNvSpPr/>
          <p:nvPr/>
        </p:nvSpPr>
        <p:spPr>
          <a:xfrm>
            <a:off x="5" y="1592007"/>
            <a:ext cx="12192000" cy="396000"/>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2</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2" name="Inhaltsplatzhalter 2">
            <a:extLst>
              <a:ext uri="{FF2B5EF4-FFF2-40B4-BE49-F238E27FC236}">
                <a16:creationId xmlns:a16="http://schemas.microsoft.com/office/drawing/2014/main" id="{2C51B981-72C7-5245-0E06-E457270E6BF8}"/>
              </a:ext>
            </a:extLst>
          </p:cNvPr>
          <p:cNvSpPr>
            <a:spLocks noGrp="1"/>
          </p:cNvSpPr>
          <p:nvPr>
            <p:ph idx="1"/>
          </p:nvPr>
        </p:nvSpPr>
        <p:spPr>
          <a:xfrm>
            <a:off x="1020725" y="1618606"/>
            <a:ext cx="10877107" cy="4840897"/>
          </a:xfrm>
        </p:spPr>
        <p:txBody>
          <a:bodyPr>
            <a:normAutofit lnSpcReduction="10000"/>
          </a:bodyPr>
          <a:lstStyle/>
          <a:p>
            <a:pPr marL="0" indent="0">
              <a:lnSpc>
                <a:spcPct val="100000"/>
              </a:lnSpc>
              <a:buNone/>
            </a:pPr>
            <a:r>
              <a:rPr lang="en-US" sz="2000" dirty="0">
                <a:solidFill>
                  <a:srgbClr val="000000"/>
                </a:solidFill>
                <a:latin typeface="+mj-lt"/>
                <a:cs typeface="Times New Roman" panose="02020603050405020304" pitchFamily="18" charset="0"/>
              </a:rPr>
              <a:t>Education for democratic citizenship</a:t>
            </a:r>
          </a:p>
          <a:p>
            <a:pPr>
              <a:lnSpc>
                <a:spcPct val="100000"/>
              </a:lnSpc>
            </a:pPr>
            <a:r>
              <a:rPr lang="en-US" sz="1800" dirty="0">
                <a:solidFill>
                  <a:srgbClr val="000000"/>
                </a:solidFill>
                <a:latin typeface="Times New Roman" panose="02020603050405020304" pitchFamily="18" charset="0"/>
                <a:cs typeface="Times New Roman" panose="02020603050405020304" pitchFamily="18" charset="0"/>
              </a:rPr>
              <a:t>Emphasis on personal attitudes, individual, moral and social behavior, common values</a:t>
            </a:r>
          </a:p>
          <a:p>
            <a:pPr>
              <a:lnSpc>
                <a:spcPct val="100000"/>
              </a:lnSpc>
            </a:pPr>
            <a:r>
              <a:rPr lang="en-US" sz="1800" dirty="0">
                <a:solidFill>
                  <a:srgbClr val="000000"/>
                </a:solidFill>
                <a:latin typeface="Times New Roman" panose="02020603050405020304" pitchFamily="18" charset="0"/>
                <a:cs typeface="Times New Roman" panose="02020603050405020304" pitchFamily="18" charset="0"/>
              </a:rPr>
              <a:t>Broad political perspective, including parts of private live as “political”</a:t>
            </a:r>
          </a:p>
          <a:p>
            <a:pPr marL="0" indent="0">
              <a:lnSpc>
                <a:spcPct val="100000"/>
              </a:lnSpc>
              <a:buNone/>
            </a:pPr>
            <a:endParaRPr lang="en-US" sz="400" dirty="0">
              <a:solidFill>
                <a:srgbClr val="000000"/>
              </a:solidFill>
              <a:latin typeface="Times New Roman" panose="02020603050405020304" pitchFamily="18" charset="0"/>
              <a:cs typeface="Times New Roman" panose="02020603050405020304" pitchFamily="18" charset="0"/>
            </a:endParaRPr>
          </a:p>
          <a:p>
            <a:pPr marL="0" indent="0">
              <a:lnSpc>
                <a:spcPct val="100000"/>
              </a:lnSpc>
              <a:buNone/>
            </a:pPr>
            <a:r>
              <a:rPr lang="en-US" sz="2000" dirty="0">
                <a:solidFill>
                  <a:srgbClr val="000000"/>
                </a:solidFill>
                <a:latin typeface="+mj-lt"/>
                <a:cs typeface="Times New Roman" panose="02020603050405020304" pitchFamily="18" charset="0"/>
              </a:rPr>
              <a:t>Central competences</a:t>
            </a:r>
          </a:p>
          <a:p>
            <a:pPr>
              <a:lnSpc>
                <a:spcPct val="100000"/>
              </a:lnSpc>
            </a:pPr>
            <a:r>
              <a:rPr lang="en-US" sz="1800" dirty="0">
                <a:solidFill>
                  <a:srgbClr val="000000"/>
                </a:solidFill>
                <a:latin typeface="Times New Roman" panose="02020603050405020304" pitchFamily="18" charset="0"/>
                <a:cs typeface="Times New Roman" panose="02020603050405020304" pitchFamily="18" charset="0"/>
              </a:rPr>
              <a:t>Democratic knowledge and understanding</a:t>
            </a:r>
          </a:p>
          <a:p>
            <a:pPr>
              <a:lnSpc>
                <a:spcPct val="100000"/>
              </a:lnSpc>
            </a:pPr>
            <a:r>
              <a:rPr lang="en-US" sz="1800" dirty="0">
                <a:solidFill>
                  <a:srgbClr val="000000"/>
                </a:solidFill>
                <a:latin typeface="Times New Roman" panose="02020603050405020304" pitchFamily="18" charset="0"/>
                <a:cs typeface="Times New Roman" panose="02020603050405020304" pitchFamily="18" charset="0"/>
              </a:rPr>
              <a:t>Democratic values, attitudes and common awareness</a:t>
            </a:r>
          </a:p>
          <a:p>
            <a:pPr>
              <a:lnSpc>
                <a:spcPct val="100000"/>
              </a:lnSpc>
            </a:pPr>
            <a:r>
              <a:rPr lang="en-US" sz="1800" dirty="0">
                <a:solidFill>
                  <a:srgbClr val="000000"/>
                </a:solidFill>
                <a:latin typeface="Times New Roman" panose="02020603050405020304" pitchFamily="18" charset="0"/>
                <a:cs typeface="Times New Roman" panose="02020603050405020304" pitchFamily="18" charset="0"/>
              </a:rPr>
              <a:t>Practical skills, service learning, project learning and civic engagement</a:t>
            </a:r>
          </a:p>
          <a:p>
            <a:pPr marL="0" indent="0">
              <a:lnSpc>
                <a:spcPct val="100000"/>
              </a:lnSpc>
              <a:buNone/>
            </a:pPr>
            <a:endParaRPr lang="en-US" sz="400" dirty="0">
              <a:solidFill>
                <a:srgbClr val="000000"/>
              </a:solidFill>
              <a:latin typeface="Times New Roman" panose="02020603050405020304" pitchFamily="18" charset="0"/>
              <a:cs typeface="Times New Roman" panose="02020603050405020304" pitchFamily="18" charset="0"/>
            </a:endParaRPr>
          </a:p>
          <a:p>
            <a:pPr marL="0" indent="0">
              <a:lnSpc>
                <a:spcPct val="100000"/>
              </a:lnSpc>
              <a:buNone/>
            </a:pPr>
            <a:r>
              <a:rPr lang="en-US" sz="2000" dirty="0">
                <a:solidFill>
                  <a:srgbClr val="000000"/>
                </a:solidFill>
                <a:latin typeface="+mj-lt"/>
                <a:cs typeface="Times New Roman" panose="02020603050405020304" pitchFamily="18" charset="0"/>
              </a:rPr>
              <a:t>Concept of democracy</a:t>
            </a:r>
          </a:p>
          <a:p>
            <a:pPr>
              <a:lnSpc>
                <a:spcPct val="100000"/>
              </a:lnSpc>
            </a:pPr>
            <a:r>
              <a:rPr lang="en-US" sz="1800" dirty="0">
                <a:solidFill>
                  <a:srgbClr val="000000"/>
                </a:solidFill>
                <a:latin typeface="Times New Roman" panose="02020603050405020304" pitchFamily="18" charset="0"/>
                <a:cs typeface="Times New Roman" panose="02020603050405020304" pitchFamily="18" charset="0"/>
              </a:rPr>
              <a:t>Democracy as a form of government</a:t>
            </a:r>
          </a:p>
          <a:p>
            <a:pPr>
              <a:lnSpc>
                <a:spcPct val="100000"/>
              </a:lnSpc>
            </a:pPr>
            <a:r>
              <a:rPr lang="en-US" sz="1800" dirty="0">
                <a:solidFill>
                  <a:srgbClr val="000000"/>
                </a:solidFill>
                <a:latin typeface="Times New Roman" panose="02020603050405020304" pitchFamily="18" charset="0"/>
                <a:cs typeface="Times New Roman" panose="02020603050405020304" pitchFamily="18" charset="0"/>
              </a:rPr>
              <a:t>Democracy a form of society</a:t>
            </a:r>
          </a:p>
          <a:p>
            <a:pPr>
              <a:lnSpc>
                <a:spcPct val="100000"/>
              </a:lnSpc>
            </a:pPr>
            <a:r>
              <a:rPr lang="en-US" sz="1800" dirty="0">
                <a:solidFill>
                  <a:srgbClr val="000000"/>
                </a:solidFill>
                <a:latin typeface="Times New Roman" panose="02020603050405020304" pitchFamily="18" charset="0"/>
                <a:cs typeface="Times New Roman" panose="02020603050405020304" pitchFamily="18" charset="0"/>
              </a:rPr>
              <a:t>Democracy as a form of living</a:t>
            </a:r>
          </a:p>
        </p:txBody>
      </p:sp>
      <p:pic>
        <p:nvPicPr>
          <p:cNvPr id="12" name="Grafik 11">
            <a:extLst>
              <a:ext uri="{FF2B5EF4-FFF2-40B4-BE49-F238E27FC236}">
                <a16:creationId xmlns:a16="http://schemas.microsoft.com/office/drawing/2014/main" id="{3A186FCB-1F0D-6442-683A-87AD54C7AF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496170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dirty="0">
                <a:solidFill>
                  <a:srgbClr val="234BA5"/>
                </a:solidFill>
                <a:latin typeface="Arial" panose="020B0604020202020204" pitchFamily="34" charset="0"/>
                <a:cs typeface="Arial" panose="020B0604020202020204" pitchFamily="34" charset="0"/>
              </a:rPr>
              <a:t>	</a:t>
            </a:r>
            <a:r>
              <a:rPr lang="de-DE" sz="3300" b="1" dirty="0">
                <a:cs typeface="Times New Roman" panose="02020603050405020304" pitchFamily="18" charset="0"/>
              </a:rPr>
              <a:t>Concept Maps </a:t>
            </a:r>
            <a:r>
              <a:rPr lang="de-DE" sz="2100" dirty="0">
                <a:cs typeface="Times New Roman" panose="02020603050405020304" pitchFamily="18" charset="0"/>
              </a:rPr>
              <a:t>(Novak, 1990)</a:t>
            </a:r>
            <a:endParaRPr lang="de-DE" sz="2100" dirty="0">
              <a:solidFill>
                <a:srgbClr val="234BA5"/>
              </a:solidFill>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3</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grpSp>
        <p:nvGrpSpPr>
          <p:cNvPr id="19" name="Gruppieren 18">
            <a:extLst>
              <a:ext uri="{FF2B5EF4-FFF2-40B4-BE49-F238E27FC236}">
                <a16:creationId xmlns:a16="http://schemas.microsoft.com/office/drawing/2014/main" id="{29769732-502C-DA4C-703D-E23A7AC55172}"/>
              </a:ext>
            </a:extLst>
          </p:cNvPr>
          <p:cNvGrpSpPr/>
          <p:nvPr/>
        </p:nvGrpSpPr>
        <p:grpSpPr>
          <a:xfrm>
            <a:off x="1415193" y="1224547"/>
            <a:ext cx="9361615" cy="4919275"/>
            <a:chOff x="2502901" y="1218740"/>
            <a:chExt cx="9689099" cy="5355049"/>
          </a:xfrm>
        </p:grpSpPr>
        <p:sp>
          <p:nvSpPr>
            <p:cNvPr id="20" name="Rechteck 19">
              <a:extLst>
                <a:ext uri="{FF2B5EF4-FFF2-40B4-BE49-F238E27FC236}">
                  <a16:creationId xmlns:a16="http://schemas.microsoft.com/office/drawing/2014/main" id="{46702851-23A9-1AEC-02B9-3EBA88547C4B}"/>
                </a:ext>
              </a:extLst>
            </p:cNvPr>
            <p:cNvSpPr/>
            <p:nvPr/>
          </p:nvSpPr>
          <p:spPr>
            <a:xfrm>
              <a:off x="5280919" y="1218740"/>
              <a:ext cx="1630162" cy="698551"/>
            </a:xfrm>
            <a:prstGeom prst="rect">
              <a:avLst/>
            </a:prstGeom>
            <a:solidFill>
              <a:srgbClr val="FFDD7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tx1"/>
                  </a:solidFill>
                  <a:latin typeface="Times New Roman" panose="02020603050405020304" pitchFamily="18" charset="0"/>
                  <a:cs typeface="Times New Roman" panose="02020603050405020304" pitchFamily="18" charset="0"/>
                </a:rPr>
                <a:t>Concept</a:t>
              </a:r>
              <a:r>
                <a:rPr lang="de-DE" dirty="0">
                  <a:solidFill>
                    <a:schemeClr val="tx1"/>
                  </a:solidFill>
                  <a:latin typeface="Times New Roman" panose="02020603050405020304" pitchFamily="18" charset="0"/>
                  <a:cs typeface="Times New Roman" panose="02020603050405020304" pitchFamily="18" charset="0"/>
                </a:rPr>
                <a:t> </a:t>
              </a:r>
              <a:r>
                <a:rPr lang="de-DE" dirty="0" err="1">
                  <a:solidFill>
                    <a:schemeClr val="tx1"/>
                  </a:solidFill>
                  <a:latin typeface="Times New Roman" panose="02020603050405020304" pitchFamily="18" charset="0"/>
                  <a:cs typeface="Times New Roman" panose="02020603050405020304" pitchFamily="18" charset="0"/>
                </a:rPr>
                <a:t>Maps</a:t>
              </a:r>
              <a:endParaRPr lang="de-DE" dirty="0">
                <a:solidFill>
                  <a:schemeClr val="tx1"/>
                </a:solidFill>
                <a:latin typeface="Times New Roman" panose="02020603050405020304" pitchFamily="18" charset="0"/>
                <a:cs typeface="Times New Roman" panose="02020603050405020304" pitchFamily="18" charset="0"/>
              </a:endParaRPr>
            </a:p>
          </p:txBody>
        </p:sp>
        <p:sp>
          <p:nvSpPr>
            <p:cNvPr id="21" name="Rechteck 20">
              <a:extLst>
                <a:ext uri="{FF2B5EF4-FFF2-40B4-BE49-F238E27FC236}">
                  <a16:creationId xmlns:a16="http://schemas.microsoft.com/office/drawing/2014/main" id="{3EC47071-7FDE-0057-B49F-3C75CDEFD979}"/>
                </a:ext>
              </a:extLst>
            </p:cNvPr>
            <p:cNvSpPr/>
            <p:nvPr/>
          </p:nvSpPr>
          <p:spPr>
            <a:xfrm>
              <a:off x="5280919" y="2770906"/>
              <a:ext cx="1630162" cy="698551"/>
            </a:xfrm>
            <a:prstGeom prst="rect">
              <a:avLst/>
            </a:prstGeom>
            <a:solidFill>
              <a:srgbClr val="FFDD7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latin typeface="Times New Roman" panose="02020603050405020304" pitchFamily="18" charset="0"/>
                  <a:cs typeface="Times New Roman" panose="02020603050405020304" pitchFamily="18" charset="0"/>
                </a:rPr>
                <a:t>Linking Words</a:t>
              </a:r>
            </a:p>
          </p:txBody>
        </p:sp>
        <p:sp>
          <p:nvSpPr>
            <p:cNvPr id="23" name="Rechteck 22">
              <a:extLst>
                <a:ext uri="{FF2B5EF4-FFF2-40B4-BE49-F238E27FC236}">
                  <a16:creationId xmlns:a16="http://schemas.microsoft.com/office/drawing/2014/main" id="{64F89BD3-3E79-99FC-08DD-C49C242847BB}"/>
                </a:ext>
              </a:extLst>
            </p:cNvPr>
            <p:cNvSpPr/>
            <p:nvPr/>
          </p:nvSpPr>
          <p:spPr>
            <a:xfrm>
              <a:off x="7920879" y="2770903"/>
              <a:ext cx="1630162" cy="698551"/>
            </a:xfrm>
            <a:prstGeom prst="rect">
              <a:avLst/>
            </a:prstGeom>
            <a:solidFill>
              <a:srgbClr val="FFDD7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tx1"/>
                  </a:solidFill>
                  <a:latin typeface="Times New Roman" panose="02020603050405020304" pitchFamily="18" charset="0"/>
                  <a:cs typeface="Times New Roman" panose="02020603050405020304" pitchFamily="18" charset="0"/>
                </a:rPr>
                <a:t>Hierachy</a:t>
              </a:r>
              <a:endParaRPr lang="de-DE" dirty="0">
                <a:solidFill>
                  <a:schemeClr val="tx1"/>
                </a:solidFill>
                <a:latin typeface="Times New Roman" panose="02020603050405020304" pitchFamily="18" charset="0"/>
                <a:cs typeface="Times New Roman" panose="02020603050405020304" pitchFamily="18" charset="0"/>
              </a:endParaRPr>
            </a:p>
          </p:txBody>
        </p:sp>
        <p:sp>
          <p:nvSpPr>
            <p:cNvPr id="24" name="Rechteck 23">
              <a:extLst>
                <a:ext uri="{FF2B5EF4-FFF2-40B4-BE49-F238E27FC236}">
                  <a16:creationId xmlns:a16="http://schemas.microsoft.com/office/drawing/2014/main" id="{E2FB6F40-162C-6798-F370-C4A884263BF0}"/>
                </a:ext>
              </a:extLst>
            </p:cNvPr>
            <p:cNvSpPr/>
            <p:nvPr/>
          </p:nvSpPr>
          <p:spPr>
            <a:xfrm>
              <a:off x="2640959" y="2770903"/>
              <a:ext cx="1630162" cy="698551"/>
            </a:xfrm>
            <a:prstGeom prst="rect">
              <a:avLst/>
            </a:prstGeom>
            <a:solidFill>
              <a:srgbClr val="FFDD7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latin typeface="Times New Roman" panose="02020603050405020304" pitchFamily="18" charset="0"/>
                  <a:cs typeface="Times New Roman" panose="02020603050405020304" pitchFamily="18" charset="0"/>
                </a:rPr>
                <a:t>Labels</a:t>
              </a:r>
            </a:p>
          </p:txBody>
        </p:sp>
        <p:sp>
          <p:nvSpPr>
            <p:cNvPr id="25" name="Ellipse 24">
              <a:extLst>
                <a:ext uri="{FF2B5EF4-FFF2-40B4-BE49-F238E27FC236}">
                  <a16:creationId xmlns:a16="http://schemas.microsoft.com/office/drawing/2014/main" id="{4AC8F883-C0B9-3FDD-4287-AEEF587D3DA3}"/>
                </a:ext>
              </a:extLst>
            </p:cNvPr>
            <p:cNvSpPr/>
            <p:nvPr/>
          </p:nvSpPr>
          <p:spPr>
            <a:xfrm>
              <a:off x="10510684" y="2416389"/>
              <a:ext cx="1681316" cy="1407577"/>
            </a:xfrm>
            <a:prstGeom prst="ellipse">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dirty="0" err="1">
                  <a:solidFill>
                    <a:schemeClr val="bg2"/>
                  </a:solidFill>
                  <a:cs typeface="Times New Roman" panose="02020603050405020304" pitchFamily="18" charset="0"/>
                </a:rPr>
                <a:t>Context</a:t>
              </a:r>
              <a:r>
                <a:rPr lang="de-DE" dirty="0">
                  <a:solidFill>
                    <a:schemeClr val="bg2"/>
                  </a:solidFill>
                  <a:cs typeface="Times New Roman" panose="02020603050405020304" pitchFamily="18" charset="0"/>
                </a:rPr>
                <a:t> </a:t>
              </a:r>
              <a:r>
                <a:rPr lang="de-DE" dirty="0" err="1">
                  <a:solidFill>
                    <a:schemeClr val="bg2"/>
                  </a:solidFill>
                  <a:cs typeface="Times New Roman" panose="02020603050405020304" pitchFamily="18" charset="0"/>
                </a:rPr>
                <a:t>dependet</a:t>
              </a:r>
              <a:endParaRPr lang="de-DE" dirty="0">
                <a:solidFill>
                  <a:schemeClr val="bg2"/>
                </a:solidFill>
                <a:cs typeface="Times New Roman" panose="02020603050405020304" pitchFamily="18" charset="0"/>
              </a:endParaRPr>
            </a:p>
          </p:txBody>
        </p:sp>
        <p:cxnSp>
          <p:nvCxnSpPr>
            <p:cNvPr id="28" name="Gerade Verbindung mit Pfeil 27">
              <a:extLst>
                <a:ext uri="{FF2B5EF4-FFF2-40B4-BE49-F238E27FC236}">
                  <a16:creationId xmlns:a16="http://schemas.microsoft.com/office/drawing/2014/main" id="{4E6F4FA2-208A-0AE5-E2C7-F65ACD858D34}"/>
                </a:ext>
              </a:extLst>
            </p:cNvPr>
            <p:cNvCxnSpPr>
              <a:stCxn id="23" idx="3"/>
              <a:endCxn id="25" idx="2"/>
            </p:cNvCxnSpPr>
            <p:nvPr/>
          </p:nvCxnSpPr>
          <p:spPr>
            <a:xfrm flipV="1">
              <a:off x="9551041" y="3120178"/>
              <a:ext cx="959643" cy="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Rechteck 28">
              <a:extLst>
                <a:ext uri="{FF2B5EF4-FFF2-40B4-BE49-F238E27FC236}">
                  <a16:creationId xmlns:a16="http://schemas.microsoft.com/office/drawing/2014/main" id="{08A60929-FAEB-3242-310B-56FE90694AD1}"/>
                </a:ext>
              </a:extLst>
            </p:cNvPr>
            <p:cNvSpPr/>
            <p:nvPr/>
          </p:nvSpPr>
          <p:spPr>
            <a:xfrm>
              <a:off x="9807677" y="2770903"/>
              <a:ext cx="505862" cy="248929"/>
            </a:xfrm>
            <a:prstGeom prst="rect">
              <a:avLst/>
            </a:prstGeom>
            <a:noFill/>
            <a:ln w="28575">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dirty="0" err="1">
                  <a:solidFill>
                    <a:srgbClr val="000000"/>
                  </a:solidFill>
                  <a:latin typeface="Times New Roman" panose="02020603050405020304" pitchFamily="18" charset="0"/>
                  <a:cs typeface="Times New Roman" panose="02020603050405020304" pitchFamily="18" charset="0"/>
                </a:rPr>
                <a:t>is</a:t>
              </a:r>
              <a:endParaRPr lang="de-DE" dirty="0">
                <a:solidFill>
                  <a:srgbClr val="000000"/>
                </a:solidFill>
                <a:latin typeface="Times New Roman" panose="02020603050405020304" pitchFamily="18" charset="0"/>
                <a:cs typeface="Times New Roman" panose="02020603050405020304" pitchFamily="18" charset="0"/>
              </a:endParaRPr>
            </a:p>
          </p:txBody>
        </p:sp>
        <p:sp>
          <p:nvSpPr>
            <p:cNvPr id="30" name="Rechteck 29">
              <a:extLst>
                <a:ext uri="{FF2B5EF4-FFF2-40B4-BE49-F238E27FC236}">
                  <a16:creationId xmlns:a16="http://schemas.microsoft.com/office/drawing/2014/main" id="{E2A27996-17FC-C01A-25C3-F62C7D2F0B3A}"/>
                </a:ext>
              </a:extLst>
            </p:cNvPr>
            <p:cNvSpPr/>
            <p:nvPr/>
          </p:nvSpPr>
          <p:spPr>
            <a:xfrm>
              <a:off x="6405218" y="2210810"/>
              <a:ext cx="777246" cy="248929"/>
            </a:xfrm>
            <a:prstGeom prst="rect">
              <a:avLst/>
            </a:prstGeom>
            <a:noFill/>
            <a:ln w="28575">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dirty="0" err="1">
                  <a:solidFill>
                    <a:srgbClr val="000000"/>
                  </a:solidFill>
                  <a:latin typeface="Times New Roman" panose="02020603050405020304" pitchFamily="18" charset="0"/>
                  <a:cs typeface="Times New Roman" panose="02020603050405020304" pitchFamily="18" charset="0"/>
                </a:rPr>
                <a:t>have</a:t>
              </a:r>
              <a:endParaRPr lang="de-DE" dirty="0">
                <a:solidFill>
                  <a:srgbClr val="000000"/>
                </a:solidFill>
                <a:latin typeface="Times New Roman" panose="02020603050405020304" pitchFamily="18" charset="0"/>
                <a:cs typeface="Times New Roman" panose="02020603050405020304" pitchFamily="18" charset="0"/>
              </a:endParaRPr>
            </a:p>
          </p:txBody>
        </p:sp>
        <p:sp>
          <p:nvSpPr>
            <p:cNvPr id="32" name="Rechteck 31">
              <a:extLst>
                <a:ext uri="{FF2B5EF4-FFF2-40B4-BE49-F238E27FC236}">
                  <a16:creationId xmlns:a16="http://schemas.microsoft.com/office/drawing/2014/main" id="{4A1E2E6E-658A-5B44-96FE-6A2C4E70EE6B}"/>
                </a:ext>
              </a:extLst>
            </p:cNvPr>
            <p:cNvSpPr/>
            <p:nvPr/>
          </p:nvSpPr>
          <p:spPr>
            <a:xfrm>
              <a:off x="5280919" y="4323072"/>
              <a:ext cx="1630162" cy="698551"/>
            </a:xfrm>
            <a:prstGeom prst="rect">
              <a:avLst/>
            </a:prstGeom>
            <a:solidFill>
              <a:srgbClr val="FFDD7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tx1"/>
                  </a:solidFill>
                  <a:latin typeface="Times New Roman" panose="02020603050405020304" pitchFamily="18" charset="0"/>
                  <a:cs typeface="Times New Roman" panose="02020603050405020304" pitchFamily="18" charset="0"/>
                </a:rPr>
                <a:t>Propositions</a:t>
              </a:r>
              <a:endParaRPr lang="de-DE" dirty="0">
                <a:solidFill>
                  <a:schemeClr val="tx1"/>
                </a:solidFill>
                <a:latin typeface="Times New Roman" panose="02020603050405020304" pitchFamily="18" charset="0"/>
                <a:cs typeface="Times New Roman" panose="02020603050405020304" pitchFamily="18" charset="0"/>
              </a:endParaRPr>
            </a:p>
          </p:txBody>
        </p:sp>
        <p:sp>
          <p:nvSpPr>
            <p:cNvPr id="33" name="Rechteck 32">
              <a:extLst>
                <a:ext uri="{FF2B5EF4-FFF2-40B4-BE49-F238E27FC236}">
                  <a16:creationId xmlns:a16="http://schemas.microsoft.com/office/drawing/2014/main" id="{B1E67C06-3296-ABF0-DB33-A33DD6717AD3}"/>
                </a:ext>
              </a:extLst>
            </p:cNvPr>
            <p:cNvSpPr/>
            <p:nvPr/>
          </p:nvSpPr>
          <p:spPr>
            <a:xfrm>
              <a:off x="6224568" y="3655055"/>
              <a:ext cx="1662149" cy="318742"/>
            </a:xfrm>
            <a:prstGeom prst="rect">
              <a:avLst/>
            </a:prstGeom>
            <a:noFill/>
            <a:ln w="28575">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400" dirty="0" err="1">
                  <a:solidFill>
                    <a:srgbClr val="000000"/>
                  </a:solidFill>
                  <a:latin typeface="Times New Roman" panose="02020603050405020304" pitchFamily="18" charset="0"/>
                  <a:cs typeface="Times New Roman" panose="02020603050405020304" pitchFamily="18" charset="0"/>
                </a:rPr>
                <a:t>to</a:t>
              </a:r>
              <a:r>
                <a:rPr lang="de-DE" sz="1400" dirty="0">
                  <a:solidFill>
                    <a:srgbClr val="000000"/>
                  </a:solidFill>
                  <a:latin typeface="Times New Roman" panose="02020603050405020304" pitchFamily="18" charset="0"/>
                  <a:cs typeface="Times New Roman" panose="02020603050405020304" pitchFamily="18" charset="0"/>
                </a:rPr>
                <a:t> form</a:t>
              </a:r>
            </a:p>
          </p:txBody>
        </p:sp>
        <p:sp>
          <p:nvSpPr>
            <p:cNvPr id="34" name="Rechteck 33">
              <a:extLst>
                <a:ext uri="{FF2B5EF4-FFF2-40B4-BE49-F238E27FC236}">
                  <a16:creationId xmlns:a16="http://schemas.microsoft.com/office/drawing/2014/main" id="{65BCC181-623F-47A2-CCDC-2CB88B6B3A65}"/>
                </a:ext>
              </a:extLst>
            </p:cNvPr>
            <p:cNvSpPr/>
            <p:nvPr/>
          </p:nvSpPr>
          <p:spPr>
            <a:xfrm>
              <a:off x="5280919" y="5875238"/>
              <a:ext cx="1630162" cy="698551"/>
            </a:xfrm>
            <a:prstGeom prst="rect">
              <a:avLst/>
            </a:prstGeom>
            <a:solidFill>
              <a:srgbClr val="FFDD7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err="1">
                  <a:solidFill>
                    <a:schemeClr val="tx1"/>
                  </a:solidFill>
                  <a:latin typeface="Times New Roman" panose="02020603050405020304" pitchFamily="18" charset="0"/>
                  <a:cs typeface="Times New Roman" panose="02020603050405020304" pitchFamily="18" charset="0"/>
                </a:rPr>
                <a:t>Cognitive</a:t>
              </a:r>
              <a:r>
                <a:rPr lang="de-DE" sz="1600" dirty="0">
                  <a:solidFill>
                    <a:schemeClr val="tx1"/>
                  </a:solidFill>
                  <a:latin typeface="Times New Roman" panose="02020603050405020304" pitchFamily="18" charset="0"/>
                  <a:cs typeface="Times New Roman" panose="02020603050405020304" pitchFamily="18" charset="0"/>
                </a:rPr>
                <a:t> </a:t>
              </a:r>
              <a:r>
                <a:rPr lang="de-DE" sz="1600" dirty="0" err="1">
                  <a:solidFill>
                    <a:schemeClr val="tx1"/>
                  </a:solidFill>
                  <a:latin typeface="Times New Roman" panose="02020603050405020304" pitchFamily="18" charset="0"/>
                  <a:cs typeface="Times New Roman" panose="02020603050405020304" pitchFamily="18" charset="0"/>
                </a:rPr>
                <a:t>structure</a:t>
              </a:r>
              <a:endParaRPr lang="de-DE" sz="1600" dirty="0">
                <a:solidFill>
                  <a:schemeClr val="tx1"/>
                </a:solidFill>
                <a:latin typeface="Times New Roman" panose="02020603050405020304" pitchFamily="18" charset="0"/>
                <a:cs typeface="Times New Roman" panose="02020603050405020304" pitchFamily="18" charset="0"/>
              </a:endParaRPr>
            </a:p>
          </p:txBody>
        </p:sp>
        <p:sp>
          <p:nvSpPr>
            <p:cNvPr id="35" name="Rechteck 34">
              <a:extLst>
                <a:ext uri="{FF2B5EF4-FFF2-40B4-BE49-F238E27FC236}">
                  <a16:creationId xmlns:a16="http://schemas.microsoft.com/office/drawing/2014/main" id="{39C0EA84-42B5-A031-E3A5-8983F5B78AE6}"/>
                </a:ext>
              </a:extLst>
            </p:cNvPr>
            <p:cNvSpPr/>
            <p:nvPr/>
          </p:nvSpPr>
          <p:spPr>
            <a:xfrm>
              <a:off x="6405219" y="5297159"/>
              <a:ext cx="1615376" cy="336725"/>
            </a:xfrm>
            <a:prstGeom prst="rect">
              <a:avLst/>
            </a:prstGeom>
            <a:noFill/>
            <a:ln w="28575">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dirty="0" err="1">
                  <a:solidFill>
                    <a:srgbClr val="000000"/>
                  </a:solidFill>
                  <a:latin typeface="Times New Roman" panose="02020603050405020304" pitchFamily="18" charset="0"/>
                  <a:cs typeface="Times New Roman" panose="02020603050405020304" pitchFamily="18" charset="0"/>
                </a:rPr>
                <a:t>as</a:t>
              </a:r>
              <a:r>
                <a:rPr lang="de-DE" dirty="0">
                  <a:solidFill>
                    <a:srgbClr val="000000"/>
                  </a:solidFill>
                  <a:latin typeface="Times New Roman" panose="02020603050405020304" pitchFamily="18" charset="0"/>
                  <a:cs typeface="Times New Roman" panose="02020603050405020304" pitchFamily="18" charset="0"/>
                </a:rPr>
                <a:t> </a:t>
              </a:r>
              <a:r>
                <a:rPr lang="de-DE" dirty="0" err="1">
                  <a:solidFill>
                    <a:srgbClr val="000000"/>
                  </a:solidFill>
                  <a:latin typeface="Times New Roman" panose="02020603050405020304" pitchFamily="18" charset="0"/>
                  <a:cs typeface="Times New Roman" panose="02020603050405020304" pitchFamily="18" charset="0"/>
                </a:rPr>
                <a:t>stored</a:t>
              </a:r>
              <a:r>
                <a:rPr lang="de-DE" dirty="0">
                  <a:solidFill>
                    <a:srgbClr val="000000"/>
                  </a:solidFill>
                  <a:latin typeface="Times New Roman" panose="02020603050405020304" pitchFamily="18" charset="0"/>
                  <a:cs typeface="Times New Roman" panose="02020603050405020304" pitchFamily="18" charset="0"/>
                </a:rPr>
                <a:t> in</a:t>
              </a:r>
            </a:p>
          </p:txBody>
        </p:sp>
        <p:sp>
          <p:nvSpPr>
            <p:cNvPr id="36" name="Rechteck 35">
              <a:extLst>
                <a:ext uri="{FF2B5EF4-FFF2-40B4-BE49-F238E27FC236}">
                  <a16:creationId xmlns:a16="http://schemas.microsoft.com/office/drawing/2014/main" id="{B9DF2DF2-FE61-5C96-69D6-9D95F0339491}"/>
                </a:ext>
              </a:extLst>
            </p:cNvPr>
            <p:cNvSpPr/>
            <p:nvPr/>
          </p:nvSpPr>
          <p:spPr>
            <a:xfrm>
              <a:off x="8322260" y="2219633"/>
              <a:ext cx="777246" cy="248929"/>
            </a:xfrm>
            <a:prstGeom prst="rect">
              <a:avLst/>
            </a:prstGeom>
            <a:noFill/>
            <a:ln w="28575">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dirty="0" err="1">
                  <a:solidFill>
                    <a:srgbClr val="000000"/>
                  </a:solidFill>
                  <a:latin typeface="Times New Roman" panose="02020603050405020304" pitchFamily="18" charset="0"/>
                  <a:cs typeface="Times New Roman" panose="02020603050405020304" pitchFamily="18" charset="0"/>
                </a:rPr>
                <a:t>have</a:t>
              </a:r>
              <a:endParaRPr lang="de-DE" dirty="0">
                <a:solidFill>
                  <a:srgbClr val="000000"/>
                </a:solidFill>
                <a:latin typeface="Times New Roman" panose="02020603050405020304" pitchFamily="18" charset="0"/>
                <a:cs typeface="Times New Roman" panose="02020603050405020304" pitchFamily="18" charset="0"/>
              </a:endParaRPr>
            </a:p>
          </p:txBody>
        </p:sp>
        <p:cxnSp>
          <p:nvCxnSpPr>
            <p:cNvPr id="38" name="Gerader Verbinder 37">
              <a:extLst>
                <a:ext uri="{FF2B5EF4-FFF2-40B4-BE49-F238E27FC236}">
                  <a16:creationId xmlns:a16="http://schemas.microsoft.com/office/drawing/2014/main" id="{1D89A4B3-A0A6-F3AC-AC0C-5111A580F3A1}"/>
                </a:ext>
              </a:extLst>
            </p:cNvPr>
            <p:cNvCxnSpPr>
              <a:stCxn id="20" idx="2"/>
              <a:endCxn id="21" idx="0"/>
            </p:cNvCxnSpPr>
            <p:nvPr/>
          </p:nvCxnSpPr>
          <p:spPr>
            <a:xfrm>
              <a:off x="6096000" y="1917291"/>
              <a:ext cx="0" cy="8536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r Verbinder 38">
              <a:extLst>
                <a:ext uri="{FF2B5EF4-FFF2-40B4-BE49-F238E27FC236}">
                  <a16:creationId xmlns:a16="http://schemas.microsoft.com/office/drawing/2014/main" id="{79948295-56C2-12A5-D38A-CC551BD72884}"/>
                </a:ext>
              </a:extLst>
            </p:cNvPr>
            <p:cNvCxnSpPr>
              <a:stCxn id="21" idx="2"/>
              <a:endCxn id="32" idx="0"/>
            </p:cNvCxnSpPr>
            <p:nvPr/>
          </p:nvCxnSpPr>
          <p:spPr>
            <a:xfrm>
              <a:off x="6096000" y="3469457"/>
              <a:ext cx="0" cy="8536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Gerader Verbinder 39">
              <a:extLst>
                <a:ext uri="{FF2B5EF4-FFF2-40B4-BE49-F238E27FC236}">
                  <a16:creationId xmlns:a16="http://schemas.microsoft.com/office/drawing/2014/main" id="{902DD8C3-B01F-E648-EEE2-4E2106E793DD}"/>
                </a:ext>
              </a:extLst>
            </p:cNvPr>
            <p:cNvCxnSpPr>
              <a:stCxn id="32" idx="2"/>
              <a:endCxn id="34" idx="0"/>
            </p:cNvCxnSpPr>
            <p:nvPr/>
          </p:nvCxnSpPr>
          <p:spPr>
            <a:xfrm>
              <a:off x="6096000" y="5021623"/>
              <a:ext cx="0" cy="8536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Gerader Verbinder 40">
              <a:extLst>
                <a:ext uri="{FF2B5EF4-FFF2-40B4-BE49-F238E27FC236}">
                  <a16:creationId xmlns:a16="http://schemas.microsoft.com/office/drawing/2014/main" id="{0C507BC8-DB3A-2F8E-658E-AEC311091EAC}"/>
                </a:ext>
              </a:extLst>
            </p:cNvPr>
            <p:cNvCxnSpPr>
              <a:stCxn id="32" idx="3"/>
              <a:endCxn id="23" idx="2"/>
            </p:cNvCxnSpPr>
            <p:nvPr/>
          </p:nvCxnSpPr>
          <p:spPr>
            <a:xfrm flipV="1">
              <a:off x="6911081" y="3469454"/>
              <a:ext cx="1824879" cy="12028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Rechteck 41">
              <a:extLst>
                <a:ext uri="{FF2B5EF4-FFF2-40B4-BE49-F238E27FC236}">
                  <a16:creationId xmlns:a16="http://schemas.microsoft.com/office/drawing/2014/main" id="{48ED9967-FD97-E2D8-29D5-A95E0F7152C4}"/>
                </a:ext>
              </a:extLst>
            </p:cNvPr>
            <p:cNvSpPr/>
            <p:nvPr/>
          </p:nvSpPr>
          <p:spPr>
            <a:xfrm>
              <a:off x="7920879" y="4058789"/>
              <a:ext cx="1104507" cy="338684"/>
            </a:xfrm>
            <a:prstGeom prst="rect">
              <a:avLst/>
            </a:prstGeom>
            <a:noFill/>
            <a:ln w="28575">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dirty="0" err="1">
                  <a:solidFill>
                    <a:srgbClr val="000000"/>
                  </a:solidFill>
                  <a:latin typeface="Times New Roman" panose="02020603050405020304" pitchFamily="18" charset="0"/>
                  <a:cs typeface="Times New Roman" panose="02020603050405020304" pitchFamily="18" charset="0"/>
                </a:rPr>
                <a:t>of</a:t>
              </a:r>
              <a:endParaRPr lang="de-DE" dirty="0">
                <a:solidFill>
                  <a:srgbClr val="000000"/>
                </a:solidFill>
                <a:latin typeface="Times New Roman" panose="02020603050405020304" pitchFamily="18" charset="0"/>
                <a:cs typeface="Times New Roman" panose="02020603050405020304" pitchFamily="18" charset="0"/>
              </a:endParaRPr>
            </a:p>
          </p:txBody>
        </p:sp>
        <p:cxnSp>
          <p:nvCxnSpPr>
            <p:cNvPr id="43" name="Gerader Verbinder 42">
              <a:extLst>
                <a:ext uri="{FF2B5EF4-FFF2-40B4-BE49-F238E27FC236}">
                  <a16:creationId xmlns:a16="http://schemas.microsoft.com/office/drawing/2014/main" id="{631C1D27-7B68-CD04-49C4-26558E82F91F}"/>
                </a:ext>
              </a:extLst>
            </p:cNvPr>
            <p:cNvCxnSpPr>
              <a:endCxn id="23" idx="0"/>
            </p:cNvCxnSpPr>
            <p:nvPr/>
          </p:nvCxnSpPr>
          <p:spPr>
            <a:xfrm>
              <a:off x="6911081" y="1690688"/>
              <a:ext cx="1824879" cy="10802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F3547858-4FCF-C70C-C939-730FC6E6E80E}"/>
                </a:ext>
              </a:extLst>
            </p:cNvPr>
            <p:cNvCxnSpPr>
              <a:endCxn id="25" idx="0"/>
            </p:cNvCxnSpPr>
            <p:nvPr/>
          </p:nvCxnSpPr>
          <p:spPr>
            <a:xfrm>
              <a:off x="6911081" y="1690688"/>
              <a:ext cx="4440261" cy="72570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echteck 44">
              <a:extLst>
                <a:ext uri="{FF2B5EF4-FFF2-40B4-BE49-F238E27FC236}">
                  <a16:creationId xmlns:a16="http://schemas.microsoft.com/office/drawing/2014/main" id="{F3F61EC2-AF19-DA06-43DB-FE2C5429E31D}"/>
                </a:ext>
              </a:extLst>
            </p:cNvPr>
            <p:cNvSpPr/>
            <p:nvPr/>
          </p:nvSpPr>
          <p:spPr>
            <a:xfrm>
              <a:off x="9195119" y="1638515"/>
              <a:ext cx="777246" cy="248929"/>
            </a:xfrm>
            <a:prstGeom prst="rect">
              <a:avLst/>
            </a:prstGeom>
            <a:noFill/>
            <a:ln w="28575">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dirty="0" err="1">
                  <a:solidFill>
                    <a:srgbClr val="000000"/>
                  </a:solidFill>
                  <a:latin typeface="Times New Roman" panose="02020603050405020304" pitchFamily="18" charset="0"/>
                  <a:cs typeface="Times New Roman" panose="02020603050405020304" pitchFamily="18" charset="0"/>
                </a:rPr>
                <a:t>are</a:t>
              </a:r>
              <a:endParaRPr lang="de-DE" dirty="0">
                <a:solidFill>
                  <a:srgbClr val="000000"/>
                </a:solidFill>
                <a:latin typeface="Times New Roman" panose="02020603050405020304" pitchFamily="18" charset="0"/>
                <a:cs typeface="Times New Roman" panose="02020603050405020304" pitchFamily="18" charset="0"/>
              </a:endParaRPr>
            </a:p>
          </p:txBody>
        </p:sp>
        <p:cxnSp>
          <p:nvCxnSpPr>
            <p:cNvPr id="46" name="Gerader Verbinder 45">
              <a:extLst>
                <a:ext uri="{FF2B5EF4-FFF2-40B4-BE49-F238E27FC236}">
                  <a16:creationId xmlns:a16="http://schemas.microsoft.com/office/drawing/2014/main" id="{8EB98309-B896-8383-3A2C-30288952BBDE}"/>
                </a:ext>
              </a:extLst>
            </p:cNvPr>
            <p:cNvCxnSpPr>
              <a:stCxn id="20" idx="2"/>
              <a:endCxn id="24" idx="0"/>
            </p:cNvCxnSpPr>
            <p:nvPr/>
          </p:nvCxnSpPr>
          <p:spPr>
            <a:xfrm flipH="1">
              <a:off x="3456040" y="1917291"/>
              <a:ext cx="2639960" cy="8536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echteck 46">
              <a:extLst>
                <a:ext uri="{FF2B5EF4-FFF2-40B4-BE49-F238E27FC236}">
                  <a16:creationId xmlns:a16="http://schemas.microsoft.com/office/drawing/2014/main" id="{9330FC62-636D-78A7-1824-3DCF08D32F05}"/>
                </a:ext>
              </a:extLst>
            </p:cNvPr>
            <p:cNvSpPr/>
            <p:nvPr/>
          </p:nvSpPr>
          <p:spPr>
            <a:xfrm>
              <a:off x="3770424" y="2106331"/>
              <a:ext cx="777246" cy="248929"/>
            </a:xfrm>
            <a:prstGeom prst="rect">
              <a:avLst/>
            </a:prstGeom>
            <a:noFill/>
            <a:ln w="28575">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dirty="0" err="1">
                  <a:solidFill>
                    <a:srgbClr val="000000"/>
                  </a:solidFill>
                  <a:latin typeface="Times New Roman" panose="02020603050405020304" pitchFamily="18" charset="0"/>
                  <a:cs typeface="Times New Roman" panose="02020603050405020304" pitchFamily="18" charset="0"/>
                </a:rPr>
                <a:t>have</a:t>
              </a:r>
              <a:endParaRPr lang="de-DE" dirty="0">
                <a:solidFill>
                  <a:srgbClr val="000000"/>
                </a:solidFill>
                <a:latin typeface="Times New Roman" panose="02020603050405020304" pitchFamily="18" charset="0"/>
                <a:cs typeface="Times New Roman" panose="02020603050405020304" pitchFamily="18" charset="0"/>
              </a:endParaRPr>
            </a:p>
          </p:txBody>
        </p:sp>
        <p:cxnSp>
          <p:nvCxnSpPr>
            <p:cNvPr id="48" name="Gerader Verbinder 47">
              <a:extLst>
                <a:ext uri="{FF2B5EF4-FFF2-40B4-BE49-F238E27FC236}">
                  <a16:creationId xmlns:a16="http://schemas.microsoft.com/office/drawing/2014/main" id="{4E31A4D6-8EFB-AF06-1195-51161261E244}"/>
                </a:ext>
              </a:extLst>
            </p:cNvPr>
            <p:cNvCxnSpPr>
              <a:stCxn id="24" idx="2"/>
              <a:endCxn id="32" idx="1"/>
            </p:cNvCxnSpPr>
            <p:nvPr/>
          </p:nvCxnSpPr>
          <p:spPr>
            <a:xfrm>
              <a:off x="3456040" y="3469454"/>
              <a:ext cx="1824879" cy="12028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Rechteck 48">
              <a:extLst>
                <a:ext uri="{FF2B5EF4-FFF2-40B4-BE49-F238E27FC236}">
                  <a16:creationId xmlns:a16="http://schemas.microsoft.com/office/drawing/2014/main" id="{DBDDC237-191E-22EC-04E7-5785F27656FD}"/>
                </a:ext>
              </a:extLst>
            </p:cNvPr>
            <p:cNvSpPr/>
            <p:nvPr/>
          </p:nvSpPr>
          <p:spPr>
            <a:xfrm>
              <a:off x="3921434" y="3639785"/>
              <a:ext cx="1891569" cy="349282"/>
            </a:xfrm>
            <a:prstGeom prst="rect">
              <a:avLst/>
            </a:prstGeom>
            <a:noFill/>
            <a:ln w="28575">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sz="1600" dirty="0" err="1">
                  <a:solidFill>
                    <a:srgbClr val="000000"/>
                  </a:solidFill>
                  <a:latin typeface="Times New Roman" panose="02020603050405020304" pitchFamily="18" charset="0"/>
                  <a:cs typeface="Times New Roman" panose="02020603050405020304" pitchFamily="18" charset="0"/>
                </a:rPr>
                <a:t>to</a:t>
              </a:r>
              <a:r>
                <a:rPr lang="de-DE" sz="1600" dirty="0">
                  <a:solidFill>
                    <a:srgbClr val="000000"/>
                  </a:solidFill>
                  <a:latin typeface="Times New Roman" panose="02020603050405020304" pitchFamily="18" charset="0"/>
                  <a:cs typeface="Times New Roman" panose="02020603050405020304" pitchFamily="18" charset="0"/>
                </a:rPr>
                <a:t> form</a:t>
              </a:r>
            </a:p>
          </p:txBody>
        </p:sp>
        <p:sp>
          <p:nvSpPr>
            <p:cNvPr id="50" name="Rechteck 49">
              <a:extLst>
                <a:ext uri="{FF2B5EF4-FFF2-40B4-BE49-F238E27FC236}">
                  <a16:creationId xmlns:a16="http://schemas.microsoft.com/office/drawing/2014/main" id="{36C2C8AF-FE48-F203-6427-E231CF292A72}"/>
                </a:ext>
              </a:extLst>
            </p:cNvPr>
            <p:cNvSpPr/>
            <p:nvPr/>
          </p:nvSpPr>
          <p:spPr>
            <a:xfrm>
              <a:off x="2640959" y="4323072"/>
              <a:ext cx="1630162" cy="698551"/>
            </a:xfrm>
            <a:prstGeom prst="rect">
              <a:avLst/>
            </a:prstGeom>
            <a:solidFill>
              <a:srgbClr val="FFDD7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solidFill>
                    <a:schemeClr val="tx1"/>
                  </a:solidFill>
                  <a:latin typeface="Times New Roman" panose="02020603050405020304" pitchFamily="18" charset="0"/>
                  <a:cs typeface="Times New Roman" panose="02020603050405020304" pitchFamily="18" charset="0"/>
                </a:rPr>
                <a:t>Concepts</a:t>
              </a:r>
              <a:endParaRPr lang="de-DE" dirty="0">
                <a:solidFill>
                  <a:schemeClr val="tx1"/>
                </a:solidFill>
                <a:latin typeface="Times New Roman" panose="02020603050405020304" pitchFamily="18" charset="0"/>
                <a:cs typeface="Times New Roman" panose="02020603050405020304" pitchFamily="18" charset="0"/>
              </a:endParaRPr>
            </a:p>
          </p:txBody>
        </p:sp>
        <p:cxnSp>
          <p:nvCxnSpPr>
            <p:cNvPr id="51" name="Gerader Verbinder 50">
              <a:extLst>
                <a:ext uri="{FF2B5EF4-FFF2-40B4-BE49-F238E27FC236}">
                  <a16:creationId xmlns:a16="http://schemas.microsoft.com/office/drawing/2014/main" id="{DCE96B02-75E3-1DFE-69D0-245FB80FC372}"/>
                </a:ext>
              </a:extLst>
            </p:cNvPr>
            <p:cNvCxnSpPr>
              <a:stCxn id="24" idx="2"/>
              <a:endCxn id="50" idx="0"/>
            </p:cNvCxnSpPr>
            <p:nvPr/>
          </p:nvCxnSpPr>
          <p:spPr>
            <a:xfrm>
              <a:off x="3456040" y="3469454"/>
              <a:ext cx="0" cy="8536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Rechteck 51">
              <a:extLst>
                <a:ext uri="{FF2B5EF4-FFF2-40B4-BE49-F238E27FC236}">
                  <a16:creationId xmlns:a16="http://schemas.microsoft.com/office/drawing/2014/main" id="{88E14A4D-91F3-4D2F-527C-7EBCD976FD22}"/>
                </a:ext>
              </a:extLst>
            </p:cNvPr>
            <p:cNvSpPr/>
            <p:nvPr/>
          </p:nvSpPr>
          <p:spPr>
            <a:xfrm>
              <a:off x="2502901" y="3797158"/>
              <a:ext cx="777246" cy="248929"/>
            </a:xfrm>
            <a:prstGeom prst="rect">
              <a:avLst/>
            </a:prstGeom>
            <a:noFill/>
            <a:ln w="28575">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dirty="0" err="1">
                  <a:solidFill>
                    <a:srgbClr val="000000"/>
                  </a:solidFill>
                  <a:latin typeface="Times New Roman" panose="02020603050405020304" pitchFamily="18" charset="0"/>
                  <a:cs typeface="Times New Roman" panose="02020603050405020304" pitchFamily="18" charset="0"/>
                </a:rPr>
                <a:t>for</a:t>
              </a:r>
              <a:endParaRPr lang="de-DE" dirty="0">
                <a:solidFill>
                  <a:srgbClr val="000000"/>
                </a:solidFill>
                <a:latin typeface="Times New Roman" panose="02020603050405020304" pitchFamily="18" charset="0"/>
                <a:cs typeface="Times New Roman" panose="02020603050405020304" pitchFamily="18" charset="0"/>
              </a:endParaRPr>
            </a:p>
          </p:txBody>
        </p:sp>
        <p:cxnSp>
          <p:nvCxnSpPr>
            <p:cNvPr id="53" name="Gerader Verbinder 52">
              <a:extLst>
                <a:ext uri="{FF2B5EF4-FFF2-40B4-BE49-F238E27FC236}">
                  <a16:creationId xmlns:a16="http://schemas.microsoft.com/office/drawing/2014/main" id="{97203481-2723-FE15-090B-12FB4BFC6ACC}"/>
                </a:ext>
              </a:extLst>
            </p:cNvPr>
            <p:cNvCxnSpPr>
              <a:stCxn id="50" idx="2"/>
              <a:endCxn id="34" idx="1"/>
            </p:cNvCxnSpPr>
            <p:nvPr/>
          </p:nvCxnSpPr>
          <p:spPr>
            <a:xfrm>
              <a:off x="3456040" y="5021623"/>
              <a:ext cx="1824879" cy="12028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Rechteck 53">
              <a:extLst>
                <a:ext uri="{FF2B5EF4-FFF2-40B4-BE49-F238E27FC236}">
                  <a16:creationId xmlns:a16="http://schemas.microsoft.com/office/drawing/2014/main" id="{E81EEEB6-02EC-A8FF-E034-5CE2D697EC15}"/>
                </a:ext>
              </a:extLst>
            </p:cNvPr>
            <p:cNvSpPr/>
            <p:nvPr/>
          </p:nvSpPr>
          <p:spPr>
            <a:xfrm>
              <a:off x="4125969" y="5275391"/>
              <a:ext cx="1562490" cy="349272"/>
            </a:xfrm>
            <a:prstGeom prst="rect">
              <a:avLst/>
            </a:prstGeom>
            <a:noFill/>
            <a:ln w="28575">
              <a:solidFill>
                <a:srgbClr val="0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de-DE" dirty="0" err="1">
                  <a:solidFill>
                    <a:srgbClr val="000000"/>
                  </a:solidFill>
                  <a:latin typeface="Times New Roman" panose="02020603050405020304" pitchFamily="18" charset="0"/>
                  <a:cs typeface="Times New Roman" panose="02020603050405020304" pitchFamily="18" charset="0"/>
                </a:rPr>
                <a:t>as</a:t>
              </a:r>
              <a:r>
                <a:rPr lang="de-DE" dirty="0">
                  <a:solidFill>
                    <a:srgbClr val="000000"/>
                  </a:solidFill>
                  <a:latin typeface="Times New Roman" panose="02020603050405020304" pitchFamily="18" charset="0"/>
                  <a:cs typeface="Times New Roman" panose="02020603050405020304" pitchFamily="18" charset="0"/>
                </a:rPr>
                <a:t> </a:t>
              </a:r>
              <a:r>
                <a:rPr lang="de-DE" dirty="0" err="1">
                  <a:solidFill>
                    <a:srgbClr val="000000"/>
                  </a:solidFill>
                  <a:latin typeface="Times New Roman" panose="02020603050405020304" pitchFamily="18" charset="0"/>
                  <a:cs typeface="Times New Roman" panose="02020603050405020304" pitchFamily="18" charset="0"/>
                </a:rPr>
                <a:t>stored</a:t>
              </a:r>
              <a:r>
                <a:rPr lang="de-DE" dirty="0">
                  <a:solidFill>
                    <a:srgbClr val="000000"/>
                  </a:solidFill>
                  <a:latin typeface="Times New Roman" panose="02020603050405020304" pitchFamily="18" charset="0"/>
                  <a:cs typeface="Times New Roman" panose="02020603050405020304" pitchFamily="18" charset="0"/>
                </a:rPr>
                <a:t> in</a:t>
              </a:r>
            </a:p>
          </p:txBody>
        </p:sp>
      </p:grpSp>
      <p:pic>
        <p:nvPicPr>
          <p:cNvPr id="56" name="Grafik 55">
            <a:extLst>
              <a:ext uri="{FF2B5EF4-FFF2-40B4-BE49-F238E27FC236}">
                <a16:creationId xmlns:a16="http://schemas.microsoft.com/office/drawing/2014/main" id="{3A186FCB-1F0D-6442-683A-87AD54C7AF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75397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dirty="0">
                <a:solidFill>
                  <a:srgbClr val="234BA5"/>
                </a:solidFill>
                <a:latin typeface="Arial" panose="020B0604020202020204" pitchFamily="34" charset="0"/>
                <a:cs typeface="Arial" panose="020B0604020202020204" pitchFamily="34" charset="0"/>
              </a:rPr>
              <a:t>	</a:t>
            </a:r>
            <a:r>
              <a:rPr lang="de-DE" sz="3300" b="1" dirty="0">
                <a:cs typeface="Times New Roman" panose="02020603050405020304" pitchFamily="18" charset="0"/>
              </a:rPr>
              <a:t>Task</a:t>
            </a:r>
            <a:endParaRPr lang="de-DE" sz="2100" dirty="0">
              <a:solidFill>
                <a:srgbClr val="234BA5"/>
              </a:solidFill>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5" name="Rechteck 4">
            <a:extLst>
              <a:ext uri="{FF2B5EF4-FFF2-40B4-BE49-F238E27FC236}">
                <a16:creationId xmlns:a16="http://schemas.microsoft.com/office/drawing/2014/main" id="{72D3EF3E-63E4-71A9-DA2D-E8C43E15292B}"/>
              </a:ext>
            </a:extLst>
          </p:cNvPr>
          <p:cNvSpPr/>
          <p:nvPr/>
        </p:nvSpPr>
        <p:spPr>
          <a:xfrm>
            <a:off x="1069711" y="1296824"/>
            <a:ext cx="9552703" cy="1924842"/>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4</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1089414" y="1361286"/>
            <a:ext cx="8905195" cy="4351338"/>
          </a:xfrm>
        </p:spPr>
        <p:txBody>
          <a:bodyPr>
            <a:normAutofit/>
          </a:bodyPr>
          <a:lstStyle/>
          <a:p>
            <a:pPr marL="914400" lvl="2" indent="0">
              <a:lnSpc>
                <a:spcPct val="100000"/>
              </a:lnSpc>
              <a:buNone/>
            </a:pPr>
            <a:r>
              <a:rPr lang="en-US" sz="3200" dirty="0">
                <a:solidFill>
                  <a:srgbClr val="000000"/>
                </a:solidFill>
                <a:latin typeface="Times New Roman" panose="02020603050405020304" pitchFamily="18" charset="0"/>
                <a:cs typeface="Times New Roman" panose="02020603050405020304" pitchFamily="18" charset="0"/>
              </a:rPr>
              <a:t>Based on the two texts you have read, prepare a </a:t>
            </a:r>
            <a:r>
              <a:rPr lang="en-US" sz="3200" u="sng" dirty="0">
                <a:solidFill>
                  <a:srgbClr val="000000"/>
                </a:solidFill>
                <a:latin typeface="Times New Roman" panose="02020603050405020304" pitchFamily="18" charset="0"/>
                <a:cs typeface="Times New Roman" panose="02020603050405020304" pitchFamily="18" charset="0"/>
              </a:rPr>
              <a:t>concept map </a:t>
            </a:r>
            <a:r>
              <a:rPr lang="en-US" sz="3200" dirty="0">
                <a:solidFill>
                  <a:srgbClr val="000000"/>
                </a:solidFill>
                <a:latin typeface="Times New Roman" panose="02020603050405020304" pitchFamily="18" charset="0"/>
                <a:cs typeface="Times New Roman" panose="02020603050405020304" pitchFamily="18" charset="0"/>
              </a:rPr>
              <a:t>on the </a:t>
            </a:r>
            <a:r>
              <a:rPr lang="en-US" sz="3200" u="sng" dirty="0">
                <a:solidFill>
                  <a:srgbClr val="000000"/>
                </a:solidFill>
                <a:latin typeface="Times New Roman" panose="02020603050405020304" pitchFamily="18" charset="0"/>
                <a:cs typeface="Times New Roman" panose="02020603050405020304" pitchFamily="18" charset="0"/>
              </a:rPr>
              <a:t>key elements of citizenship education</a:t>
            </a:r>
            <a:endParaRPr lang="en-US" sz="2800" u="sng" dirty="0">
              <a:solidFill>
                <a:srgbClr val="000000"/>
              </a:solidFill>
              <a:latin typeface="Times New Roman" panose="02020603050405020304" pitchFamily="18" charset="0"/>
              <a:cs typeface="Times New Roman" panose="02020603050405020304" pitchFamily="18" charset="0"/>
            </a:endParaRPr>
          </a:p>
        </p:txBody>
      </p:sp>
      <p:sp>
        <p:nvSpPr>
          <p:cNvPr id="4" name="Pfeil: nach rechts 3">
            <a:extLst>
              <a:ext uri="{FF2B5EF4-FFF2-40B4-BE49-F238E27FC236}">
                <a16:creationId xmlns:a16="http://schemas.microsoft.com/office/drawing/2014/main" id="{C31D3C12-CB25-0919-FD58-B774BBA2A354}"/>
              </a:ext>
            </a:extLst>
          </p:cNvPr>
          <p:cNvSpPr/>
          <p:nvPr/>
        </p:nvSpPr>
        <p:spPr>
          <a:xfrm>
            <a:off x="1217011" y="1426090"/>
            <a:ext cx="756000" cy="504000"/>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a:extLst>
              <a:ext uri="{FF2B5EF4-FFF2-40B4-BE49-F238E27FC236}">
                <a16:creationId xmlns:a16="http://schemas.microsoft.com/office/drawing/2014/main" id="{3A186FCB-1F0D-6442-683A-87AD54C7AF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8572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dirty="0">
                <a:solidFill>
                  <a:srgbClr val="234BA5"/>
                </a:solidFill>
                <a:latin typeface="Arial" panose="020B0604020202020204" pitchFamily="34" charset="0"/>
                <a:cs typeface="Arial" panose="020B0604020202020204" pitchFamily="34" charset="0"/>
              </a:rPr>
              <a:t>	</a:t>
            </a:r>
            <a:r>
              <a:rPr lang="de-DE" sz="3300" b="1" dirty="0">
                <a:solidFill>
                  <a:srgbClr val="234BA5"/>
                </a:solidFill>
                <a:latin typeface="Arial" panose="020B0604020202020204" pitchFamily="34" charset="0"/>
                <a:cs typeface="Times New Roman" panose="02020603050405020304" pitchFamily="18" charset="0"/>
              </a:rPr>
              <a:t>References</a:t>
            </a:r>
            <a:endParaRPr lang="de-DE" sz="2100" dirty="0">
              <a:solidFill>
                <a:srgbClr val="234BA5"/>
              </a:solidFill>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5</a:t>
            </a:r>
          </a:p>
        </p:txBody>
      </p:sp>
      <p:sp>
        <p:nvSpPr>
          <p:cNvPr id="11" name="Inhaltsplatzhalter 2">
            <a:extLst>
              <a:ext uri="{FF2B5EF4-FFF2-40B4-BE49-F238E27FC236}">
                <a16:creationId xmlns:a16="http://schemas.microsoft.com/office/drawing/2014/main" id="{E6005113-2538-6518-4525-C791429531E6}"/>
              </a:ext>
            </a:extLst>
          </p:cNvPr>
          <p:cNvSpPr>
            <a:spLocks noGrp="1"/>
          </p:cNvSpPr>
          <p:nvPr>
            <p:ph idx="1"/>
          </p:nvPr>
        </p:nvSpPr>
        <p:spPr>
          <a:xfrm>
            <a:off x="838200" y="1825625"/>
            <a:ext cx="10515600" cy="4351338"/>
          </a:xfrm>
        </p:spPr>
        <p:txBody>
          <a:bodyPr>
            <a:normAutofit/>
          </a:bodyPr>
          <a:lstStyle/>
          <a:p>
            <a:pPr>
              <a:lnSpc>
                <a:spcPct val="100000"/>
              </a:lnSpc>
            </a:pPr>
            <a:r>
              <a:rPr lang="en-US" sz="2000" b="1" dirty="0">
                <a:solidFill>
                  <a:srgbClr val="000000"/>
                </a:solidFill>
                <a:latin typeface="Times New Roman" panose="02020603050405020304" pitchFamily="18" charset="0"/>
                <a:cs typeface="Times New Roman" panose="02020603050405020304" pitchFamily="18" charset="0"/>
              </a:rPr>
              <a:t>Himmelmann, G. (2013). </a:t>
            </a:r>
            <a:r>
              <a:rPr lang="en-US" sz="2000" dirty="0">
                <a:solidFill>
                  <a:srgbClr val="000000"/>
                </a:solidFill>
                <a:latin typeface="Times New Roman" panose="02020603050405020304" pitchFamily="18" charset="0"/>
                <a:cs typeface="Times New Roman" panose="02020603050405020304" pitchFamily="18" charset="0"/>
              </a:rPr>
              <a:t>Competences for Teaching, Learning and Living Democratic Citizenship. In M. Print &amp; D. Lange (Eds.), </a:t>
            </a:r>
            <a:r>
              <a:rPr lang="en-US" sz="2000" i="1" dirty="0">
                <a:solidFill>
                  <a:srgbClr val="000000"/>
                </a:solidFill>
                <a:latin typeface="Times New Roman" panose="02020603050405020304" pitchFamily="18" charset="0"/>
                <a:cs typeface="Times New Roman" panose="02020603050405020304" pitchFamily="18" charset="0"/>
              </a:rPr>
              <a:t>Civic education and competences for engaging citizens in democracies </a:t>
            </a:r>
            <a:r>
              <a:rPr lang="en-US" sz="2000" dirty="0">
                <a:solidFill>
                  <a:srgbClr val="000000"/>
                </a:solidFill>
                <a:latin typeface="Times New Roman" panose="02020603050405020304" pitchFamily="18" charset="0"/>
                <a:cs typeface="Times New Roman" panose="02020603050405020304" pitchFamily="18" charset="0"/>
              </a:rPr>
              <a:t>(pp. 3–8). Sense Publishers. 	</a:t>
            </a:r>
          </a:p>
          <a:p>
            <a:pPr>
              <a:lnSpc>
                <a:spcPct val="100000"/>
              </a:lnSpc>
            </a:pPr>
            <a:r>
              <a:rPr lang="en-US" sz="2000" b="1" dirty="0">
                <a:solidFill>
                  <a:srgbClr val="000000"/>
                </a:solidFill>
                <a:latin typeface="Times New Roman" panose="02020603050405020304" pitchFamily="18" charset="0"/>
                <a:cs typeface="Times New Roman" panose="02020603050405020304" pitchFamily="18" charset="0"/>
              </a:rPr>
              <a:t>Novak, J. D. (1990). </a:t>
            </a:r>
            <a:r>
              <a:rPr lang="en-US" sz="2000" dirty="0">
                <a:solidFill>
                  <a:srgbClr val="000000"/>
                </a:solidFill>
                <a:latin typeface="Times New Roman" panose="02020603050405020304" pitchFamily="18" charset="0"/>
                <a:cs typeface="Times New Roman" panose="02020603050405020304" pitchFamily="18" charset="0"/>
              </a:rPr>
              <a:t>Concept maps and </a:t>
            </a:r>
            <a:r>
              <a:rPr lang="en-US" sz="2000" dirty="0" err="1">
                <a:solidFill>
                  <a:srgbClr val="000000"/>
                </a:solidFill>
                <a:latin typeface="Times New Roman" panose="02020603050405020304" pitchFamily="18" charset="0"/>
                <a:cs typeface="Times New Roman" panose="02020603050405020304" pitchFamily="18" charset="0"/>
              </a:rPr>
              <a:t>Vee</a:t>
            </a:r>
            <a:r>
              <a:rPr lang="en-US" sz="2000" dirty="0">
                <a:solidFill>
                  <a:srgbClr val="000000"/>
                </a:solidFill>
                <a:latin typeface="Times New Roman" panose="02020603050405020304" pitchFamily="18" charset="0"/>
                <a:cs typeface="Times New Roman" panose="02020603050405020304" pitchFamily="18" charset="0"/>
              </a:rPr>
              <a:t> diagrams: Two metacognitive tools to facilitate meaningful learning. </a:t>
            </a:r>
            <a:r>
              <a:rPr lang="en-US" sz="2000" i="1" dirty="0">
                <a:solidFill>
                  <a:srgbClr val="000000"/>
                </a:solidFill>
                <a:latin typeface="Times New Roman" panose="02020603050405020304" pitchFamily="18" charset="0"/>
                <a:cs typeface="Times New Roman" panose="02020603050405020304" pitchFamily="18" charset="0"/>
              </a:rPr>
              <a:t>Instructional science</a:t>
            </a:r>
            <a:r>
              <a:rPr lang="en-US" sz="2000" dirty="0">
                <a:solidFill>
                  <a:srgbClr val="000000"/>
                </a:solidFill>
                <a:latin typeface="Times New Roman" panose="02020603050405020304" pitchFamily="18" charset="0"/>
                <a:cs typeface="Times New Roman" panose="02020603050405020304" pitchFamily="18" charset="0"/>
              </a:rPr>
              <a:t>, </a:t>
            </a:r>
            <a:r>
              <a:rPr lang="en-US" sz="2000" i="1" dirty="0">
                <a:solidFill>
                  <a:srgbClr val="000000"/>
                </a:solidFill>
                <a:latin typeface="Times New Roman" panose="02020603050405020304" pitchFamily="18" charset="0"/>
                <a:cs typeface="Times New Roman" panose="02020603050405020304" pitchFamily="18" charset="0"/>
              </a:rPr>
              <a:t>19</a:t>
            </a:r>
            <a:r>
              <a:rPr lang="en-US" sz="2000" dirty="0">
                <a:solidFill>
                  <a:srgbClr val="000000"/>
                </a:solidFill>
                <a:latin typeface="Times New Roman" panose="02020603050405020304" pitchFamily="18" charset="0"/>
                <a:cs typeface="Times New Roman" panose="02020603050405020304" pitchFamily="18" charset="0"/>
              </a:rPr>
              <a:t>(1), 29-52.</a:t>
            </a:r>
          </a:p>
          <a:p>
            <a:pPr>
              <a:lnSpc>
                <a:spcPct val="100000"/>
              </a:lnSpc>
            </a:pPr>
            <a:r>
              <a:rPr lang="en-US" sz="2000" b="1" dirty="0">
                <a:solidFill>
                  <a:srgbClr val="000000"/>
                </a:solidFill>
                <a:latin typeface="Times New Roman" panose="02020603050405020304" pitchFamily="18" charset="0"/>
                <a:cs typeface="Times New Roman" panose="02020603050405020304" pitchFamily="18" charset="0"/>
              </a:rPr>
              <a:t>Sander, W. (2004). </a:t>
            </a:r>
            <a:r>
              <a:rPr lang="en-US" sz="2000" dirty="0">
                <a:solidFill>
                  <a:srgbClr val="000000"/>
                </a:solidFill>
                <a:latin typeface="Times New Roman" panose="02020603050405020304" pitchFamily="18" charset="0"/>
                <a:cs typeface="Times New Roman" panose="02020603050405020304" pitchFamily="18" charset="0"/>
              </a:rPr>
              <a:t>Incitement to freedom: competencies of political education in a world of difference. </a:t>
            </a:r>
            <a:r>
              <a:rPr lang="en-US" sz="2000" i="1" dirty="0">
                <a:solidFill>
                  <a:srgbClr val="000000"/>
                </a:solidFill>
                <a:latin typeface="Times New Roman" panose="02020603050405020304" pitchFamily="18" charset="0"/>
                <a:cs typeface="Times New Roman" panose="02020603050405020304" pitchFamily="18" charset="0"/>
              </a:rPr>
              <a:t>The Development Education Journal</a:t>
            </a:r>
            <a:r>
              <a:rPr lang="en-US" sz="2000" dirty="0">
                <a:solidFill>
                  <a:srgbClr val="000000"/>
                </a:solidFill>
                <a:latin typeface="Times New Roman" panose="02020603050405020304" pitchFamily="18" charset="0"/>
                <a:cs typeface="Times New Roman" panose="02020603050405020304" pitchFamily="18" charset="0"/>
              </a:rPr>
              <a:t>, </a:t>
            </a:r>
            <a:r>
              <a:rPr lang="en-US" sz="2000" i="1" dirty="0">
                <a:solidFill>
                  <a:srgbClr val="000000"/>
                </a:solidFill>
                <a:latin typeface="Times New Roman" panose="02020603050405020304" pitchFamily="18" charset="0"/>
                <a:cs typeface="Times New Roman" panose="02020603050405020304" pitchFamily="18" charset="0"/>
              </a:rPr>
              <a:t>11</a:t>
            </a:r>
            <a:r>
              <a:rPr lang="en-US" sz="2000" dirty="0">
                <a:solidFill>
                  <a:srgbClr val="000000"/>
                </a:solidFill>
                <a:latin typeface="Times New Roman" panose="02020603050405020304" pitchFamily="18" charset="0"/>
                <a:cs typeface="Times New Roman" panose="02020603050405020304" pitchFamily="18" charset="0"/>
              </a:rPr>
              <a:t>(1), 9–11. </a:t>
            </a:r>
            <a:r>
              <a:rPr lang="en-US" dirty="0">
                <a:solidFill>
                  <a:srgbClr val="000000"/>
                </a:solidFill>
                <a:latin typeface="Times New Roman" panose="02020603050405020304" pitchFamily="18" charset="0"/>
                <a:cs typeface="Times New Roman" panose="02020603050405020304" pitchFamily="18" charset="0"/>
              </a:rPr>
              <a:t>	</a:t>
            </a:r>
          </a:p>
          <a:p>
            <a:pPr>
              <a:lnSpc>
                <a:spcPct val="100000"/>
              </a:lnSpc>
            </a:pPr>
            <a:endParaRPr lang="en-US" dirty="0">
              <a:latin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3A186FCB-1F0D-6442-683A-87AD54C7AF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56784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interest and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theme/theme1.xml><?xml version="1.0" encoding="utf-8"?>
<a:theme xmlns:a="http://schemas.openxmlformats.org/drawingml/2006/main" name="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2.xml><?xml version="1.0" encoding="utf-8"?>
<a:theme xmlns:a="http://schemas.openxmlformats.org/drawingml/2006/main" name="Office Theme">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CiviMatics</Template>
  <TotalTime>0</TotalTime>
  <Words>461</Words>
  <Application>Microsoft Office PowerPoint</Application>
  <PresentationFormat>Breitbild</PresentationFormat>
  <Paragraphs>72</Paragraphs>
  <Slides>7</Slides>
  <Notes>3</Notes>
  <HiddenSlides>0</HiddenSlides>
  <MMClips>0</MMClips>
  <ScaleCrop>false</ScaleCrop>
  <HeadingPairs>
    <vt:vector size="6" baseType="variant">
      <vt:variant>
        <vt:lpstr>Verwendete Schriftarten</vt:lpstr>
      </vt:variant>
      <vt:variant>
        <vt:i4>4</vt:i4>
      </vt:variant>
      <vt:variant>
        <vt:lpstr>Design</vt:lpstr>
      </vt:variant>
      <vt:variant>
        <vt:i4>3</vt:i4>
      </vt:variant>
      <vt:variant>
        <vt:lpstr>Folientitel</vt:lpstr>
      </vt:variant>
      <vt:variant>
        <vt:i4>7</vt:i4>
      </vt:variant>
    </vt:vector>
  </HeadingPairs>
  <TitlesOfParts>
    <vt:vector size="14" baseType="lpstr">
      <vt:lpstr>Arial</vt:lpstr>
      <vt:lpstr>Calibri</vt:lpstr>
      <vt:lpstr>Symbol</vt:lpstr>
      <vt:lpstr>Times New Roman</vt:lpstr>
      <vt:lpstr>CiviMatics</vt:lpstr>
      <vt:lpstr>Office Theme</vt:lpstr>
      <vt:lpstr>1_Office Theme</vt:lpstr>
      <vt:lpstr>Interdisciplinary  Citizenship Education</vt:lpstr>
      <vt:lpstr> Citizenship education as incitement to freedom (Sander, 2004)</vt:lpstr>
      <vt:lpstr> Competences for Teaching, Learning and Living   Democratic Citizenship (Himmelmann, 2013)</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31</cp:revision>
  <dcterms:created xsi:type="dcterms:W3CDTF">2022-04-07T07:53:06Z</dcterms:created>
  <dcterms:modified xsi:type="dcterms:W3CDTF">2023-10-17T11:58:24Z</dcterms:modified>
</cp:coreProperties>
</file>