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23"/>
  </p:notesMasterIdLst>
  <p:sldIdLst>
    <p:sldId id="256" r:id="rId3"/>
    <p:sldId id="282" r:id="rId4"/>
    <p:sldId id="284" r:id="rId5"/>
    <p:sldId id="285" r:id="rId6"/>
    <p:sldId id="286" r:id="rId7"/>
    <p:sldId id="287" r:id="rId8"/>
    <p:sldId id="288" r:id="rId9"/>
    <p:sldId id="289" r:id="rId10"/>
    <p:sldId id="290" r:id="rId11"/>
    <p:sldId id="291" r:id="rId12"/>
    <p:sldId id="293" r:id="rId13"/>
    <p:sldId id="294" r:id="rId14"/>
    <p:sldId id="299" r:id="rId15"/>
    <p:sldId id="300" r:id="rId16"/>
    <p:sldId id="301" r:id="rId17"/>
    <p:sldId id="296" r:id="rId18"/>
    <p:sldId id="297" r:id="rId19"/>
    <p:sldId id="298" r:id="rId20"/>
    <p:sldId id="302" r:id="rId21"/>
    <p:sldId id="272" r:id="rId2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90C38C44-6C99-1644-9C32-EAE8BDC845D5}">
          <p14:sldIdLst>
            <p14:sldId id="256"/>
          </p14:sldIdLst>
        </p14:section>
        <p14:section name="Mathematical modelling" id="{045403FA-7591-F042-A681-F4847152F4BF}">
          <p14:sldIdLst>
            <p14:sldId id="282"/>
            <p14:sldId id="284"/>
            <p14:sldId id="285"/>
            <p14:sldId id="286"/>
            <p14:sldId id="287"/>
            <p14:sldId id="288"/>
            <p14:sldId id="289"/>
            <p14:sldId id="290"/>
            <p14:sldId id="291"/>
            <p14:sldId id="293"/>
            <p14:sldId id="294"/>
            <p14:sldId id="299"/>
            <p14:sldId id="300"/>
            <p14:sldId id="301"/>
            <p14:sldId id="296"/>
            <p14:sldId id="297"/>
            <p14:sldId id="298"/>
            <p14:sldId id="302"/>
            <p14:sldId id="272"/>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na Frey" initials="LF" lastIdx="2" clrIdx="0">
    <p:extLst>
      <p:ext uri="{19B8F6BF-5375-455C-9EA6-DF929625EA0E}">
        <p15:presenceInfo xmlns:p15="http://schemas.microsoft.com/office/powerpoint/2012/main" userId="4ff3e4e6b989e20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DA9E7"/>
    <a:srgbClr val="234BA5"/>
    <a:srgbClr val="C5D3F3"/>
    <a:srgbClr val="94AEE8"/>
    <a:srgbClr val="678C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05"/>
  </p:normalViewPr>
  <p:slideViewPr>
    <p:cSldViewPr snapToGrid="0">
      <p:cViewPr varScale="1">
        <p:scale>
          <a:sx n="68" d="100"/>
          <a:sy n="68" d="100"/>
        </p:scale>
        <p:origin x="7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4C4AA6-DBF4-4FD2-9FE0-901372F8FDDA}" type="datetimeFigureOut">
              <a:rPr lang="de-DE" smtClean="0"/>
              <a:t>17.10.2023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74E887-4D2D-4797-88BD-6049D647B71A}" type="slidenum">
              <a:rPr lang="de-DE" smtClean="0"/>
              <a:t>‹Nr.›</a:t>
            </a:fld>
            <a:endParaRPr lang="de-DE"/>
          </a:p>
        </p:txBody>
      </p:sp>
    </p:spTree>
    <p:extLst>
      <p:ext uri="{BB962C8B-B14F-4D97-AF65-F5344CB8AC3E}">
        <p14:creationId xmlns:p14="http://schemas.microsoft.com/office/powerpoint/2010/main" val="5664879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https://www.mentimeter.com/app/presentation/alg3gzhsbi78sg5exkts129ijk12ey34/hdnypn9rji2c/edit (</a:t>
            </a:r>
            <a:r>
              <a:rPr lang="de-DE" dirty="0" err="1"/>
              <a:t>google</a:t>
            </a:r>
            <a:r>
              <a:rPr lang="de-DE" dirty="0"/>
              <a:t> </a:t>
            </a:r>
            <a:r>
              <a:rPr lang="de-DE" dirty="0" err="1"/>
              <a:t>login</a:t>
            </a:r>
            <a:r>
              <a:rPr lang="de-DE" dirty="0"/>
              <a:t>: steinbachj94@gmail.com)</a:t>
            </a:r>
          </a:p>
        </p:txBody>
      </p:sp>
    </p:spTree>
    <p:extLst>
      <p:ext uri="{BB962C8B-B14F-4D97-AF65-F5344CB8AC3E}">
        <p14:creationId xmlns:p14="http://schemas.microsoft.com/office/powerpoint/2010/main" val="27827641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https://www.mentimeter.com/app/presentation/alg3gzhsbi78sg5exkts129ijk12ey34/hdnypn9rji2c/edit (</a:t>
            </a:r>
            <a:r>
              <a:rPr lang="de-DE" dirty="0" err="1"/>
              <a:t>google</a:t>
            </a:r>
            <a:r>
              <a:rPr lang="de-DE" dirty="0"/>
              <a:t> </a:t>
            </a:r>
            <a:r>
              <a:rPr lang="de-DE" dirty="0" err="1"/>
              <a:t>login</a:t>
            </a:r>
            <a:r>
              <a:rPr lang="de-DE" dirty="0"/>
              <a:t>: steinbachj94@gmail.com)</a:t>
            </a:r>
          </a:p>
        </p:txBody>
      </p:sp>
    </p:spTree>
    <p:extLst>
      <p:ext uri="{BB962C8B-B14F-4D97-AF65-F5344CB8AC3E}">
        <p14:creationId xmlns:p14="http://schemas.microsoft.com/office/powerpoint/2010/main" val="12799547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https://www.mentimeter.com/app/presentation/alg3gzhsbi78sg5exkts129ijk12ey34/hdnypn9rji2c/edit (</a:t>
            </a:r>
            <a:r>
              <a:rPr lang="de-DE" dirty="0" err="1"/>
              <a:t>google</a:t>
            </a:r>
            <a:r>
              <a:rPr lang="de-DE" dirty="0"/>
              <a:t> </a:t>
            </a:r>
            <a:r>
              <a:rPr lang="de-DE" dirty="0" err="1"/>
              <a:t>login</a:t>
            </a:r>
            <a:r>
              <a:rPr lang="de-DE" dirty="0"/>
              <a:t>: steinbachj94@gmail.com)</a:t>
            </a:r>
          </a:p>
        </p:txBody>
      </p:sp>
    </p:spTree>
    <p:extLst>
      <p:ext uri="{BB962C8B-B14F-4D97-AF65-F5344CB8AC3E}">
        <p14:creationId xmlns:p14="http://schemas.microsoft.com/office/powerpoint/2010/main" val="15265836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https://www.mentimeter.com/app/presentation/alg3gzhsbi78sg5exkts129ijk12ey34/hdnypn9rji2c/edit (</a:t>
            </a:r>
            <a:r>
              <a:rPr lang="de-DE" dirty="0" err="1"/>
              <a:t>google</a:t>
            </a:r>
            <a:r>
              <a:rPr lang="de-DE" dirty="0"/>
              <a:t> </a:t>
            </a:r>
            <a:r>
              <a:rPr lang="de-DE" dirty="0" err="1"/>
              <a:t>login</a:t>
            </a:r>
            <a:r>
              <a:rPr lang="de-DE" dirty="0"/>
              <a:t>: steinbachj94@gmail.com)</a:t>
            </a:r>
          </a:p>
        </p:txBody>
      </p:sp>
    </p:spTree>
    <p:extLst>
      <p:ext uri="{BB962C8B-B14F-4D97-AF65-F5344CB8AC3E}">
        <p14:creationId xmlns:p14="http://schemas.microsoft.com/office/powerpoint/2010/main" val="25693095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https://www.mentimeter.com/app/presentation/alg3gzhsbi78sg5exkts129ijk12ey34/hdnypn9rji2c/edit (</a:t>
            </a:r>
            <a:r>
              <a:rPr lang="de-DE" dirty="0" err="1"/>
              <a:t>google</a:t>
            </a:r>
            <a:r>
              <a:rPr lang="de-DE" dirty="0"/>
              <a:t> </a:t>
            </a:r>
            <a:r>
              <a:rPr lang="de-DE" dirty="0" err="1"/>
              <a:t>login</a:t>
            </a:r>
            <a:r>
              <a:rPr lang="de-DE" dirty="0"/>
              <a:t>: steinbachj94@gmail.com)</a:t>
            </a:r>
          </a:p>
        </p:txBody>
      </p:sp>
    </p:spTree>
    <p:extLst>
      <p:ext uri="{BB962C8B-B14F-4D97-AF65-F5344CB8AC3E}">
        <p14:creationId xmlns:p14="http://schemas.microsoft.com/office/powerpoint/2010/main" val="6525453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https://www.mentimeter.com/app/presentation/alg3gzhsbi78sg5exkts129ijk12ey34/hdnypn9rji2c/edit (</a:t>
            </a:r>
            <a:r>
              <a:rPr lang="de-DE" dirty="0" err="1"/>
              <a:t>google</a:t>
            </a:r>
            <a:r>
              <a:rPr lang="de-DE" dirty="0"/>
              <a:t> </a:t>
            </a:r>
            <a:r>
              <a:rPr lang="de-DE" dirty="0" err="1"/>
              <a:t>login</a:t>
            </a:r>
            <a:r>
              <a:rPr lang="de-DE" dirty="0"/>
              <a:t>: steinbachj94@gmail.com)</a:t>
            </a:r>
          </a:p>
        </p:txBody>
      </p:sp>
    </p:spTree>
    <p:extLst>
      <p:ext uri="{BB962C8B-B14F-4D97-AF65-F5344CB8AC3E}">
        <p14:creationId xmlns:p14="http://schemas.microsoft.com/office/powerpoint/2010/main" val="17930562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https://www.mentimeter.com/app/presentation/alg3gzhsbi78sg5exkts129ijk12ey34/hdnypn9rji2c/edit (</a:t>
            </a:r>
            <a:r>
              <a:rPr lang="de-DE" dirty="0" err="1"/>
              <a:t>google</a:t>
            </a:r>
            <a:r>
              <a:rPr lang="de-DE" dirty="0"/>
              <a:t> </a:t>
            </a:r>
            <a:r>
              <a:rPr lang="de-DE" dirty="0" err="1"/>
              <a:t>login</a:t>
            </a:r>
            <a:r>
              <a:rPr lang="de-DE" dirty="0"/>
              <a:t>: steinbachj94@gmail.com)</a:t>
            </a:r>
          </a:p>
        </p:txBody>
      </p:sp>
    </p:spTree>
    <p:extLst>
      <p:ext uri="{BB962C8B-B14F-4D97-AF65-F5344CB8AC3E}">
        <p14:creationId xmlns:p14="http://schemas.microsoft.com/office/powerpoint/2010/main" val="5708751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https://www.mentimeter.com/app/presentation/alg3gzhsbi78sg5exkts129ijk12ey34/hdnypn9rji2c/edit (</a:t>
            </a:r>
            <a:r>
              <a:rPr lang="de-DE" dirty="0" err="1"/>
              <a:t>google</a:t>
            </a:r>
            <a:r>
              <a:rPr lang="de-DE" dirty="0"/>
              <a:t> </a:t>
            </a:r>
            <a:r>
              <a:rPr lang="de-DE" dirty="0" err="1"/>
              <a:t>login</a:t>
            </a:r>
            <a:r>
              <a:rPr lang="de-DE" dirty="0"/>
              <a:t>: steinbachj94@gmail.com)</a:t>
            </a:r>
          </a:p>
        </p:txBody>
      </p:sp>
    </p:spTree>
    <p:extLst>
      <p:ext uri="{BB962C8B-B14F-4D97-AF65-F5344CB8AC3E}">
        <p14:creationId xmlns:p14="http://schemas.microsoft.com/office/powerpoint/2010/main" val="4282920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https://www.mentimeter.com/app/presentation/alg3gzhsbi78sg5exkts129ijk12ey34/hdnypn9rji2c/edit (</a:t>
            </a:r>
            <a:r>
              <a:rPr lang="de-DE" dirty="0" err="1"/>
              <a:t>google</a:t>
            </a:r>
            <a:r>
              <a:rPr lang="de-DE" dirty="0"/>
              <a:t> </a:t>
            </a:r>
            <a:r>
              <a:rPr lang="de-DE" dirty="0" err="1"/>
              <a:t>login</a:t>
            </a:r>
            <a:r>
              <a:rPr lang="de-DE" dirty="0"/>
              <a:t>: steinbachj94@gmail.com)</a:t>
            </a:r>
          </a:p>
        </p:txBody>
      </p:sp>
    </p:spTree>
    <p:extLst>
      <p:ext uri="{BB962C8B-B14F-4D97-AF65-F5344CB8AC3E}">
        <p14:creationId xmlns:p14="http://schemas.microsoft.com/office/powerpoint/2010/main" val="10528374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https://www.mentimeter.com/app/presentation/alg3gzhsbi78sg5exkts129ijk12ey34/hdnypn9rji2c/edit (</a:t>
            </a:r>
            <a:r>
              <a:rPr lang="de-DE" dirty="0" err="1"/>
              <a:t>google</a:t>
            </a:r>
            <a:r>
              <a:rPr lang="de-DE" dirty="0"/>
              <a:t> </a:t>
            </a:r>
            <a:r>
              <a:rPr lang="de-DE" dirty="0" err="1"/>
              <a:t>login</a:t>
            </a:r>
            <a:r>
              <a:rPr lang="de-DE" dirty="0"/>
              <a:t>: steinbachj94@gmail.com)</a:t>
            </a:r>
          </a:p>
        </p:txBody>
      </p:sp>
    </p:spTree>
    <p:extLst>
      <p:ext uri="{BB962C8B-B14F-4D97-AF65-F5344CB8AC3E}">
        <p14:creationId xmlns:p14="http://schemas.microsoft.com/office/powerpoint/2010/main" val="2343151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https://www.mentimeter.com/app/presentation/alg3gzhsbi78sg5exkts129ijk12ey34/hdnypn9rji2c/edit (</a:t>
            </a:r>
            <a:r>
              <a:rPr lang="de-DE" dirty="0" err="1"/>
              <a:t>google</a:t>
            </a:r>
            <a:r>
              <a:rPr lang="de-DE" dirty="0"/>
              <a:t> </a:t>
            </a:r>
            <a:r>
              <a:rPr lang="de-DE" dirty="0" err="1"/>
              <a:t>login</a:t>
            </a:r>
            <a:r>
              <a:rPr lang="de-DE" dirty="0"/>
              <a:t>: steinbachj94@gmail.com)</a:t>
            </a:r>
          </a:p>
        </p:txBody>
      </p:sp>
    </p:spTree>
    <p:extLst>
      <p:ext uri="{BB962C8B-B14F-4D97-AF65-F5344CB8AC3E}">
        <p14:creationId xmlns:p14="http://schemas.microsoft.com/office/powerpoint/2010/main" val="760035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https://www.mentimeter.com/app/presentation/alg3gzhsbi78sg5exkts129ijk12ey34/hdnypn9rji2c/edit (</a:t>
            </a:r>
            <a:r>
              <a:rPr lang="de-DE" dirty="0" err="1"/>
              <a:t>google</a:t>
            </a:r>
            <a:r>
              <a:rPr lang="de-DE" dirty="0"/>
              <a:t> </a:t>
            </a:r>
            <a:r>
              <a:rPr lang="de-DE" dirty="0" err="1"/>
              <a:t>login</a:t>
            </a:r>
            <a:r>
              <a:rPr lang="de-DE" dirty="0"/>
              <a:t>: steinbachj94@gmail.com)</a:t>
            </a:r>
          </a:p>
        </p:txBody>
      </p:sp>
    </p:spTree>
    <p:extLst>
      <p:ext uri="{BB962C8B-B14F-4D97-AF65-F5344CB8AC3E}">
        <p14:creationId xmlns:p14="http://schemas.microsoft.com/office/powerpoint/2010/main" val="34466292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https://www.mentimeter.com/app/presentation/alg3gzhsbi78sg5exkts129ijk12ey34/hdnypn9rji2c/edit (</a:t>
            </a:r>
            <a:r>
              <a:rPr lang="de-DE" dirty="0" err="1"/>
              <a:t>google</a:t>
            </a:r>
            <a:r>
              <a:rPr lang="de-DE" dirty="0"/>
              <a:t> </a:t>
            </a:r>
            <a:r>
              <a:rPr lang="de-DE" dirty="0" err="1"/>
              <a:t>login</a:t>
            </a:r>
            <a:r>
              <a:rPr lang="de-DE" dirty="0"/>
              <a:t>: steinbachj94@gmail.com)</a:t>
            </a:r>
          </a:p>
        </p:txBody>
      </p:sp>
    </p:spTree>
    <p:extLst>
      <p:ext uri="{BB962C8B-B14F-4D97-AF65-F5344CB8AC3E}">
        <p14:creationId xmlns:p14="http://schemas.microsoft.com/office/powerpoint/2010/main" val="1202980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https://www.mentimeter.com/app/presentation/alg3gzhsbi78sg5exkts129ijk12ey34/hdnypn9rji2c/edit (</a:t>
            </a:r>
            <a:r>
              <a:rPr lang="de-DE" dirty="0" err="1"/>
              <a:t>google</a:t>
            </a:r>
            <a:r>
              <a:rPr lang="de-DE" dirty="0"/>
              <a:t> </a:t>
            </a:r>
            <a:r>
              <a:rPr lang="de-DE" dirty="0" err="1"/>
              <a:t>login</a:t>
            </a:r>
            <a:r>
              <a:rPr lang="de-DE" dirty="0"/>
              <a:t>: steinbachj94@gmail.com)</a:t>
            </a:r>
          </a:p>
        </p:txBody>
      </p:sp>
    </p:spTree>
    <p:extLst>
      <p:ext uri="{BB962C8B-B14F-4D97-AF65-F5344CB8AC3E}">
        <p14:creationId xmlns:p14="http://schemas.microsoft.com/office/powerpoint/2010/main" val="386136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https://www.mentimeter.com/app/presentation/alg3gzhsbi78sg5exkts129ijk12ey34/hdnypn9rji2c/edit (</a:t>
            </a:r>
            <a:r>
              <a:rPr lang="de-DE" dirty="0" err="1"/>
              <a:t>google</a:t>
            </a:r>
            <a:r>
              <a:rPr lang="de-DE" dirty="0"/>
              <a:t> </a:t>
            </a:r>
            <a:r>
              <a:rPr lang="de-DE" dirty="0" err="1"/>
              <a:t>login</a:t>
            </a:r>
            <a:r>
              <a:rPr lang="de-DE" dirty="0"/>
              <a:t>: steinbachj94@gmail.com)</a:t>
            </a:r>
          </a:p>
        </p:txBody>
      </p:sp>
    </p:spTree>
    <p:extLst>
      <p:ext uri="{BB962C8B-B14F-4D97-AF65-F5344CB8AC3E}">
        <p14:creationId xmlns:p14="http://schemas.microsoft.com/office/powerpoint/2010/main" val="40603228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https://www.mentimeter.com/app/presentation/alg3gzhsbi78sg5exkts129ijk12ey34/hdnypn9rji2c/edit (</a:t>
            </a:r>
            <a:r>
              <a:rPr lang="de-DE" dirty="0" err="1"/>
              <a:t>google</a:t>
            </a:r>
            <a:r>
              <a:rPr lang="de-DE" dirty="0"/>
              <a:t> </a:t>
            </a:r>
            <a:r>
              <a:rPr lang="de-DE" dirty="0" err="1"/>
              <a:t>login</a:t>
            </a:r>
            <a:r>
              <a:rPr lang="de-DE" dirty="0"/>
              <a:t>: steinbachj94@gmail.com)</a:t>
            </a:r>
          </a:p>
        </p:txBody>
      </p:sp>
    </p:spTree>
    <p:extLst>
      <p:ext uri="{BB962C8B-B14F-4D97-AF65-F5344CB8AC3E}">
        <p14:creationId xmlns:p14="http://schemas.microsoft.com/office/powerpoint/2010/main" val="1470164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187093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143463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907430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5763642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0822852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7195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5215059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7235232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6240140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2624532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361531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1204973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4738373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8668972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571417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94849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13645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762981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051738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1713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081499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699836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39380496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14380504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emf"/><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emf"/><Relationship Id="rId4" Type="http://schemas.openxmlformats.org/officeDocument/2006/relationships/image" Target="../media/image3.png"/><Relationship Id="rId9"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emf"/><Relationship Id="rId4" Type="http://schemas.openxmlformats.org/officeDocument/2006/relationships/image" Target="../media/image3.png"/><Relationship Id="rId9"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hyperlink" Target="https://doi.org/10.1016/j.gloenvcha.2011.01.005" TargetMode="External"/><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openxmlformats.org/officeDocument/2006/relationships/image" Target="../media/image14.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hyperlink" Target="https://www.ndi.org/our-stories/climate-justice-and-gender-justice-essential-pairing-get-resilience-right" TargetMode="External"/><Relationship Id="rId2" Type="http://schemas.openxmlformats.org/officeDocument/2006/relationships/notesSlide" Target="../notesSlides/notesSlide14.xml"/><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hyperlink" Target="https://doi.org/10.1016/j.gloenvcha.2011.01.005" TargetMode="External"/><Relationship Id="rId7"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hyperlink" Target="https://www.idd.uni-hannover.de/fileadmin/idd/Projekte/CiviMatics/CiviMatics_IO1_final.pdf" TargetMode="External"/><Relationship Id="rId5" Type="http://schemas.openxmlformats.org/officeDocument/2006/relationships/hyperlink" Target="https://doi.org/10.1057/s41599-020-0484-6" TargetMode="External"/><Relationship Id="rId4" Type="http://schemas.openxmlformats.org/officeDocument/2006/relationships/hyperlink" Target="https://onlinepublichealth.gwu.edu/resources/equity-vs-equality/"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3814357"/>
            <a:ext cx="12192000" cy="496228"/>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el 1"/>
          <p:cNvSpPr>
            <a:spLocks noGrp="1"/>
          </p:cNvSpPr>
          <p:nvPr>
            <p:ph type="ctrTitle"/>
          </p:nvPr>
        </p:nvSpPr>
        <p:spPr>
          <a:xfrm>
            <a:off x="1524000" y="2002958"/>
            <a:ext cx="9144000" cy="1468984"/>
          </a:xfrm>
          <a:noFill/>
        </p:spPr>
        <p:txBody>
          <a:bodyPr anchor="ctr">
            <a:normAutofit/>
          </a:bodyPr>
          <a:lstStyle/>
          <a:p>
            <a:r>
              <a:rPr lang="en-US" sz="2800" dirty="0"/>
              <a:t>“Justice” and “Equality” in mathematical modelling, </a:t>
            </a:r>
            <a:r>
              <a:rPr lang="en-US" sz="2800" dirty="0" err="1"/>
              <a:t>philisophical</a:t>
            </a:r>
            <a:r>
              <a:rPr lang="en-US" sz="2800" dirty="0"/>
              <a:t> and gender perspective</a:t>
            </a:r>
            <a:endParaRPr lang="de-DE" sz="4800" dirty="0"/>
          </a:p>
        </p:txBody>
      </p:sp>
      <p:sp>
        <p:nvSpPr>
          <p:cNvPr id="3" name="Untertitel 2"/>
          <p:cNvSpPr>
            <a:spLocks noGrp="1"/>
          </p:cNvSpPr>
          <p:nvPr>
            <p:ph type="subTitle" idx="1"/>
          </p:nvPr>
        </p:nvSpPr>
        <p:spPr>
          <a:xfrm>
            <a:off x="1524000" y="3814357"/>
            <a:ext cx="9144000" cy="496228"/>
          </a:xfrm>
        </p:spPr>
        <p:txBody>
          <a:bodyPr anchor="ctr">
            <a:normAutofit/>
          </a:bodyPr>
          <a:lstStyle/>
          <a:p>
            <a:r>
              <a:rPr lang="en-US" sz="2000" dirty="0">
                <a:solidFill>
                  <a:schemeClr val="bg1"/>
                </a:solidFill>
                <a:latin typeface="Times New Roman" panose="02020603050405020304" pitchFamily="18" charset="0"/>
                <a:cs typeface="Times New Roman" panose="02020603050405020304" pitchFamily="18" charset="0"/>
              </a:rPr>
              <a:t>1. Fairness in a perspective of philosophy</a:t>
            </a:r>
            <a:endParaRPr lang="de-DE" sz="2000" dirty="0">
              <a:solidFill>
                <a:schemeClr val="bg1"/>
              </a:solidFill>
              <a:latin typeface="Times New Roman" panose="02020603050405020304" pitchFamily="18" charset="0"/>
              <a:cs typeface="Times New Roman" panose="02020603050405020304" pitchFamily="18" charset="0"/>
            </a:endParaRP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8" name="Grafik 7">
            <a:extLst>
              <a:ext uri="{FF2B5EF4-FFF2-40B4-BE49-F238E27FC236}">
                <a16:creationId xmlns:a16="http://schemas.microsoft.com/office/drawing/2014/main" id="{178992AE-B47B-9D9C-B6F0-E21FB2E8859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24984" y="92500"/>
            <a:ext cx="2597793" cy="579600"/>
          </a:xfrm>
          <a:prstGeom prst="rect">
            <a:avLst/>
          </a:prstGeom>
        </p:spPr>
      </p:pic>
      <p:pic>
        <p:nvPicPr>
          <p:cNvPr id="12" name="Grafik 11">
            <a:extLst>
              <a:ext uri="{FF2B5EF4-FFF2-40B4-BE49-F238E27FC236}">
                <a16:creationId xmlns:a16="http://schemas.microsoft.com/office/drawing/2014/main" id="{E13C912C-BC30-4473-0371-EC4C4C7122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846" b="11539"/>
          <a:stretch/>
        </p:blipFill>
        <p:spPr>
          <a:xfrm>
            <a:off x="9878291" y="92500"/>
            <a:ext cx="2207584" cy="579600"/>
          </a:xfrm>
          <a:prstGeom prst="rect">
            <a:avLst/>
          </a:prstGeom>
        </p:spPr>
      </p:pic>
      <p:pic>
        <p:nvPicPr>
          <p:cNvPr id="15" name="Grafik 14">
            <a:extLst>
              <a:ext uri="{FF2B5EF4-FFF2-40B4-BE49-F238E27FC236}">
                <a16:creationId xmlns:a16="http://schemas.microsoft.com/office/drawing/2014/main" id="{DA3D43F8-A317-D2D5-9B63-CF362C961CC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190" y="5995698"/>
            <a:ext cx="2007900" cy="579600"/>
          </a:xfrm>
          <a:prstGeom prst="rect">
            <a:avLst/>
          </a:prstGeom>
        </p:spPr>
      </p:pic>
      <p:pic>
        <p:nvPicPr>
          <p:cNvPr id="17" name="Grafik 16">
            <a:extLst>
              <a:ext uri="{FF2B5EF4-FFF2-40B4-BE49-F238E27FC236}">
                <a16:creationId xmlns:a16="http://schemas.microsoft.com/office/drawing/2014/main" id="{0BA57DAC-D442-5152-1C19-F4746F68B0A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9720" b="20073"/>
          <a:stretch/>
        </p:blipFill>
        <p:spPr>
          <a:xfrm>
            <a:off x="10062334" y="5996403"/>
            <a:ext cx="1839498" cy="579600"/>
          </a:xfrm>
          <a:prstGeom prst="rect">
            <a:avLst/>
          </a:prstGeom>
        </p:spPr>
      </p:pic>
      <p:pic>
        <p:nvPicPr>
          <p:cNvPr id="19" name="Grafik 18">
            <a:extLst>
              <a:ext uri="{FF2B5EF4-FFF2-40B4-BE49-F238E27FC236}">
                <a16:creationId xmlns:a16="http://schemas.microsoft.com/office/drawing/2014/main" id="{23771952-DAE5-C8EA-7F4A-F05D676994B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22147" y="5995698"/>
            <a:ext cx="1656534" cy="579600"/>
          </a:xfrm>
          <a:prstGeom prst="rect">
            <a:avLst/>
          </a:prstGeom>
        </p:spPr>
      </p:pic>
      <p:pic>
        <p:nvPicPr>
          <p:cNvPr id="21" name="Grafik 20">
            <a:extLst>
              <a:ext uri="{FF2B5EF4-FFF2-40B4-BE49-F238E27FC236}">
                <a16:creationId xmlns:a16="http://schemas.microsoft.com/office/drawing/2014/main" id="{A36ACF8B-0426-8038-E642-7B871C1FA64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4478" t="20854" r="1643" b="21415"/>
          <a:stretch/>
        </p:blipFill>
        <p:spPr>
          <a:xfrm>
            <a:off x="5153505" y="5995698"/>
            <a:ext cx="1884990" cy="579600"/>
          </a:xfrm>
          <a:prstGeom prst="rect">
            <a:avLst/>
          </a:prstGeom>
        </p:spPr>
      </p:pic>
      <p:pic>
        <p:nvPicPr>
          <p:cNvPr id="23" name="Grafik 22">
            <a:extLst>
              <a:ext uri="{FF2B5EF4-FFF2-40B4-BE49-F238E27FC236}">
                <a16:creationId xmlns:a16="http://schemas.microsoft.com/office/drawing/2014/main" id="{22BB4F1F-9D67-3229-5A15-CE74E72F7EA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23462" b="18806"/>
          <a:stretch/>
        </p:blipFill>
        <p:spPr>
          <a:xfrm>
            <a:off x="2964544" y="5995698"/>
            <a:ext cx="1555507" cy="579600"/>
          </a:xfrm>
          <a:prstGeom prst="rect">
            <a:avLst/>
          </a:prstGeom>
        </p:spPr>
      </p:pic>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
        <p:nvSpPr>
          <p:cNvPr id="27" name="Textfeld 26">
            <a:extLst>
              <a:ext uri="{FF2B5EF4-FFF2-40B4-BE49-F238E27FC236}">
                <a16:creationId xmlns:a16="http://schemas.microsoft.com/office/drawing/2014/main" id="{BA586EFB-D641-3CA0-9B93-BF62C658A674}"/>
              </a:ext>
            </a:extLst>
          </p:cNvPr>
          <p:cNvSpPr txBox="1"/>
          <p:nvPr/>
        </p:nvSpPr>
        <p:spPr>
          <a:xfrm>
            <a:off x="3047114" y="4370115"/>
            <a:ext cx="6097772" cy="424732"/>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sz="2400" i="1" dirty="0"/>
              <a:t>Jakob </a:t>
            </a:r>
            <a:r>
              <a:rPr lang="de-DE" sz="2400" i="1" dirty="0" err="1"/>
              <a:t>Steinbachner</a:t>
            </a:r>
            <a:endParaRPr lang="de-DE" sz="2400" i="1" dirty="0"/>
          </a:p>
        </p:txBody>
      </p:sp>
      <p:sp>
        <p:nvSpPr>
          <p:cNvPr id="18" name="Textfeld 17">
            <a:extLst>
              <a:ext uri="{FF2B5EF4-FFF2-40B4-BE49-F238E27FC236}">
                <a16:creationId xmlns:a16="http://schemas.microsoft.com/office/drawing/2014/main" id="{2A3C5C53-24D1-4847-85EA-892D052E51A6}"/>
              </a:ext>
            </a:extLst>
          </p:cNvPr>
          <p:cNvSpPr txBox="1"/>
          <p:nvPr/>
        </p:nvSpPr>
        <p:spPr>
          <a:xfrm>
            <a:off x="124984" y="764601"/>
            <a:ext cx="2787139" cy="584775"/>
          </a:xfrm>
          <a:prstGeom prst="rect">
            <a:avLst/>
          </a:prstGeom>
          <a:noFill/>
        </p:spPr>
        <p:txBody>
          <a:bodyPr wrap="square">
            <a:spAutoFit/>
          </a:bodyPr>
          <a:lstStyle/>
          <a:p>
            <a:pPr marL="0" marR="0" lvl="0" indent="0" algn="just" defTabSz="914400" rtl="0" eaLnBrk="1" fontAlgn="auto" latinLnBrk="0" hangingPunct="1">
              <a:spcAft>
                <a:spcPts val="0"/>
              </a:spcAft>
              <a:buClrTx/>
              <a:buSzTx/>
              <a:buFont typeface="Arial" panose="020B0604020202020204" pitchFamily="34" charset="0"/>
              <a:buNone/>
              <a:tabLst/>
              <a:defRPr/>
            </a:pPr>
            <a:r>
              <a:rPr lang="en-US" sz="800" i="1" dirty="0"/>
              <a:t>This project has been funded with support from the European Commission. This communication reflects the views only of the author, and the Commission cannot be held responsible for any use which may be made of the information contained therein.</a:t>
            </a:r>
            <a:endParaRPr lang="de-DE" sz="800" i="1" dirty="0"/>
          </a:p>
        </p:txBody>
      </p:sp>
      <p:pic>
        <p:nvPicPr>
          <p:cNvPr id="6" name="Grafik 5">
            <a:extLst>
              <a:ext uri="{FF2B5EF4-FFF2-40B4-BE49-F238E27FC236}">
                <a16:creationId xmlns:a16="http://schemas.microsoft.com/office/drawing/2014/main" id="{3D092FE7-E80F-4B9F-AE96-AE9FE51F909F}"/>
              </a:ext>
            </a:extLst>
          </p:cNvPr>
          <p:cNvPicPr>
            <a:picLocks noChangeAspect="1"/>
          </p:cNvPicPr>
          <p:nvPr/>
        </p:nvPicPr>
        <p:blipFill>
          <a:blip r:embed="rId10"/>
          <a:stretch>
            <a:fillRect/>
          </a:stretch>
        </p:blipFill>
        <p:spPr>
          <a:xfrm>
            <a:off x="11098775" y="764601"/>
            <a:ext cx="987100" cy="344267"/>
          </a:xfrm>
          <a:prstGeom prst="rect">
            <a:avLst/>
          </a:prstGeom>
        </p:spPr>
      </p:pic>
    </p:spTree>
    <p:extLst>
      <p:ext uri="{BB962C8B-B14F-4D97-AF65-F5344CB8AC3E}">
        <p14:creationId xmlns:p14="http://schemas.microsoft.com/office/powerpoint/2010/main" val="32483612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3814357"/>
            <a:ext cx="12192000" cy="496228"/>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el 1"/>
          <p:cNvSpPr>
            <a:spLocks noGrp="1"/>
          </p:cNvSpPr>
          <p:nvPr>
            <p:ph type="ctrTitle"/>
          </p:nvPr>
        </p:nvSpPr>
        <p:spPr>
          <a:xfrm>
            <a:off x="1524000" y="2002958"/>
            <a:ext cx="9144000" cy="1468984"/>
          </a:xfrm>
          <a:noFill/>
        </p:spPr>
        <p:txBody>
          <a:bodyPr anchor="ctr">
            <a:normAutofit/>
          </a:bodyPr>
          <a:lstStyle/>
          <a:p>
            <a:r>
              <a:rPr lang="en-US" sz="2800" dirty="0"/>
              <a:t>“Justice” and “Equality” in mathematical modelling, </a:t>
            </a:r>
            <a:r>
              <a:rPr lang="en-US" sz="2800" dirty="0" err="1"/>
              <a:t>philisophical</a:t>
            </a:r>
            <a:r>
              <a:rPr lang="en-US" sz="2800" dirty="0"/>
              <a:t> and gender perspective</a:t>
            </a:r>
            <a:endParaRPr lang="de-DE" sz="4800" dirty="0"/>
          </a:p>
        </p:txBody>
      </p:sp>
      <p:sp>
        <p:nvSpPr>
          <p:cNvPr id="3" name="Untertitel 2"/>
          <p:cNvSpPr>
            <a:spLocks noGrp="1"/>
          </p:cNvSpPr>
          <p:nvPr>
            <p:ph type="subTitle" idx="1"/>
          </p:nvPr>
        </p:nvSpPr>
        <p:spPr>
          <a:xfrm>
            <a:off x="1524000" y="3814357"/>
            <a:ext cx="9144000" cy="496228"/>
          </a:xfrm>
        </p:spPr>
        <p:txBody>
          <a:bodyPr anchor="ctr">
            <a:normAutofit/>
          </a:bodyPr>
          <a:lstStyle/>
          <a:p>
            <a:r>
              <a:rPr lang="en-US" sz="2000" dirty="0">
                <a:solidFill>
                  <a:schemeClr val="bg1"/>
                </a:solidFill>
                <a:latin typeface="Times New Roman" panose="02020603050405020304" pitchFamily="18" charset="0"/>
                <a:cs typeface="Times New Roman" panose="02020603050405020304" pitchFamily="18" charset="0"/>
              </a:rPr>
              <a:t>2. Fairness in a perspective of mathematical modelling</a:t>
            </a:r>
            <a:endParaRPr lang="de-DE" sz="2000" dirty="0">
              <a:solidFill>
                <a:schemeClr val="bg1"/>
              </a:solidFill>
              <a:latin typeface="Times New Roman" panose="02020603050405020304" pitchFamily="18" charset="0"/>
              <a:cs typeface="Times New Roman" panose="02020603050405020304" pitchFamily="18" charset="0"/>
            </a:endParaRP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8" name="Grafik 7">
            <a:extLst>
              <a:ext uri="{FF2B5EF4-FFF2-40B4-BE49-F238E27FC236}">
                <a16:creationId xmlns:a16="http://schemas.microsoft.com/office/drawing/2014/main" id="{178992AE-B47B-9D9C-B6F0-E21FB2E8859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24984" y="92500"/>
            <a:ext cx="2597793" cy="579600"/>
          </a:xfrm>
          <a:prstGeom prst="rect">
            <a:avLst/>
          </a:prstGeom>
        </p:spPr>
      </p:pic>
      <p:pic>
        <p:nvPicPr>
          <p:cNvPr id="12" name="Grafik 11">
            <a:extLst>
              <a:ext uri="{FF2B5EF4-FFF2-40B4-BE49-F238E27FC236}">
                <a16:creationId xmlns:a16="http://schemas.microsoft.com/office/drawing/2014/main" id="{E13C912C-BC30-4473-0371-EC4C4C7122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846" b="11539"/>
          <a:stretch/>
        </p:blipFill>
        <p:spPr>
          <a:xfrm>
            <a:off x="9878291" y="92500"/>
            <a:ext cx="2207584" cy="579600"/>
          </a:xfrm>
          <a:prstGeom prst="rect">
            <a:avLst/>
          </a:prstGeom>
        </p:spPr>
      </p:pic>
      <p:pic>
        <p:nvPicPr>
          <p:cNvPr id="15" name="Grafik 14">
            <a:extLst>
              <a:ext uri="{FF2B5EF4-FFF2-40B4-BE49-F238E27FC236}">
                <a16:creationId xmlns:a16="http://schemas.microsoft.com/office/drawing/2014/main" id="{DA3D43F8-A317-D2D5-9B63-CF362C961CC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190" y="5995698"/>
            <a:ext cx="2007900" cy="579600"/>
          </a:xfrm>
          <a:prstGeom prst="rect">
            <a:avLst/>
          </a:prstGeom>
        </p:spPr>
      </p:pic>
      <p:pic>
        <p:nvPicPr>
          <p:cNvPr id="17" name="Grafik 16">
            <a:extLst>
              <a:ext uri="{FF2B5EF4-FFF2-40B4-BE49-F238E27FC236}">
                <a16:creationId xmlns:a16="http://schemas.microsoft.com/office/drawing/2014/main" id="{0BA57DAC-D442-5152-1C19-F4746F68B0A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9720" b="20073"/>
          <a:stretch/>
        </p:blipFill>
        <p:spPr>
          <a:xfrm>
            <a:off x="10062334" y="5996403"/>
            <a:ext cx="1839498" cy="579600"/>
          </a:xfrm>
          <a:prstGeom prst="rect">
            <a:avLst/>
          </a:prstGeom>
        </p:spPr>
      </p:pic>
      <p:pic>
        <p:nvPicPr>
          <p:cNvPr id="19" name="Grafik 18">
            <a:extLst>
              <a:ext uri="{FF2B5EF4-FFF2-40B4-BE49-F238E27FC236}">
                <a16:creationId xmlns:a16="http://schemas.microsoft.com/office/drawing/2014/main" id="{23771952-DAE5-C8EA-7F4A-F05D676994B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22147" y="5995698"/>
            <a:ext cx="1656534" cy="579600"/>
          </a:xfrm>
          <a:prstGeom prst="rect">
            <a:avLst/>
          </a:prstGeom>
        </p:spPr>
      </p:pic>
      <p:pic>
        <p:nvPicPr>
          <p:cNvPr id="21" name="Grafik 20">
            <a:extLst>
              <a:ext uri="{FF2B5EF4-FFF2-40B4-BE49-F238E27FC236}">
                <a16:creationId xmlns:a16="http://schemas.microsoft.com/office/drawing/2014/main" id="{A36ACF8B-0426-8038-E642-7B871C1FA64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4478" t="20854" r="1643" b="21415"/>
          <a:stretch/>
        </p:blipFill>
        <p:spPr>
          <a:xfrm>
            <a:off x="5153505" y="5995698"/>
            <a:ext cx="1884990" cy="579600"/>
          </a:xfrm>
          <a:prstGeom prst="rect">
            <a:avLst/>
          </a:prstGeom>
        </p:spPr>
      </p:pic>
      <p:pic>
        <p:nvPicPr>
          <p:cNvPr id="23" name="Grafik 22">
            <a:extLst>
              <a:ext uri="{FF2B5EF4-FFF2-40B4-BE49-F238E27FC236}">
                <a16:creationId xmlns:a16="http://schemas.microsoft.com/office/drawing/2014/main" id="{22BB4F1F-9D67-3229-5A15-CE74E72F7EA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23462" b="18806"/>
          <a:stretch/>
        </p:blipFill>
        <p:spPr>
          <a:xfrm>
            <a:off x="2964544" y="5995698"/>
            <a:ext cx="1555507" cy="579600"/>
          </a:xfrm>
          <a:prstGeom prst="rect">
            <a:avLst/>
          </a:prstGeom>
        </p:spPr>
      </p:pic>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
        <p:nvSpPr>
          <p:cNvPr id="27" name="Textfeld 26">
            <a:extLst>
              <a:ext uri="{FF2B5EF4-FFF2-40B4-BE49-F238E27FC236}">
                <a16:creationId xmlns:a16="http://schemas.microsoft.com/office/drawing/2014/main" id="{BA586EFB-D641-3CA0-9B93-BF62C658A674}"/>
              </a:ext>
            </a:extLst>
          </p:cNvPr>
          <p:cNvSpPr txBox="1"/>
          <p:nvPr/>
        </p:nvSpPr>
        <p:spPr>
          <a:xfrm>
            <a:off x="3047114" y="4370115"/>
            <a:ext cx="6097772" cy="424732"/>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sz="2400" i="1" dirty="0"/>
              <a:t>Jakob </a:t>
            </a:r>
            <a:r>
              <a:rPr lang="de-DE" sz="2400" i="1" dirty="0" err="1"/>
              <a:t>Steinbachner</a:t>
            </a:r>
            <a:endParaRPr lang="de-DE" sz="2400" i="1" dirty="0"/>
          </a:p>
        </p:txBody>
      </p:sp>
      <p:sp>
        <p:nvSpPr>
          <p:cNvPr id="18" name="Textfeld 17">
            <a:extLst>
              <a:ext uri="{FF2B5EF4-FFF2-40B4-BE49-F238E27FC236}">
                <a16:creationId xmlns:a16="http://schemas.microsoft.com/office/drawing/2014/main" id="{2A3C5C53-24D1-4847-85EA-892D052E51A6}"/>
              </a:ext>
            </a:extLst>
          </p:cNvPr>
          <p:cNvSpPr txBox="1"/>
          <p:nvPr/>
        </p:nvSpPr>
        <p:spPr>
          <a:xfrm>
            <a:off x="124984" y="764601"/>
            <a:ext cx="2787139" cy="584775"/>
          </a:xfrm>
          <a:prstGeom prst="rect">
            <a:avLst/>
          </a:prstGeom>
          <a:noFill/>
        </p:spPr>
        <p:txBody>
          <a:bodyPr wrap="square">
            <a:spAutoFit/>
          </a:bodyPr>
          <a:lstStyle/>
          <a:p>
            <a:pPr marL="0" marR="0" lvl="0" indent="0" algn="just" defTabSz="914400" rtl="0" eaLnBrk="1" fontAlgn="auto" latinLnBrk="0" hangingPunct="1">
              <a:spcAft>
                <a:spcPts val="0"/>
              </a:spcAft>
              <a:buClrTx/>
              <a:buSzTx/>
              <a:buFont typeface="Arial" panose="020B0604020202020204" pitchFamily="34" charset="0"/>
              <a:buNone/>
              <a:tabLst/>
              <a:defRPr/>
            </a:pPr>
            <a:r>
              <a:rPr lang="en-US" sz="800" i="1" dirty="0"/>
              <a:t>This project has been funded with support from the European Commission. This communication reflects the views only of the author, and the Commission cannot be held responsible for any use which may be made of the information contained therein.</a:t>
            </a:r>
            <a:endParaRPr lang="de-DE" sz="800" i="1" dirty="0"/>
          </a:p>
        </p:txBody>
      </p:sp>
      <p:pic>
        <p:nvPicPr>
          <p:cNvPr id="6" name="Grafik 5">
            <a:extLst>
              <a:ext uri="{FF2B5EF4-FFF2-40B4-BE49-F238E27FC236}">
                <a16:creationId xmlns:a16="http://schemas.microsoft.com/office/drawing/2014/main" id="{3D092FE7-E80F-4B9F-AE96-AE9FE51F909F}"/>
              </a:ext>
            </a:extLst>
          </p:cNvPr>
          <p:cNvPicPr>
            <a:picLocks noChangeAspect="1"/>
          </p:cNvPicPr>
          <p:nvPr/>
        </p:nvPicPr>
        <p:blipFill>
          <a:blip r:embed="rId10"/>
          <a:stretch>
            <a:fillRect/>
          </a:stretch>
        </p:blipFill>
        <p:spPr>
          <a:xfrm>
            <a:off x="11098775" y="764601"/>
            <a:ext cx="987100" cy="344267"/>
          </a:xfrm>
          <a:prstGeom prst="rect">
            <a:avLst/>
          </a:prstGeom>
        </p:spPr>
      </p:pic>
    </p:spTree>
    <p:extLst>
      <p:ext uri="{BB962C8B-B14F-4D97-AF65-F5344CB8AC3E}">
        <p14:creationId xmlns:p14="http://schemas.microsoft.com/office/powerpoint/2010/main" val="39931815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Fußzeilenplatzhalter 3"/>
          <p:cNvSpPr txBox="1"/>
          <p:nvPr/>
        </p:nvSpPr>
        <p:spPr>
          <a:xfrm>
            <a:off x="1139614" y="6422399"/>
            <a:ext cx="7801186" cy="152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“Justice” and “</a:t>
            </a:r>
            <a:r>
              <a:rPr lang="de-AT" dirty="0" err="1"/>
              <a:t>Equality</a:t>
            </a:r>
            <a:r>
              <a:rPr lang="de-AT" dirty="0"/>
              <a:t>” in </a:t>
            </a:r>
            <a:r>
              <a:rPr lang="de-AT" dirty="0" err="1"/>
              <a:t>mathematical</a:t>
            </a:r>
            <a:r>
              <a:rPr lang="de-AT" dirty="0"/>
              <a:t> </a:t>
            </a:r>
            <a:r>
              <a:rPr lang="de-AT" dirty="0" err="1"/>
              <a:t>modelling</a:t>
            </a:r>
            <a:r>
              <a:rPr lang="de-AT" dirty="0"/>
              <a:t>, </a:t>
            </a:r>
            <a:r>
              <a:rPr lang="de-AT" dirty="0" err="1"/>
              <a:t>philisophical</a:t>
            </a:r>
            <a:r>
              <a:rPr lang="de-AT" dirty="0"/>
              <a:t> and </a:t>
            </a:r>
            <a:r>
              <a:rPr lang="de-AT" dirty="0" err="1"/>
              <a:t>gender</a:t>
            </a:r>
            <a:r>
              <a:rPr lang="de-AT" dirty="0"/>
              <a:t> </a:t>
            </a:r>
            <a:r>
              <a:rPr lang="de-AT" dirty="0" err="1"/>
              <a:t>perspective</a:t>
            </a:r>
            <a:endParaRPr dirty="0"/>
          </a:p>
        </p:txBody>
      </p:sp>
      <p:sp>
        <p:nvSpPr>
          <p:cNvPr id="367" name="Titel 5"/>
          <p:cNvSpPr txBox="1">
            <a:spLocks noGrp="1"/>
          </p:cNvSpPr>
          <p:nvPr>
            <p:ph type="title"/>
          </p:nvPr>
        </p:nvSpPr>
        <p:spPr>
          <a:xfrm>
            <a:off x="407986" y="1332186"/>
            <a:ext cx="9959903" cy="820065"/>
          </a:xfrm>
          <a:prstGeom prst="rect">
            <a:avLst/>
          </a:prstGeom>
        </p:spPr>
        <p:txBody>
          <a:bodyPr>
            <a:normAutofit fontScale="90000"/>
          </a:bodyPr>
          <a:lstStyle>
            <a:lvl1pPr>
              <a:defRPr b="1"/>
            </a:lvl1pPr>
          </a:lstStyle>
          <a:p>
            <a:r>
              <a:rPr lang="de-AT" dirty="0" err="1"/>
              <a:t>Relevance</a:t>
            </a:r>
            <a:r>
              <a:rPr lang="de-AT" dirty="0"/>
              <a:t> </a:t>
            </a:r>
            <a:r>
              <a:rPr lang="de-AT" dirty="0" err="1"/>
              <a:t>of</a:t>
            </a:r>
            <a:r>
              <a:rPr lang="de-AT" dirty="0"/>
              <a:t> </a:t>
            </a:r>
            <a:r>
              <a:rPr lang="de-AT" dirty="0" err="1"/>
              <a:t>mathematical</a:t>
            </a:r>
            <a:r>
              <a:rPr lang="de-AT" dirty="0"/>
              <a:t> </a:t>
            </a:r>
            <a:r>
              <a:rPr lang="de-AT" dirty="0" err="1"/>
              <a:t>modells</a:t>
            </a:r>
            <a:r>
              <a:rPr lang="de-AT" dirty="0"/>
              <a:t> </a:t>
            </a:r>
            <a:r>
              <a:rPr lang="de-AT" dirty="0" err="1"/>
              <a:t>for</a:t>
            </a:r>
            <a:r>
              <a:rPr lang="de-AT" dirty="0"/>
              <a:t> </a:t>
            </a:r>
            <a:r>
              <a:rPr lang="de-AT" dirty="0" err="1"/>
              <a:t>political</a:t>
            </a:r>
            <a:r>
              <a:rPr lang="de-AT" dirty="0"/>
              <a:t> and </a:t>
            </a:r>
            <a:r>
              <a:rPr lang="de-AT" dirty="0" err="1"/>
              <a:t>justice-discussions</a:t>
            </a:r>
            <a:endParaRPr lang="de-AT" dirty="0"/>
          </a:p>
        </p:txBody>
      </p:sp>
      <p:sp>
        <p:nvSpPr>
          <p:cNvPr id="368" name="Inhaltsplatzhalter 1"/>
          <p:cNvSpPr txBox="1">
            <a:spLocks noGrp="1"/>
          </p:cNvSpPr>
          <p:nvPr>
            <p:ph type="body" sz="half" idx="1"/>
          </p:nvPr>
        </p:nvSpPr>
        <p:spPr>
          <a:xfrm>
            <a:off x="407986" y="2585964"/>
            <a:ext cx="8532815" cy="3673475"/>
          </a:xfrm>
          <a:prstGeom prst="rect">
            <a:avLst/>
          </a:prstGeom>
        </p:spPr>
        <p:txBody>
          <a:bodyPr>
            <a:normAutofit fontScale="85000" lnSpcReduction="20000"/>
          </a:bodyPr>
          <a:lstStyle/>
          <a:p>
            <a:pPr>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Contemporary political discourses increasingly rely on scientific findings, necessitating a basic understanding of scientific methods and terminology among participants to engage in meaningful discussions. </a:t>
            </a:r>
            <a:r>
              <a:rPr lang="de-AT" sz="1800" dirty="0">
                <a:solidFill>
                  <a:srgbClr val="0A0A0A"/>
                </a:solidFill>
                <a:latin typeface="Source Sans Pro Light" panose="020B0403030403020204" pitchFamily="34" charset="0"/>
                <a:ea typeface="Source Sans Pro Light" panose="020B0403030403020204" pitchFamily="34" charset="0"/>
              </a:rPr>
              <a:t>(</a:t>
            </a:r>
            <a:r>
              <a:rPr lang="de-AT" sz="1800" dirty="0" err="1">
                <a:solidFill>
                  <a:srgbClr val="0A0A0A"/>
                </a:solidFill>
                <a:latin typeface="Source Sans Pro Light" panose="020B0403030403020204" pitchFamily="34" charset="0"/>
                <a:ea typeface="Source Sans Pro Light" panose="020B0403030403020204" pitchFamily="34" charset="0"/>
              </a:rPr>
              <a:t>Lauß</a:t>
            </a:r>
            <a:r>
              <a:rPr lang="de-AT" sz="1800" dirty="0">
                <a:solidFill>
                  <a:srgbClr val="0A0A0A"/>
                </a:solidFill>
                <a:latin typeface="Source Sans Pro Light" panose="020B0403030403020204" pitchFamily="34" charset="0"/>
                <a:ea typeface="Source Sans Pro Light" panose="020B0403030403020204" pitchFamily="34" charset="0"/>
              </a:rPr>
              <a:t> 2022)</a:t>
            </a:r>
          </a:p>
          <a:p>
            <a:pPr marL="0" indent="0">
              <a:buNone/>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a:p>
            <a:pPr>
              <a:defRPr sz="1800" b="1">
                <a:latin typeface="Source Sans Pro Semibold"/>
                <a:ea typeface="Source Sans Pro Semibold"/>
                <a:cs typeface="Source Sans Pro Semibold"/>
                <a:sym typeface="Source Sans Pro Semibold"/>
              </a:defRPr>
            </a:pPr>
            <a:r>
              <a:rPr lang="de-AT" sz="1800" dirty="0">
                <a:solidFill>
                  <a:srgbClr val="0A0A0A"/>
                </a:solidFill>
                <a:latin typeface="Source Sans Pro Light" panose="020B0403030403020204" pitchFamily="34" charset="0"/>
                <a:ea typeface="Source Sans Pro Light" panose="020B0403030403020204" pitchFamily="34" charset="0"/>
              </a:rPr>
              <a:t>„</a:t>
            </a:r>
            <a:r>
              <a:rPr lang="en-GB" sz="1800" dirty="0">
                <a:solidFill>
                  <a:srgbClr val="0A0A0A"/>
                </a:solidFill>
                <a:latin typeface="Source Sans Pro Light" panose="020B0403030403020204" pitchFamily="34" charset="0"/>
                <a:ea typeface="Source Sans Pro Light" panose="020B0403030403020204" pitchFamily="34" charset="0"/>
              </a:rPr>
              <a:t>Political decisions addressing multifaceted issues are becoming increasingly complex and have to take into account a large number of different needs. Applying mathematics not only as pure science, but also to guide one's understanding of natural and social phenomena and using mathematics to aid in decision making processes accordingly has become more widespread in our complex information society and with it, the need for citizens’ understanding of it for an informed and productive participation […]. In this context, “the purpose of mathematics education should be to enable students to realise, understand, judge, utilise and also perform the application of mathematics in society”[…]. This includes the development and application of models for political decision making, but also the reflection on the principles and assumptions influencing the transformation of societal issues into mathematical models.” (</a:t>
            </a:r>
            <a:r>
              <a:rPr lang="en-GB" sz="1800" dirty="0" err="1">
                <a:solidFill>
                  <a:srgbClr val="0A0A0A"/>
                </a:solidFill>
                <a:latin typeface="Source Sans Pro Light" panose="020B0403030403020204" pitchFamily="34" charset="0"/>
                <a:ea typeface="Source Sans Pro Light" panose="020B0403030403020204" pitchFamily="34" charset="0"/>
              </a:rPr>
              <a:t>Gildehaus</a:t>
            </a:r>
            <a:r>
              <a:rPr lang="en-GB" sz="1800" dirty="0">
                <a:solidFill>
                  <a:srgbClr val="0A0A0A"/>
                </a:solidFill>
                <a:latin typeface="Source Sans Pro Light" panose="020B0403030403020204" pitchFamily="34" charset="0"/>
                <a:ea typeface="Source Sans Pro Light" panose="020B0403030403020204" pitchFamily="34" charset="0"/>
              </a:rPr>
              <a:t> et al. 2021, 5-6).</a:t>
            </a:r>
          </a:p>
          <a:p>
            <a:pPr>
              <a:defRPr sz="1800" b="1">
                <a:latin typeface="Source Sans Pro Semibold"/>
                <a:ea typeface="Source Sans Pro Semibold"/>
                <a:cs typeface="Source Sans Pro Semibold"/>
                <a:sym typeface="Source Sans Pro Semibold"/>
              </a:defRPr>
            </a:pPr>
            <a:endParaRPr lang="en-US" sz="1800" dirty="0">
              <a:solidFill>
                <a:srgbClr val="0A0A0A"/>
              </a:solidFill>
              <a:latin typeface="Source Sans Pro Light" panose="020B0403030403020204" pitchFamily="34" charset="0"/>
              <a:ea typeface="Source Sans Pro Light" panose="020B0403030403020204" pitchFamily="34" charset="0"/>
            </a:endParaRPr>
          </a:p>
          <a:p>
            <a:pPr>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a:p>
            <a:pPr>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An examination of graphics and data in modern political problems - whether global warming, pandemics or others - also requires knowledge about the origin and possible statements of the data sets and models.</a:t>
            </a:r>
            <a:endParaRPr lang="de-AT" sz="1800" dirty="0">
              <a:solidFill>
                <a:srgbClr val="0A0A0A"/>
              </a:solidFill>
              <a:latin typeface="Source Sans Pro Light" panose="020B0403030403020204" pitchFamily="34" charset="0"/>
              <a:ea typeface="Source Sans Pro Light" panose="020B0403030403020204" pitchFamily="34" charset="0"/>
            </a:endParaRPr>
          </a:p>
        </p:txBody>
      </p:sp>
      <p:sp>
        <p:nvSpPr>
          <p:cNvPr id="369" name="Datumsplatzhalter 2"/>
          <p:cNvSpPr txBox="1"/>
          <p:nvPr/>
        </p:nvSpPr>
        <p:spPr>
          <a:xfrm>
            <a:off x="407989" y="6422399"/>
            <a:ext cx="720000" cy="152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07.06.2023</a:t>
            </a:r>
          </a:p>
        </p:txBody>
      </p:sp>
      <p:sp>
        <p:nvSpPr>
          <p:cNvPr id="370" name="Foliennummernplatzhalter 4"/>
          <p:cNvSpPr txBox="1">
            <a:spLocks noGrp="1"/>
          </p:cNvSpPr>
          <p:nvPr>
            <p:ph type="sldNum" sz="quarter" idx="4294967295"/>
          </p:nvPr>
        </p:nvSpPr>
        <p:spPr>
          <a:xfrm>
            <a:off x="11657011" y="6422399"/>
            <a:ext cx="127001" cy="1524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t"/>
          <a:lstStyle>
            <a:lvl1pPr>
              <a:defRPr sz="1000">
                <a:solidFill>
                  <a:srgbClr val="000000"/>
                </a:solidFill>
                <a:latin typeface="Source Sans Pro Light"/>
                <a:ea typeface="Source Sans Pro Light"/>
                <a:cs typeface="Source Sans Pro Light"/>
                <a:sym typeface="Source Sans Pro Light"/>
              </a:defRPr>
            </a:lvl1pPr>
          </a:lstStyle>
          <a:p>
            <a:fld id="{86CB4B4D-7CA3-9044-876B-883B54F8677D}" type="slidenum">
              <a:rPr/>
              <a:t>11</a:t>
            </a:fld>
            <a:endParaRPr/>
          </a:p>
        </p:txBody>
      </p:sp>
      <p:pic>
        <p:nvPicPr>
          <p:cNvPr id="2" name="Picture 3">
            <a:extLst>
              <a:ext uri="{FF2B5EF4-FFF2-40B4-BE49-F238E27FC236}">
                <a16:creationId xmlns:a16="http://schemas.microsoft.com/office/drawing/2014/main" id="{E3D2EAFE-6D89-1736-8BC7-B6FF4A604BD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30311" y="132425"/>
            <a:ext cx="1661689" cy="11364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8495579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descr="Ein Bild, das Text, Reihe, Diagramm, Screenshot enthält.&#10;&#10;Automatisch generierte Beschreibung">
            <a:extLst>
              <a:ext uri="{FF2B5EF4-FFF2-40B4-BE49-F238E27FC236}">
                <a16:creationId xmlns:a16="http://schemas.microsoft.com/office/drawing/2014/main" id="{FB2F065A-F863-0FD2-33EE-340C6D913D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4127" y="1505726"/>
            <a:ext cx="4655325" cy="3915694"/>
          </a:xfrm>
          <a:prstGeom prst="rect">
            <a:avLst/>
          </a:prstGeom>
        </p:spPr>
      </p:pic>
      <p:sp>
        <p:nvSpPr>
          <p:cNvPr id="366" name="Fußzeilenplatzhalter 3"/>
          <p:cNvSpPr txBox="1"/>
          <p:nvPr/>
        </p:nvSpPr>
        <p:spPr>
          <a:xfrm>
            <a:off x="1139614" y="6422399"/>
            <a:ext cx="7801186" cy="152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“Justice” and “</a:t>
            </a:r>
            <a:r>
              <a:rPr lang="de-AT" dirty="0" err="1"/>
              <a:t>Equality</a:t>
            </a:r>
            <a:r>
              <a:rPr lang="de-AT" dirty="0"/>
              <a:t>” in </a:t>
            </a:r>
            <a:r>
              <a:rPr lang="de-AT" dirty="0" err="1"/>
              <a:t>mathematical</a:t>
            </a:r>
            <a:r>
              <a:rPr lang="de-AT" dirty="0"/>
              <a:t> </a:t>
            </a:r>
            <a:r>
              <a:rPr lang="de-AT" dirty="0" err="1"/>
              <a:t>modelling</a:t>
            </a:r>
            <a:r>
              <a:rPr lang="de-AT" dirty="0"/>
              <a:t>, </a:t>
            </a:r>
            <a:r>
              <a:rPr lang="de-AT" dirty="0" err="1"/>
              <a:t>philisophical</a:t>
            </a:r>
            <a:r>
              <a:rPr lang="de-AT" dirty="0"/>
              <a:t> and </a:t>
            </a:r>
            <a:r>
              <a:rPr lang="de-AT" dirty="0" err="1"/>
              <a:t>gender</a:t>
            </a:r>
            <a:r>
              <a:rPr lang="de-AT" dirty="0"/>
              <a:t> </a:t>
            </a:r>
            <a:r>
              <a:rPr lang="de-AT" dirty="0" err="1"/>
              <a:t>perspective</a:t>
            </a:r>
            <a:endParaRPr dirty="0"/>
          </a:p>
        </p:txBody>
      </p:sp>
      <p:sp>
        <p:nvSpPr>
          <p:cNvPr id="367" name="Titel 5"/>
          <p:cNvSpPr txBox="1">
            <a:spLocks noGrp="1"/>
          </p:cNvSpPr>
          <p:nvPr>
            <p:ph type="title"/>
          </p:nvPr>
        </p:nvSpPr>
        <p:spPr>
          <a:xfrm>
            <a:off x="407987" y="1332186"/>
            <a:ext cx="6473038" cy="820065"/>
          </a:xfrm>
          <a:prstGeom prst="rect">
            <a:avLst/>
          </a:prstGeom>
        </p:spPr>
        <p:txBody>
          <a:bodyPr>
            <a:normAutofit fontScale="90000"/>
          </a:bodyPr>
          <a:lstStyle>
            <a:lvl1pPr>
              <a:defRPr b="1"/>
            </a:lvl1pPr>
          </a:lstStyle>
          <a:p>
            <a:r>
              <a:rPr lang="de-AT" dirty="0"/>
              <a:t>The Gini-Index (</a:t>
            </a:r>
            <a:r>
              <a:rPr lang="fi-FI" dirty="0"/>
              <a:t>Sitthiyot &amp; Holasutut (2020))</a:t>
            </a:r>
            <a:endParaRPr lang="de-AT" dirty="0"/>
          </a:p>
        </p:txBody>
      </p:sp>
      <p:sp>
        <p:nvSpPr>
          <p:cNvPr id="368" name="Inhaltsplatzhalter 1"/>
          <p:cNvSpPr txBox="1">
            <a:spLocks noGrp="1"/>
          </p:cNvSpPr>
          <p:nvPr>
            <p:ph type="body" sz="half" idx="1"/>
          </p:nvPr>
        </p:nvSpPr>
        <p:spPr>
          <a:xfrm>
            <a:off x="407986" y="2276475"/>
            <a:ext cx="5499433" cy="3673475"/>
          </a:xfrm>
          <a:prstGeom prst="rect">
            <a:avLst/>
          </a:prstGeom>
        </p:spPr>
        <p:txBody>
          <a:bodyPr>
            <a:normAutofit/>
          </a:bodyPr>
          <a:lstStyle/>
          <a:p>
            <a:pPr>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a:p>
            <a:pPr>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Probably the best known measure of socio-economic injustice.</a:t>
            </a:r>
          </a:p>
          <a:p>
            <a:pPr>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Also reaches out to other areas (size distributions of any kind with non-negative values).</a:t>
            </a:r>
            <a:endParaRPr lang="de-AT" sz="1800" dirty="0">
              <a:solidFill>
                <a:srgbClr val="0A0A0A"/>
              </a:solidFill>
              <a:latin typeface="Source Sans Pro Light" panose="020B0403030403020204" pitchFamily="34" charset="0"/>
              <a:ea typeface="Source Sans Pro Light" panose="020B0403030403020204" pitchFamily="34" charset="0"/>
            </a:endParaRPr>
          </a:p>
          <a:p>
            <a:pPr marL="0" indent="0">
              <a:buNone/>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a:p>
            <a:pPr marL="0" indent="0">
              <a:buNone/>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 ratio A (area between the ideal line and the Lorenz curve) to area A+B (under the ideal line)</a:t>
            </a:r>
            <a:endParaRPr lang="de-AT" sz="1800" dirty="0">
              <a:solidFill>
                <a:srgbClr val="0A0A0A"/>
              </a:solidFill>
              <a:latin typeface="Source Sans Pro Light" panose="020B0403030403020204" pitchFamily="34" charset="0"/>
              <a:ea typeface="Source Sans Pro Light" panose="020B0403030403020204" pitchFamily="34" charset="0"/>
            </a:endParaRPr>
          </a:p>
          <a:p>
            <a:pPr marL="0" indent="0">
              <a:buNone/>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p:txBody>
      </p:sp>
      <p:sp>
        <p:nvSpPr>
          <p:cNvPr id="369" name="Datumsplatzhalter 2"/>
          <p:cNvSpPr txBox="1"/>
          <p:nvPr/>
        </p:nvSpPr>
        <p:spPr>
          <a:xfrm>
            <a:off x="407989" y="6422399"/>
            <a:ext cx="720000" cy="152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07.06.2023</a:t>
            </a:r>
          </a:p>
        </p:txBody>
      </p:sp>
      <p:sp>
        <p:nvSpPr>
          <p:cNvPr id="370" name="Foliennummernplatzhalter 4"/>
          <p:cNvSpPr txBox="1">
            <a:spLocks noGrp="1"/>
          </p:cNvSpPr>
          <p:nvPr>
            <p:ph type="sldNum" sz="quarter" idx="4294967295"/>
          </p:nvPr>
        </p:nvSpPr>
        <p:spPr>
          <a:xfrm>
            <a:off x="11657011" y="6422399"/>
            <a:ext cx="127001" cy="1524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lstStyle>
            <a:lvl1pPr>
              <a:defRPr sz="1000">
                <a:solidFill>
                  <a:srgbClr val="000000"/>
                </a:solidFill>
                <a:latin typeface="Source Sans Pro Light"/>
                <a:ea typeface="Source Sans Pro Light"/>
                <a:cs typeface="Source Sans Pro Light"/>
                <a:sym typeface="Source Sans Pro Light"/>
              </a:defRPr>
            </a:lvl1pPr>
          </a:lstStyle>
          <a:p>
            <a:fld id="{86CB4B4D-7CA3-9044-876B-883B54F8677D}" type="slidenum">
              <a:rPr/>
              <a:t>12</a:t>
            </a:fld>
            <a:endParaRPr/>
          </a:p>
        </p:txBody>
      </p:sp>
      <p:pic>
        <p:nvPicPr>
          <p:cNvPr id="2" name="Picture 3">
            <a:extLst>
              <a:ext uri="{FF2B5EF4-FFF2-40B4-BE49-F238E27FC236}">
                <a16:creationId xmlns:a16="http://schemas.microsoft.com/office/drawing/2014/main" id="{E3D2EAFE-6D89-1736-8BC7-B6FF4A604BD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30311" y="132425"/>
            <a:ext cx="1661689" cy="11364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5" name="Textfeld 4">
            <a:extLst>
              <a:ext uri="{FF2B5EF4-FFF2-40B4-BE49-F238E27FC236}">
                <a16:creationId xmlns:a16="http://schemas.microsoft.com/office/drawing/2014/main" id="{50B7A7C7-A4D4-FF90-3B8F-414C1C88E70B}"/>
              </a:ext>
            </a:extLst>
          </p:cNvPr>
          <p:cNvSpPr txBox="1"/>
          <p:nvPr/>
        </p:nvSpPr>
        <p:spPr>
          <a:xfrm>
            <a:off x="6598153" y="5598647"/>
            <a:ext cx="4427274" cy="2000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de-AT" sz="700" dirty="0"/>
              <a:t>Source</a:t>
            </a:r>
            <a:r>
              <a:rPr kumimoji="0" lang="de-AT" sz="700" b="0" i="0" u="none" strike="noStrike" cap="none" spc="0" normalizeH="0" baseline="0" dirty="0">
                <a:ln>
                  <a:noFill/>
                </a:ln>
                <a:solidFill>
                  <a:srgbClr val="000000"/>
                </a:solidFill>
                <a:effectLst/>
                <a:uFillTx/>
                <a:latin typeface="+mj-lt"/>
                <a:ea typeface="+mj-ea"/>
                <a:cs typeface="+mj-cs"/>
                <a:sym typeface="Calibri"/>
              </a:rPr>
              <a:t>: </a:t>
            </a:r>
            <a:r>
              <a:rPr kumimoji="0" lang="en-US" sz="700" b="0" i="0" u="none" strike="noStrike" cap="none" spc="0" normalizeH="0" baseline="0" dirty="0" err="1">
                <a:ln>
                  <a:noFill/>
                </a:ln>
                <a:solidFill>
                  <a:srgbClr val="000000"/>
                </a:solidFill>
                <a:effectLst/>
                <a:uFillTx/>
                <a:latin typeface="+mj-lt"/>
                <a:ea typeface="+mj-ea"/>
                <a:cs typeface="+mj-cs"/>
                <a:sym typeface="Calibri"/>
              </a:rPr>
              <a:t>Sitthiyot</a:t>
            </a:r>
            <a:r>
              <a:rPr kumimoji="0" lang="en-US" sz="700" b="0" i="0" u="none" strike="noStrike" cap="none" spc="0" normalizeH="0" baseline="0" dirty="0">
                <a:ln>
                  <a:noFill/>
                </a:ln>
                <a:solidFill>
                  <a:srgbClr val="000000"/>
                </a:solidFill>
                <a:effectLst/>
                <a:uFillTx/>
                <a:latin typeface="+mj-lt"/>
                <a:ea typeface="+mj-ea"/>
                <a:cs typeface="+mj-cs"/>
                <a:sym typeface="Calibri"/>
              </a:rPr>
              <a:t>, T. &amp; K. </a:t>
            </a:r>
            <a:r>
              <a:rPr kumimoji="0" lang="en-US" sz="700" b="0" i="0" u="none" strike="noStrike" cap="none" spc="0" normalizeH="0" baseline="0" dirty="0" err="1">
                <a:ln>
                  <a:noFill/>
                </a:ln>
                <a:solidFill>
                  <a:srgbClr val="000000"/>
                </a:solidFill>
                <a:effectLst/>
                <a:uFillTx/>
                <a:latin typeface="+mj-lt"/>
                <a:ea typeface="+mj-ea"/>
                <a:cs typeface="+mj-cs"/>
                <a:sym typeface="Calibri"/>
              </a:rPr>
              <a:t>Holasut</a:t>
            </a:r>
            <a:r>
              <a:rPr kumimoji="0" lang="en-US" sz="700" b="0" i="0" u="none" strike="noStrike" cap="none" spc="0" normalizeH="0" baseline="0" dirty="0">
                <a:ln>
                  <a:noFill/>
                </a:ln>
                <a:solidFill>
                  <a:srgbClr val="000000"/>
                </a:solidFill>
                <a:effectLst/>
                <a:uFillTx/>
                <a:latin typeface="+mj-lt"/>
                <a:ea typeface="+mj-ea"/>
                <a:cs typeface="+mj-cs"/>
                <a:sym typeface="Calibri"/>
              </a:rPr>
              <a:t> (2020): A simple method for measuring inequality. (p. 2)</a:t>
            </a:r>
            <a:endParaRPr kumimoji="0" lang="de-DE" sz="700" b="0" i="0" u="none" strike="noStrike" cap="none" spc="0" normalizeH="0" baseline="0" dirty="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35989385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descr="Ein Bild, das Text, Reihe, Diagramm, Screenshot enthält.&#10;&#10;Automatisch generierte Beschreibung">
            <a:extLst>
              <a:ext uri="{FF2B5EF4-FFF2-40B4-BE49-F238E27FC236}">
                <a16:creationId xmlns:a16="http://schemas.microsoft.com/office/drawing/2014/main" id="{FB2F065A-F863-0FD2-33EE-340C6D913D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4127" y="1505726"/>
            <a:ext cx="4655325" cy="3915694"/>
          </a:xfrm>
          <a:prstGeom prst="rect">
            <a:avLst/>
          </a:prstGeom>
        </p:spPr>
      </p:pic>
      <p:sp>
        <p:nvSpPr>
          <p:cNvPr id="366" name="Fußzeilenplatzhalter 3"/>
          <p:cNvSpPr txBox="1"/>
          <p:nvPr/>
        </p:nvSpPr>
        <p:spPr>
          <a:xfrm>
            <a:off x="1139614" y="6422399"/>
            <a:ext cx="7801186" cy="152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“Justice” and “</a:t>
            </a:r>
            <a:r>
              <a:rPr lang="de-AT" dirty="0" err="1"/>
              <a:t>Equality</a:t>
            </a:r>
            <a:r>
              <a:rPr lang="de-AT" dirty="0"/>
              <a:t>” in </a:t>
            </a:r>
            <a:r>
              <a:rPr lang="de-AT" dirty="0" err="1"/>
              <a:t>mathematical</a:t>
            </a:r>
            <a:r>
              <a:rPr lang="de-AT" dirty="0"/>
              <a:t> </a:t>
            </a:r>
            <a:r>
              <a:rPr lang="de-AT" dirty="0" err="1"/>
              <a:t>modelling</a:t>
            </a:r>
            <a:r>
              <a:rPr lang="de-AT" dirty="0"/>
              <a:t>, </a:t>
            </a:r>
            <a:r>
              <a:rPr lang="de-AT" dirty="0" err="1"/>
              <a:t>philisophical</a:t>
            </a:r>
            <a:r>
              <a:rPr lang="de-AT" dirty="0"/>
              <a:t> and </a:t>
            </a:r>
            <a:r>
              <a:rPr lang="de-AT" dirty="0" err="1"/>
              <a:t>gender</a:t>
            </a:r>
            <a:r>
              <a:rPr lang="de-AT" dirty="0"/>
              <a:t> </a:t>
            </a:r>
            <a:r>
              <a:rPr lang="de-AT" dirty="0" err="1"/>
              <a:t>perspective</a:t>
            </a:r>
            <a:endParaRPr dirty="0"/>
          </a:p>
        </p:txBody>
      </p:sp>
      <p:sp>
        <p:nvSpPr>
          <p:cNvPr id="367" name="Titel 5"/>
          <p:cNvSpPr txBox="1">
            <a:spLocks noGrp="1"/>
          </p:cNvSpPr>
          <p:nvPr>
            <p:ph type="title"/>
          </p:nvPr>
        </p:nvSpPr>
        <p:spPr>
          <a:xfrm>
            <a:off x="407987" y="1332186"/>
            <a:ext cx="6473038" cy="820065"/>
          </a:xfrm>
          <a:prstGeom prst="rect">
            <a:avLst/>
          </a:prstGeom>
        </p:spPr>
        <p:txBody>
          <a:bodyPr>
            <a:normAutofit fontScale="90000"/>
          </a:bodyPr>
          <a:lstStyle>
            <a:lvl1pPr>
              <a:defRPr b="1"/>
            </a:lvl1pPr>
          </a:lstStyle>
          <a:p>
            <a:r>
              <a:rPr lang="de-AT" dirty="0"/>
              <a:t>The Gini-Index (</a:t>
            </a:r>
            <a:r>
              <a:rPr lang="fi-FI" dirty="0"/>
              <a:t>Sitthiyot &amp; Holasutut (2020))</a:t>
            </a:r>
            <a:endParaRPr lang="de-AT" dirty="0"/>
          </a:p>
        </p:txBody>
      </p:sp>
      <p:sp>
        <p:nvSpPr>
          <p:cNvPr id="368" name="Inhaltsplatzhalter 1"/>
          <p:cNvSpPr txBox="1">
            <a:spLocks noGrp="1"/>
          </p:cNvSpPr>
          <p:nvPr>
            <p:ph type="body" sz="half" idx="1"/>
          </p:nvPr>
        </p:nvSpPr>
        <p:spPr>
          <a:xfrm>
            <a:off x="407986" y="2276475"/>
            <a:ext cx="5499433" cy="3673475"/>
          </a:xfrm>
          <a:prstGeom prst="rect">
            <a:avLst/>
          </a:prstGeom>
        </p:spPr>
        <p:txBody>
          <a:bodyPr>
            <a:normAutofit fontScale="92500" lnSpcReduction="10000"/>
          </a:bodyPr>
          <a:lstStyle/>
          <a:p>
            <a:pPr>
              <a:defRPr sz="1800" b="1">
                <a:latin typeface="Source Sans Pro Semibold"/>
                <a:ea typeface="Source Sans Pro Semibold"/>
                <a:cs typeface="Source Sans Pro Semibold"/>
                <a:sym typeface="Source Sans Pro Semibold"/>
              </a:defRPr>
            </a:pPr>
            <a:r>
              <a:rPr lang="de-AT" sz="1800" dirty="0">
                <a:solidFill>
                  <a:srgbClr val="0A0A0A"/>
                </a:solidFill>
                <a:latin typeface="Source Sans Pro Light" panose="020B0403030403020204" pitchFamily="34" charset="0"/>
                <a:ea typeface="Source Sans Pro Light" panose="020B0403030403020204" pitchFamily="34" charset="0"/>
              </a:rPr>
              <a:t>Pros:</a:t>
            </a:r>
          </a:p>
          <a:p>
            <a:pPr lvl="1">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Income distributions easily visible in one graph</a:t>
            </a:r>
          </a:p>
          <a:p>
            <a:pPr lvl="1">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(Relatively) easy to interpret</a:t>
            </a:r>
          </a:p>
          <a:p>
            <a:pPr lvl="1">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Regularly and broadly updated</a:t>
            </a:r>
          </a:p>
          <a:p>
            <a:pPr>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Cons:</a:t>
            </a:r>
          </a:p>
          <a:p>
            <a:pPr lvl="1">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A lower Gini-Index does not always mean more equal distribution</a:t>
            </a:r>
          </a:p>
          <a:p>
            <a:pPr lvl="1">
              <a:defRPr sz="1800" b="1">
                <a:latin typeface="Source Sans Pro Semibold"/>
                <a:ea typeface="Source Sans Pro Semibold"/>
                <a:cs typeface="Source Sans Pro Semibold"/>
                <a:sym typeface="Source Sans Pro Semibold"/>
              </a:defRPr>
            </a:pPr>
            <a:r>
              <a:rPr lang="de-AT" sz="1800" dirty="0">
                <a:solidFill>
                  <a:srgbClr val="0A0A0A"/>
                </a:solidFill>
                <a:latin typeface="Source Sans Pro Light" panose="020B0403030403020204" pitchFamily="34" charset="0"/>
                <a:ea typeface="Source Sans Pro Light" panose="020B0403030403020204" pitchFamily="34" charset="0"/>
              </a:rPr>
              <a:t>The Gini-Index</a:t>
            </a:r>
            <a:r>
              <a:rPr lang="en-US" sz="1800" dirty="0">
                <a:solidFill>
                  <a:srgbClr val="0A0A0A"/>
                </a:solidFill>
                <a:latin typeface="Source Sans Pro Light" panose="020B0403030403020204" pitchFamily="34" charset="0"/>
                <a:ea typeface="Source Sans Pro Light" panose="020B0403030403020204" pitchFamily="34" charset="0"/>
              </a:rPr>
              <a:t> is more sensitive in the middle of income than at the ends.</a:t>
            </a:r>
            <a:r>
              <a:rPr lang="de-AT" sz="1800" dirty="0">
                <a:solidFill>
                  <a:srgbClr val="0A0A0A"/>
                </a:solidFill>
                <a:latin typeface="Source Sans Pro Light" panose="020B0403030403020204" pitchFamily="34" charset="0"/>
                <a:ea typeface="Source Sans Pro Light" panose="020B0403030403020204" pitchFamily="34" charset="0"/>
              </a:rPr>
              <a:t>Koeffizient ist in der Mitte des Einkommens empfindlicher als an den Enden.</a:t>
            </a:r>
          </a:p>
          <a:p>
            <a:pPr lvl="1">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a:p>
            <a:pPr>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Solution: Adapted coefficient B10/T10 according to </a:t>
            </a:r>
            <a:r>
              <a:rPr lang="en-US" sz="1800" dirty="0" err="1">
                <a:solidFill>
                  <a:srgbClr val="0A0A0A"/>
                </a:solidFill>
                <a:latin typeface="Source Sans Pro Light" panose="020B0403030403020204" pitchFamily="34" charset="0"/>
                <a:ea typeface="Source Sans Pro Light" panose="020B0403030403020204" pitchFamily="34" charset="0"/>
              </a:rPr>
              <a:t>Sitthiyot</a:t>
            </a:r>
            <a:r>
              <a:rPr lang="en-US" sz="1800" dirty="0">
                <a:solidFill>
                  <a:srgbClr val="0A0A0A"/>
                </a:solidFill>
                <a:latin typeface="Source Sans Pro Light" panose="020B0403030403020204" pitchFamily="34" charset="0"/>
                <a:ea typeface="Source Sans Pro Light" panose="020B0403030403020204" pitchFamily="34" charset="0"/>
              </a:rPr>
              <a:t> &amp; </a:t>
            </a:r>
            <a:r>
              <a:rPr lang="en-US" sz="1800" dirty="0" err="1">
                <a:solidFill>
                  <a:srgbClr val="0A0A0A"/>
                </a:solidFill>
                <a:latin typeface="Source Sans Pro Light" panose="020B0403030403020204" pitchFamily="34" charset="0"/>
                <a:ea typeface="Source Sans Pro Light" panose="020B0403030403020204" pitchFamily="34" charset="0"/>
              </a:rPr>
              <a:t>Holasut</a:t>
            </a:r>
            <a:endParaRPr lang="de-AT" sz="1800" dirty="0">
              <a:solidFill>
                <a:srgbClr val="0A0A0A"/>
              </a:solidFill>
              <a:latin typeface="Source Sans Pro Light" panose="020B0403030403020204" pitchFamily="34" charset="0"/>
              <a:ea typeface="Source Sans Pro Light" panose="020B0403030403020204" pitchFamily="34" charset="0"/>
            </a:endParaRPr>
          </a:p>
        </p:txBody>
      </p:sp>
      <p:sp>
        <p:nvSpPr>
          <p:cNvPr id="369" name="Datumsplatzhalter 2"/>
          <p:cNvSpPr txBox="1"/>
          <p:nvPr/>
        </p:nvSpPr>
        <p:spPr>
          <a:xfrm>
            <a:off x="407989" y="6422399"/>
            <a:ext cx="720000" cy="152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07.06.2023</a:t>
            </a:r>
          </a:p>
        </p:txBody>
      </p:sp>
      <p:sp>
        <p:nvSpPr>
          <p:cNvPr id="370" name="Foliennummernplatzhalter 4"/>
          <p:cNvSpPr txBox="1">
            <a:spLocks noGrp="1"/>
          </p:cNvSpPr>
          <p:nvPr>
            <p:ph type="sldNum" sz="quarter" idx="4294967295"/>
          </p:nvPr>
        </p:nvSpPr>
        <p:spPr>
          <a:xfrm>
            <a:off x="11657011" y="6422399"/>
            <a:ext cx="127001" cy="1524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t"/>
          <a:lstStyle>
            <a:lvl1pPr>
              <a:defRPr sz="1000">
                <a:solidFill>
                  <a:srgbClr val="000000"/>
                </a:solidFill>
                <a:latin typeface="Source Sans Pro Light"/>
                <a:ea typeface="Source Sans Pro Light"/>
                <a:cs typeface="Source Sans Pro Light"/>
                <a:sym typeface="Source Sans Pro Light"/>
              </a:defRPr>
            </a:lvl1pPr>
          </a:lstStyle>
          <a:p>
            <a:fld id="{86CB4B4D-7CA3-9044-876B-883B54F8677D}" type="slidenum">
              <a:rPr/>
              <a:t>13</a:t>
            </a:fld>
            <a:endParaRPr/>
          </a:p>
        </p:txBody>
      </p:sp>
      <p:pic>
        <p:nvPicPr>
          <p:cNvPr id="2" name="Picture 3">
            <a:extLst>
              <a:ext uri="{FF2B5EF4-FFF2-40B4-BE49-F238E27FC236}">
                <a16:creationId xmlns:a16="http://schemas.microsoft.com/office/drawing/2014/main" id="{E3D2EAFE-6D89-1736-8BC7-B6FF4A604BD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30311" y="132425"/>
            <a:ext cx="1661689" cy="11364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5" name="Textfeld 4">
            <a:extLst>
              <a:ext uri="{FF2B5EF4-FFF2-40B4-BE49-F238E27FC236}">
                <a16:creationId xmlns:a16="http://schemas.microsoft.com/office/drawing/2014/main" id="{50B7A7C7-A4D4-FF90-3B8F-414C1C88E70B}"/>
              </a:ext>
            </a:extLst>
          </p:cNvPr>
          <p:cNvSpPr txBox="1"/>
          <p:nvPr/>
        </p:nvSpPr>
        <p:spPr>
          <a:xfrm>
            <a:off x="6598153" y="5598647"/>
            <a:ext cx="4427274" cy="2000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de-AT" sz="700" b="0" i="0" u="none" strike="noStrike" cap="none" spc="0" normalizeH="0" baseline="0" dirty="0">
                <a:ln>
                  <a:noFill/>
                </a:ln>
                <a:solidFill>
                  <a:srgbClr val="000000"/>
                </a:solidFill>
                <a:effectLst/>
                <a:uFillTx/>
                <a:latin typeface="+mj-lt"/>
                <a:ea typeface="+mj-ea"/>
                <a:cs typeface="+mj-cs"/>
                <a:sym typeface="Calibri"/>
              </a:rPr>
              <a:t>Quelle: </a:t>
            </a:r>
            <a:r>
              <a:rPr kumimoji="0" lang="en-US" sz="700" b="0" i="0" u="none" strike="noStrike" cap="none" spc="0" normalizeH="0" baseline="0" dirty="0" err="1">
                <a:ln>
                  <a:noFill/>
                </a:ln>
                <a:solidFill>
                  <a:srgbClr val="000000"/>
                </a:solidFill>
                <a:effectLst/>
                <a:uFillTx/>
                <a:latin typeface="+mj-lt"/>
                <a:ea typeface="+mj-ea"/>
                <a:cs typeface="+mj-cs"/>
                <a:sym typeface="Calibri"/>
              </a:rPr>
              <a:t>Sitthiyot</a:t>
            </a:r>
            <a:r>
              <a:rPr kumimoji="0" lang="en-US" sz="700" b="0" i="0" u="none" strike="noStrike" cap="none" spc="0" normalizeH="0" baseline="0" dirty="0">
                <a:ln>
                  <a:noFill/>
                </a:ln>
                <a:solidFill>
                  <a:srgbClr val="000000"/>
                </a:solidFill>
                <a:effectLst/>
                <a:uFillTx/>
                <a:latin typeface="+mj-lt"/>
                <a:ea typeface="+mj-ea"/>
                <a:cs typeface="+mj-cs"/>
                <a:sym typeface="Calibri"/>
              </a:rPr>
              <a:t>, T. &amp; K. </a:t>
            </a:r>
            <a:r>
              <a:rPr kumimoji="0" lang="en-US" sz="700" b="0" i="0" u="none" strike="noStrike" cap="none" spc="0" normalizeH="0" baseline="0" dirty="0" err="1">
                <a:ln>
                  <a:noFill/>
                </a:ln>
                <a:solidFill>
                  <a:srgbClr val="000000"/>
                </a:solidFill>
                <a:effectLst/>
                <a:uFillTx/>
                <a:latin typeface="+mj-lt"/>
                <a:ea typeface="+mj-ea"/>
                <a:cs typeface="+mj-cs"/>
                <a:sym typeface="Calibri"/>
              </a:rPr>
              <a:t>Holasut</a:t>
            </a:r>
            <a:r>
              <a:rPr kumimoji="0" lang="en-US" sz="700" b="0" i="0" u="none" strike="noStrike" cap="none" spc="0" normalizeH="0" baseline="0" dirty="0">
                <a:ln>
                  <a:noFill/>
                </a:ln>
                <a:solidFill>
                  <a:srgbClr val="000000"/>
                </a:solidFill>
                <a:effectLst/>
                <a:uFillTx/>
                <a:latin typeface="+mj-lt"/>
                <a:ea typeface="+mj-ea"/>
                <a:cs typeface="+mj-cs"/>
                <a:sym typeface="Calibri"/>
              </a:rPr>
              <a:t> (2020): A simple method for measuring inequality. (S. 2)</a:t>
            </a:r>
            <a:endParaRPr kumimoji="0" lang="de-DE" sz="700" b="0" i="0" u="none" strike="noStrike" cap="none" spc="0" normalizeH="0" baseline="0" dirty="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23489973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3814357"/>
            <a:ext cx="12192000" cy="496228"/>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el 1"/>
          <p:cNvSpPr>
            <a:spLocks noGrp="1"/>
          </p:cNvSpPr>
          <p:nvPr>
            <p:ph type="ctrTitle"/>
          </p:nvPr>
        </p:nvSpPr>
        <p:spPr>
          <a:xfrm>
            <a:off x="1524000" y="2002958"/>
            <a:ext cx="9144000" cy="1468984"/>
          </a:xfrm>
          <a:noFill/>
        </p:spPr>
        <p:txBody>
          <a:bodyPr anchor="ctr">
            <a:normAutofit/>
          </a:bodyPr>
          <a:lstStyle/>
          <a:p>
            <a:r>
              <a:rPr lang="en-US" sz="2800" dirty="0"/>
              <a:t>“Justice” and “Equality” in mathematical modelling, </a:t>
            </a:r>
            <a:r>
              <a:rPr lang="en-US" sz="2800" dirty="0" err="1"/>
              <a:t>philisophical</a:t>
            </a:r>
            <a:r>
              <a:rPr lang="en-US" sz="2800" dirty="0"/>
              <a:t> and gender perspective</a:t>
            </a:r>
            <a:endParaRPr lang="de-DE" sz="4800" dirty="0"/>
          </a:p>
        </p:txBody>
      </p:sp>
      <p:sp>
        <p:nvSpPr>
          <p:cNvPr id="3" name="Untertitel 2"/>
          <p:cNvSpPr>
            <a:spLocks noGrp="1"/>
          </p:cNvSpPr>
          <p:nvPr>
            <p:ph type="subTitle" idx="1"/>
          </p:nvPr>
        </p:nvSpPr>
        <p:spPr>
          <a:xfrm>
            <a:off x="1524000" y="3814357"/>
            <a:ext cx="9144000" cy="496228"/>
          </a:xfrm>
        </p:spPr>
        <p:txBody>
          <a:bodyPr anchor="ctr">
            <a:normAutofit/>
          </a:bodyPr>
          <a:lstStyle/>
          <a:p>
            <a:r>
              <a:rPr lang="en-US" sz="2000" dirty="0">
                <a:solidFill>
                  <a:schemeClr val="bg1"/>
                </a:solidFill>
                <a:latin typeface="Times New Roman" panose="02020603050405020304" pitchFamily="18" charset="0"/>
                <a:cs typeface="Times New Roman" panose="02020603050405020304" pitchFamily="18" charset="0"/>
              </a:rPr>
              <a:t>3. Fairness in a perspective of climate catastrophe and gender</a:t>
            </a:r>
            <a:endParaRPr lang="de-DE" sz="2000" dirty="0">
              <a:solidFill>
                <a:schemeClr val="bg1"/>
              </a:solidFill>
              <a:latin typeface="Times New Roman" panose="02020603050405020304" pitchFamily="18" charset="0"/>
              <a:cs typeface="Times New Roman" panose="02020603050405020304" pitchFamily="18" charset="0"/>
            </a:endParaRP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8" name="Grafik 7">
            <a:extLst>
              <a:ext uri="{FF2B5EF4-FFF2-40B4-BE49-F238E27FC236}">
                <a16:creationId xmlns:a16="http://schemas.microsoft.com/office/drawing/2014/main" id="{178992AE-B47B-9D9C-B6F0-E21FB2E8859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24984" y="92500"/>
            <a:ext cx="2597793" cy="579600"/>
          </a:xfrm>
          <a:prstGeom prst="rect">
            <a:avLst/>
          </a:prstGeom>
        </p:spPr>
      </p:pic>
      <p:pic>
        <p:nvPicPr>
          <p:cNvPr id="12" name="Grafik 11">
            <a:extLst>
              <a:ext uri="{FF2B5EF4-FFF2-40B4-BE49-F238E27FC236}">
                <a16:creationId xmlns:a16="http://schemas.microsoft.com/office/drawing/2014/main" id="{E13C912C-BC30-4473-0371-EC4C4C7122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846" b="11539"/>
          <a:stretch/>
        </p:blipFill>
        <p:spPr>
          <a:xfrm>
            <a:off x="9878291" y="92500"/>
            <a:ext cx="2207584" cy="579600"/>
          </a:xfrm>
          <a:prstGeom prst="rect">
            <a:avLst/>
          </a:prstGeom>
        </p:spPr>
      </p:pic>
      <p:pic>
        <p:nvPicPr>
          <p:cNvPr id="15" name="Grafik 14">
            <a:extLst>
              <a:ext uri="{FF2B5EF4-FFF2-40B4-BE49-F238E27FC236}">
                <a16:creationId xmlns:a16="http://schemas.microsoft.com/office/drawing/2014/main" id="{DA3D43F8-A317-D2D5-9B63-CF362C961CC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190" y="5995698"/>
            <a:ext cx="2007900" cy="579600"/>
          </a:xfrm>
          <a:prstGeom prst="rect">
            <a:avLst/>
          </a:prstGeom>
        </p:spPr>
      </p:pic>
      <p:pic>
        <p:nvPicPr>
          <p:cNvPr id="17" name="Grafik 16">
            <a:extLst>
              <a:ext uri="{FF2B5EF4-FFF2-40B4-BE49-F238E27FC236}">
                <a16:creationId xmlns:a16="http://schemas.microsoft.com/office/drawing/2014/main" id="{0BA57DAC-D442-5152-1C19-F4746F68B0A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9720" b="20073"/>
          <a:stretch/>
        </p:blipFill>
        <p:spPr>
          <a:xfrm>
            <a:off x="10062334" y="5996403"/>
            <a:ext cx="1839498" cy="579600"/>
          </a:xfrm>
          <a:prstGeom prst="rect">
            <a:avLst/>
          </a:prstGeom>
        </p:spPr>
      </p:pic>
      <p:pic>
        <p:nvPicPr>
          <p:cNvPr id="19" name="Grafik 18">
            <a:extLst>
              <a:ext uri="{FF2B5EF4-FFF2-40B4-BE49-F238E27FC236}">
                <a16:creationId xmlns:a16="http://schemas.microsoft.com/office/drawing/2014/main" id="{23771952-DAE5-C8EA-7F4A-F05D676994B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22147" y="5995698"/>
            <a:ext cx="1656534" cy="579600"/>
          </a:xfrm>
          <a:prstGeom prst="rect">
            <a:avLst/>
          </a:prstGeom>
        </p:spPr>
      </p:pic>
      <p:pic>
        <p:nvPicPr>
          <p:cNvPr id="21" name="Grafik 20">
            <a:extLst>
              <a:ext uri="{FF2B5EF4-FFF2-40B4-BE49-F238E27FC236}">
                <a16:creationId xmlns:a16="http://schemas.microsoft.com/office/drawing/2014/main" id="{A36ACF8B-0426-8038-E642-7B871C1FA64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4478" t="20854" r="1643" b="21415"/>
          <a:stretch/>
        </p:blipFill>
        <p:spPr>
          <a:xfrm>
            <a:off x="5153505" y="5995698"/>
            <a:ext cx="1884990" cy="579600"/>
          </a:xfrm>
          <a:prstGeom prst="rect">
            <a:avLst/>
          </a:prstGeom>
        </p:spPr>
      </p:pic>
      <p:pic>
        <p:nvPicPr>
          <p:cNvPr id="23" name="Grafik 22">
            <a:extLst>
              <a:ext uri="{FF2B5EF4-FFF2-40B4-BE49-F238E27FC236}">
                <a16:creationId xmlns:a16="http://schemas.microsoft.com/office/drawing/2014/main" id="{22BB4F1F-9D67-3229-5A15-CE74E72F7EA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23462" b="18806"/>
          <a:stretch/>
        </p:blipFill>
        <p:spPr>
          <a:xfrm>
            <a:off x="2964544" y="5995698"/>
            <a:ext cx="1555507" cy="579600"/>
          </a:xfrm>
          <a:prstGeom prst="rect">
            <a:avLst/>
          </a:prstGeom>
        </p:spPr>
      </p:pic>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
        <p:nvSpPr>
          <p:cNvPr id="27" name="Textfeld 26">
            <a:extLst>
              <a:ext uri="{FF2B5EF4-FFF2-40B4-BE49-F238E27FC236}">
                <a16:creationId xmlns:a16="http://schemas.microsoft.com/office/drawing/2014/main" id="{BA586EFB-D641-3CA0-9B93-BF62C658A674}"/>
              </a:ext>
            </a:extLst>
          </p:cNvPr>
          <p:cNvSpPr txBox="1"/>
          <p:nvPr/>
        </p:nvSpPr>
        <p:spPr>
          <a:xfrm>
            <a:off x="3047114" y="4370115"/>
            <a:ext cx="6097772" cy="424732"/>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sz="2400" i="1" dirty="0"/>
              <a:t>Jakob </a:t>
            </a:r>
            <a:r>
              <a:rPr lang="de-DE" sz="2400" i="1" dirty="0" err="1"/>
              <a:t>Steinbachner</a:t>
            </a:r>
            <a:endParaRPr lang="de-DE" sz="2400" i="1" dirty="0"/>
          </a:p>
        </p:txBody>
      </p:sp>
      <p:sp>
        <p:nvSpPr>
          <p:cNvPr id="18" name="Textfeld 17">
            <a:extLst>
              <a:ext uri="{FF2B5EF4-FFF2-40B4-BE49-F238E27FC236}">
                <a16:creationId xmlns:a16="http://schemas.microsoft.com/office/drawing/2014/main" id="{2A3C5C53-24D1-4847-85EA-892D052E51A6}"/>
              </a:ext>
            </a:extLst>
          </p:cNvPr>
          <p:cNvSpPr txBox="1"/>
          <p:nvPr/>
        </p:nvSpPr>
        <p:spPr>
          <a:xfrm>
            <a:off x="124984" y="764601"/>
            <a:ext cx="2787139" cy="584775"/>
          </a:xfrm>
          <a:prstGeom prst="rect">
            <a:avLst/>
          </a:prstGeom>
          <a:noFill/>
        </p:spPr>
        <p:txBody>
          <a:bodyPr wrap="square">
            <a:spAutoFit/>
          </a:bodyPr>
          <a:lstStyle/>
          <a:p>
            <a:pPr marL="0" marR="0" lvl="0" indent="0" algn="just" defTabSz="914400" rtl="0" eaLnBrk="1" fontAlgn="auto" latinLnBrk="0" hangingPunct="1">
              <a:spcAft>
                <a:spcPts val="0"/>
              </a:spcAft>
              <a:buClrTx/>
              <a:buSzTx/>
              <a:buFont typeface="Arial" panose="020B0604020202020204" pitchFamily="34" charset="0"/>
              <a:buNone/>
              <a:tabLst/>
              <a:defRPr/>
            </a:pPr>
            <a:r>
              <a:rPr lang="en-US" sz="800" i="1" dirty="0"/>
              <a:t>This project has been funded with support from the European Commission. This communication reflects the views only of the author, and the Commission cannot be held responsible for any use which may be made of the information contained therein.</a:t>
            </a:r>
            <a:endParaRPr lang="de-DE" sz="800" i="1" dirty="0"/>
          </a:p>
        </p:txBody>
      </p:sp>
      <p:pic>
        <p:nvPicPr>
          <p:cNvPr id="6" name="Grafik 5">
            <a:extLst>
              <a:ext uri="{FF2B5EF4-FFF2-40B4-BE49-F238E27FC236}">
                <a16:creationId xmlns:a16="http://schemas.microsoft.com/office/drawing/2014/main" id="{3D092FE7-E80F-4B9F-AE96-AE9FE51F909F}"/>
              </a:ext>
            </a:extLst>
          </p:cNvPr>
          <p:cNvPicPr>
            <a:picLocks noChangeAspect="1"/>
          </p:cNvPicPr>
          <p:nvPr/>
        </p:nvPicPr>
        <p:blipFill>
          <a:blip r:embed="rId10"/>
          <a:stretch>
            <a:fillRect/>
          </a:stretch>
        </p:blipFill>
        <p:spPr>
          <a:xfrm>
            <a:off x="11098775" y="764601"/>
            <a:ext cx="987100" cy="344267"/>
          </a:xfrm>
          <a:prstGeom prst="rect">
            <a:avLst/>
          </a:prstGeom>
        </p:spPr>
      </p:pic>
    </p:spTree>
    <p:extLst>
      <p:ext uri="{BB962C8B-B14F-4D97-AF65-F5344CB8AC3E}">
        <p14:creationId xmlns:p14="http://schemas.microsoft.com/office/powerpoint/2010/main" val="39182341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Fußzeilenplatzhalter 3"/>
          <p:cNvSpPr txBox="1"/>
          <p:nvPr/>
        </p:nvSpPr>
        <p:spPr>
          <a:xfrm>
            <a:off x="1139614" y="6422399"/>
            <a:ext cx="7801186" cy="152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“Justice” and “</a:t>
            </a:r>
            <a:r>
              <a:rPr lang="de-AT" dirty="0" err="1"/>
              <a:t>Equality</a:t>
            </a:r>
            <a:r>
              <a:rPr lang="de-AT" dirty="0"/>
              <a:t>” in </a:t>
            </a:r>
            <a:r>
              <a:rPr lang="de-AT" dirty="0" err="1"/>
              <a:t>mathematical</a:t>
            </a:r>
            <a:r>
              <a:rPr lang="de-AT" dirty="0"/>
              <a:t> </a:t>
            </a:r>
            <a:r>
              <a:rPr lang="de-AT" dirty="0" err="1"/>
              <a:t>modelling</a:t>
            </a:r>
            <a:r>
              <a:rPr lang="de-AT" dirty="0"/>
              <a:t>, </a:t>
            </a:r>
            <a:r>
              <a:rPr lang="de-AT" dirty="0" err="1"/>
              <a:t>philisophical</a:t>
            </a:r>
            <a:r>
              <a:rPr lang="de-AT" dirty="0"/>
              <a:t> and </a:t>
            </a:r>
            <a:r>
              <a:rPr lang="de-AT" dirty="0" err="1"/>
              <a:t>gender</a:t>
            </a:r>
            <a:r>
              <a:rPr lang="de-AT" dirty="0"/>
              <a:t> </a:t>
            </a:r>
            <a:r>
              <a:rPr lang="de-AT" dirty="0" err="1"/>
              <a:t>perspective</a:t>
            </a:r>
            <a:endParaRPr dirty="0"/>
          </a:p>
        </p:txBody>
      </p:sp>
      <p:sp>
        <p:nvSpPr>
          <p:cNvPr id="367" name="Titel 5"/>
          <p:cNvSpPr txBox="1">
            <a:spLocks noGrp="1"/>
          </p:cNvSpPr>
          <p:nvPr>
            <p:ph type="title"/>
          </p:nvPr>
        </p:nvSpPr>
        <p:spPr>
          <a:xfrm>
            <a:off x="407986" y="1332186"/>
            <a:ext cx="8532815" cy="820065"/>
          </a:xfrm>
          <a:prstGeom prst="rect">
            <a:avLst/>
          </a:prstGeom>
        </p:spPr>
        <p:txBody>
          <a:bodyPr/>
          <a:lstStyle>
            <a:lvl1pPr>
              <a:defRPr b="1"/>
            </a:lvl1pPr>
          </a:lstStyle>
          <a:p>
            <a:r>
              <a:rPr lang="de-AT" dirty="0" err="1"/>
              <a:t>Assignment</a:t>
            </a:r>
            <a:endParaRPr lang="de-AT" dirty="0"/>
          </a:p>
        </p:txBody>
      </p:sp>
      <p:sp>
        <p:nvSpPr>
          <p:cNvPr id="368" name="Inhaltsplatzhalter 1"/>
          <p:cNvSpPr txBox="1">
            <a:spLocks noGrp="1"/>
          </p:cNvSpPr>
          <p:nvPr>
            <p:ph type="body" sz="half" idx="1"/>
          </p:nvPr>
        </p:nvSpPr>
        <p:spPr>
          <a:xfrm>
            <a:off x="407986" y="2276475"/>
            <a:ext cx="8532815" cy="3673475"/>
          </a:xfrm>
          <a:prstGeom prst="rect">
            <a:avLst/>
          </a:prstGeom>
        </p:spPr>
        <p:txBody>
          <a:bodyPr>
            <a:normAutofit/>
          </a:bodyPr>
          <a:lstStyle/>
          <a:p>
            <a:pPr>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Use the text and your notes on the text of </a:t>
            </a:r>
            <a:r>
              <a:rPr lang="de-AT" sz="1800" dirty="0">
                <a:solidFill>
                  <a:srgbClr val="0A0A0A"/>
                </a:solidFill>
                <a:latin typeface="Source Sans Pro Light" panose="020B0403030403020204" pitchFamily="34" charset="0"/>
                <a:ea typeface="Source Sans Pro Light" panose="020B0403030403020204" pitchFamily="34" charset="0"/>
              </a:rPr>
              <a:t>Arora-Jonsson (2011) „</a:t>
            </a:r>
            <a:r>
              <a:rPr lang="en-US" sz="1800" dirty="0">
                <a:solidFill>
                  <a:srgbClr val="0A0A0A"/>
                </a:solidFill>
                <a:latin typeface="Source Sans Pro Light" panose="020B0403030403020204" pitchFamily="34" charset="0"/>
                <a:ea typeface="Source Sans Pro Light" panose="020B0403030403020204" pitchFamily="34" charset="0"/>
              </a:rPr>
              <a:t>Virtue and vulnerability: Discourses in woman, gender and climate change.” </a:t>
            </a:r>
            <a:endParaRPr lang="de-AT" sz="1800" dirty="0">
              <a:solidFill>
                <a:srgbClr val="0A0A0A"/>
              </a:solidFill>
              <a:latin typeface="Source Sans Pro Light" panose="020B0403030403020204" pitchFamily="34" charset="0"/>
              <a:ea typeface="Source Sans Pro Light" panose="020B0403030403020204" pitchFamily="34" charset="0"/>
            </a:endParaRPr>
          </a:p>
          <a:p>
            <a:pPr lvl="1">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Online accessible at: </a:t>
            </a:r>
            <a:r>
              <a:rPr lang="en-US" sz="1800" dirty="0">
                <a:solidFill>
                  <a:srgbClr val="0A0A0A"/>
                </a:solidFill>
                <a:latin typeface="Source Sans Pro Light" panose="020B0403030403020204" pitchFamily="34" charset="0"/>
                <a:ea typeface="Source Sans Pro Light" panose="020B0403030403020204" pitchFamily="34" charset="0"/>
                <a:hlinkClick r:id="rId3"/>
              </a:rPr>
              <a:t>https://doi.org/10.1016/j.gloenvcha.2011.01.005</a:t>
            </a:r>
            <a:endParaRPr lang="en-US" sz="1800" dirty="0">
              <a:solidFill>
                <a:srgbClr val="0A0A0A"/>
              </a:solidFill>
              <a:latin typeface="Source Sans Pro Light" panose="020B0403030403020204" pitchFamily="34" charset="0"/>
              <a:ea typeface="Source Sans Pro Light" panose="020B0403030403020204" pitchFamily="34" charset="0"/>
            </a:endParaRPr>
          </a:p>
          <a:p>
            <a:pPr lvl="1">
              <a:defRPr sz="1800" b="1">
                <a:latin typeface="Source Sans Pro Semibold"/>
                <a:ea typeface="Source Sans Pro Semibold"/>
                <a:cs typeface="Source Sans Pro Semibold"/>
                <a:sym typeface="Source Sans Pro Semibold"/>
              </a:defRPr>
            </a:pPr>
            <a:endParaRPr lang="en-US" sz="1800" dirty="0">
              <a:solidFill>
                <a:srgbClr val="0A0A0A"/>
              </a:solidFill>
              <a:latin typeface="Source Sans Pro Light" panose="020B0403030403020204" pitchFamily="34" charset="0"/>
              <a:ea typeface="Source Sans Pro Light" panose="020B0403030403020204" pitchFamily="34" charset="0"/>
            </a:endParaRPr>
          </a:p>
          <a:p>
            <a:pPr>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Split the class in 2 groups.</a:t>
            </a:r>
          </a:p>
          <a:p>
            <a:pPr>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a:p>
            <a:pPr>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Prepare a short presentation on the contents of the text, especially with regard to the local conditions addressed (Group 1: Sweden, Group 2: India).</a:t>
            </a:r>
          </a:p>
          <a:p>
            <a:pPr>
              <a:defRPr sz="1800" b="1">
                <a:latin typeface="Source Sans Pro Semibold"/>
                <a:ea typeface="Source Sans Pro Semibold"/>
                <a:cs typeface="Source Sans Pro Semibold"/>
                <a:sym typeface="Source Sans Pro Semibold"/>
              </a:defRPr>
            </a:pPr>
            <a:endParaRPr lang="en-US" sz="1800" dirty="0">
              <a:solidFill>
                <a:srgbClr val="0A0A0A"/>
              </a:solidFill>
              <a:latin typeface="Source Sans Pro Light" panose="020B0403030403020204" pitchFamily="34" charset="0"/>
              <a:ea typeface="Source Sans Pro Light" panose="020B0403030403020204" pitchFamily="34" charset="0"/>
            </a:endParaRPr>
          </a:p>
          <a:p>
            <a:pPr>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For this task you got 30 minutes.</a:t>
            </a:r>
          </a:p>
          <a:p>
            <a:pPr marL="182563" lvl="1" indent="0">
              <a:buNone/>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p:txBody>
      </p:sp>
      <p:sp>
        <p:nvSpPr>
          <p:cNvPr id="369" name="Datumsplatzhalter 2"/>
          <p:cNvSpPr txBox="1"/>
          <p:nvPr/>
        </p:nvSpPr>
        <p:spPr>
          <a:xfrm>
            <a:off x="407989" y="6422399"/>
            <a:ext cx="720000" cy="152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07.06.2023</a:t>
            </a:r>
          </a:p>
        </p:txBody>
      </p:sp>
      <p:sp>
        <p:nvSpPr>
          <p:cNvPr id="370" name="Foliennummernplatzhalter 4"/>
          <p:cNvSpPr txBox="1">
            <a:spLocks noGrp="1"/>
          </p:cNvSpPr>
          <p:nvPr>
            <p:ph type="sldNum" sz="quarter" idx="4294967295"/>
          </p:nvPr>
        </p:nvSpPr>
        <p:spPr>
          <a:xfrm>
            <a:off x="11657011" y="6422399"/>
            <a:ext cx="127001" cy="1524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t"/>
          <a:lstStyle>
            <a:lvl1pPr>
              <a:defRPr sz="1000">
                <a:solidFill>
                  <a:srgbClr val="000000"/>
                </a:solidFill>
                <a:latin typeface="Source Sans Pro Light"/>
                <a:ea typeface="Source Sans Pro Light"/>
                <a:cs typeface="Source Sans Pro Light"/>
                <a:sym typeface="Source Sans Pro Light"/>
              </a:defRPr>
            </a:lvl1pPr>
          </a:lstStyle>
          <a:p>
            <a:fld id="{86CB4B4D-7CA3-9044-876B-883B54F8677D}" type="slidenum">
              <a:rPr/>
              <a:t>15</a:t>
            </a:fld>
            <a:endParaRPr/>
          </a:p>
        </p:txBody>
      </p:sp>
      <p:pic>
        <p:nvPicPr>
          <p:cNvPr id="2" name="Picture 3">
            <a:extLst>
              <a:ext uri="{FF2B5EF4-FFF2-40B4-BE49-F238E27FC236}">
                <a16:creationId xmlns:a16="http://schemas.microsoft.com/office/drawing/2014/main" id="{E3D2EAFE-6D89-1736-8BC7-B6FF4A604BD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30311" y="132425"/>
            <a:ext cx="1661689" cy="11364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2" name="Grafik 11" descr="Ein Bild, das Muster, Quadrat, Symmetrie, Kunst enthält.&#10;&#10;Automatisch generierte Beschreibung">
            <a:extLst>
              <a:ext uri="{FF2B5EF4-FFF2-40B4-BE49-F238E27FC236}">
                <a16:creationId xmlns:a16="http://schemas.microsoft.com/office/drawing/2014/main" id="{C994843A-8948-99D6-D089-6981FD0166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40800" y="1741352"/>
            <a:ext cx="2152950" cy="2181529"/>
          </a:xfrm>
          <a:prstGeom prst="rect">
            <a:avLst/>
          </a:prstGeom>
        </p:spPr>
      </p:pic>
    </p:spTree>
    <p:extLst>
      <p:ext uri="{BB962C8B-B14F-4D97-AF65-F5344CB8AC3E}">
        <p14:creationId xmlns:p14="http://schemas.microsoft.com/office/powerpoint/2010/main" val="2384422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Fußzeilenplatzhalter 3"/>
          <p:cNvSpPr txBox="1"/>
          <p:nvPr/>
        </p:nvSpPr>
        <p:spPr>
          <a:xfrm>
            <a:off x="1139614" y="6422399"/>
            <a:ext cx="7801186" cy="152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“Justice” and “</a:t>
            </a:r>
            <a:r>
              <a:rPr lang="de-AT" dirty="0" err="1"/>
              <a:t>Equality</a:t>
            </a:r>
            <a:r>
              <a:rPr lang="de-AT" dirty="0"/>
              <a:t>” in </a:t>
            </a:r>
            <a:r>
              <a:rPr lang="de-AT" dirty="0" err="1"/>
              <a:t>mathematical</a:t>
            </a:r>
            <a:r>
              <a:rPr lang="de-AT" dirty="0"/>
              <a:t> </a:t>
            </a:r>
            <a:r>
              <a:rPr lang="de-AT" dirty="0" err="1"/>
              <a:t>modelling</a:t>
            </a:r>
            <a:r>
              <a:rPr lang="de-AT" dirty="0"/>
              <a:t>, </a:t>
            </a:r>
            <a:r>
              <a:rPr lang="de-AT" dirty="0" err="1"/>
              <a:t>philisophical</a:t>
            </a:r>
            <a:r>
              <a:rPr lang="de-AT" dirty="0"/>
              <a:t> and </a:t>
            </a:r>
            <a:r>
              <a:rPr lang="de-AT" dirty="0" err="1"/>
              <a:t>gender</a:t>
            </a:r>
            <a:r>
              <a:rPr lang="de-AT" dirty="0"/>
              <a:t> </a:t>
            </a:r>
            <a:r>
              <a:rPr lang="de-AT" dirty="0" err="1"/>
              <a:t>perspective</a:t>
            </a:r>
            <a:endParaRPr dirty="0"/>
          </a:p>
        </p:txBody>
      </p:sp>
      <p:sp>
        <p:nvSpPr>
          <p:cNvPr id="367" name="Titel 5"/>
          <p:cNvSpPr txBox="1">
            <a:spLocks noGrp="1"/>
          </p:cNvSpPr>
          <p:nvPr>
            <p:ph type="title"/>
          </p:nvPr>
        </p:nvSpPr>
        <p:spPr>
          <a:xfrm>
            <a:off x="407986" y="1332186"/>
            <a:ext cx="8532815" cy="820065"/>
          </a:xfrm>
          <a:prstGeom prst="rect">
            <a:avLst/>
          </a:prstGeom>
        </p:spPr>
        <p:txBody>
          <a:bodyPr/>
          <a:lstStyle>
            <a:lvl1pPr>
              <a:defRPr b="1"/>
            </a:lvl1pPr>
          </a:lstStyle>
          <a:p>
            <a:r>
              <a:rPr lang="de-AT" dirty="0" err="1"/>
              <a:t>Assignment</a:t>
            </a:r>
            <a:endParaRPr lang="de-AT" dirty="0"/>
          </a:p>
        </p:txBody>
      </p:sp>
      <p:sp>
        <p:nvSpPr>
          <p:cNvPr id="368" name="Inhaltsplatzhalter 1"/>
          <p:cNvSpPr txBox="1">
            <a:spLocks noGrp="1"/>
          </p:cNvSpPr>
          <p:nvPr>
            <p:ph type="body" sz="half" idx="1"/>
          </p:nvPr>
        </p:nvSpPr>
        <p:spPr>
          <a:xfrm>
            <a:off x="407986" y="2276475"/>
            <a:ext cx="8532815" cy="3673475"/>
          </a:xfrm>
          <a:prstGeom prst="rect">
            <a:avLst/>
          </a:prstGeom>
        </p:spPr>
        <p:txBody>
          <a:bodyPr>
            <a:normAutofit/>
          </a:bodyPr>
          <a:lstStyle/>
          <a:p>
            <a:pPr marL="0" indent="0">
              <a:buNone/>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Guiding questions (feel free to ask and answer further questions to the text):</a:t>
            </a:r>
          </a:p>
          <a:p>
            <a:pPr marL="342900" indent="-342900">
              <a:buFont typeface="+mj-lt"/>
              <a:buAutoNum type="alphaLcPeriod"/>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What kind of disadvantage in terms of global warming does Arora-Jonsson specifically discuss in the area you have worked on? (Feel free to work with justice concepts we have discussed in this unit).</a:t>
            </a:r>
          </a:p>
          <a:p>
            <a:pPr marL="342900" indent="-342900">
              <a:buFont typeface="+mj-lt"/>
              <a:buAutoNum type="alphaLcPeriod"/>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What are the main issues that arise in relation to women's disadvantage in the area you are working on?</a:t>
            </a:r>
          </a:p>
          <a:p>
            <a:pPr marL="342900" indent="-342900">
              <a:buFont typeface="+mj-lt"/>
              <a:buAutoNum type="alphaLcPeriod"/>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What possible solutions does Arora-Jonsson present as having already been tried in the area you are working on?</a:t>
            </a:r>
          </a:p>
          <a:p>
            <a:pPr marL="342900" indent="-342900">
              <a:buFont typeface="+mj-lt"/>
              <a:buAutoNum type="alphaLcPeriod"/>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What are Arora-Jonsson's suggestions for the future? </a:t>
            </a:r>
          </a:p>
          <a:p>
            <a:pPr marL="342900" indent="-342900">
              <a:buFont typeface="+mj-lt"/>
              <a:buAutoNum type="alphaLcPeriod"/>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What suggestions/ideas do you have?</a:t>
            </a:r>
            <a:endParaRPr lang="de-AT" sz="1800" dirty="0">
              <a:solidFill>
                <a:srgbClr val="0A0A0A"/>
              </a:solidFill>
              <a:latin typeface="Source Sans Pro Light" panose="020B0403030403020204" pitchFamily="34" charset="0"/>
              <a:ea typeface="Source Sans Pro Light" panose="020B0403030403020204" pitchFamily="34" charset="0"/>
            </a:endParaRPr>
          </a:p>
        </p:txBody>
      </p:sp>
      <p:sp>
        <p:nvSpPr>
          <p:cNvPr id="369" name="Datumsplatzhalter 2"/>
          <p:cNvSpPr txBox="1"/>
          <p:nvPr/>
        </p:nvSpPr>
        <p:spPr>
          <a:xfrm>
            <a:off x="407989" y="6422399"/>
            <a:ext cx="720000" cy="152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07.06.2023</a:t>
            </a:r>
          </a:p>
        </p:txBody>
      </p:sp>
      <p:sp>
        <p:nvSpPr>
          <p:cNvPr id="370" name="Foliennummernplatzhalter 4"/>
          <p:cNvSpPr txBox="1">
            <a:spLocks noGrp="1"/>
          </p:cNvSpPr>
          <p:nvPr>
            <p:ph type="sldNum" sz="quarter" idx="4294967295"/>
          </p:nvPr>
        </p:nvSpPr>
        <p:spPr>
          <a:xfrm>
            <a:off x="11657011" y="6422399"/>
            <a:ext cx="127001" cy="1524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lstStyle>
            <a:lvl1pPr>
              <a:defRPr sz="1000">
                <a:solidFill>
                  <a:srgbClr val="000000"/>
                </a:solidFill>
                <a:latin typeface="Source Sans Pro Light"/>
                <a:ea typeface="Source Sans Pro Light"/>
                <a:cs typeface="Source Sans Pro Light"/>
                <a:sym typeface="Source Sans Pro Light"/>
              </a:defRPr>
            </a:lvl1pPr>
          </a:lstStyle>
          <a:p>
            <a:fld id="{86CB4B4D-7CA3-9044-876B-883B54F8677D}" type="slidenum">
              <a:rPr/>
              <a:t>16</a:t>
            </a:fld>
            <a:endParaRPr/>
          </a:p>
        </p:txBody>
      </p:sp>
      <p:pic>
        <p:nvPicPr>
          <p:cNvPr id="2" name="Picture 3">
            <a:extLst>
              <a:ext uri="{FF2B5EF4-FFF2-40B4-BE49-F238E27FC236}">
                <a16:creationId xmlns:a16="http://schemas.microsoft.com/office/drawing/2014/main" id="{E3D2EAFE-6D89-1736-8BC7-B6FF4A604BD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30311" y="132425"/>
            <a:ext cx="1661689" cy="11364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7175724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Fußzeilenplatzhalter 3"/>
          <p:cNvSpPr txBox="1"/>
          <p:nvPr/>
        </p:nvSpPr>
        <p:spPr>
          <a:xfrm>
            <a:off x="1139614" y="6422399"/>
            <a:ext cx="7801186" cy="152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“Justice” and “</a:t>
            </a:r>
            <a:r>
              <a:rPr lang="de-AT" dirty="0" err="1"/>
              <a:t>Equality</a:t>
            </a:r>
            <a:r>
              <a:rPr lang="de-AT" dirty="0"/>
              <a:t>” in </a:t>
            </a:r>
            <a:r>
              <a:rPr lang="de-AT" dirty="0" err="1"/>
              <a:t>mathematical</a:t>
            </a:r>
            <a:r>
              <a:rPr lang="de-AT" dirty="0"/>
              <a:t> </a:t>
            </a:r>
            <a:r>
              <a:rPr lang="de-AT" dirty="0" err="1"/>
              <a:t>modelling</a:t>
            </a:r>
            <a:r>
              <a:rPr lang="de-AT" dirty="0"/>
              <a:t>, </a:t>
            </a:r>
            <a:r>
              <a:rPr lang="de-AT" dirty="0" err="1"/>
              <a:t>philisophical</a:t>
            </a:r>
            <a:r>
              <a:rPr lang="de-AT" dirty="0"/>
              <a:t> and </a:t>
            </a:r>
            <a:r>
              <a:rPr lang="de-AT" dirty="0" err="1"/>
              <a:t>gender</a:t>
            </a:r>
            <a:r>
              <a:rPr lang="de-AT" dirty="0"/>
              <a:t> </a:t>
            </a:r>
            <a:r>
              <a:rPr lang="de-AT" dirty="0" err="1"/>
              <a:t>perspective</a:t>
            </a:r>
            <a:endParaRPr dirty="0"/>
          </a:p>
        </p:txBody>
      </p:sp>
      <p:sp>
        <p:nvSpPr>
          <p:cNvPr id="367" name="Titel 5"/>
          <p:cNvSpPr txBox="1">
            <a:spLocks noGrp="1"/>
          </p:cNvSpPr>
          <p:nvPr>
            <p:ph type="title"/>
          </p:nvPr>
        </p:nvSpPr>
        <p:spPr>
          <a:xfrm>
            <a:off x="407986" y="1332186"/>
            <a:ext cx="8532815" cy="820065"/>
          </a:xfrm>
          <a:prstGeom prst="rect">
            <a:avLst/>
          </a:prstGeom>
        </p:spPr>
        <p:txBody>
          <a:bodyPr/>
          <a:lstStyle>
            <a:lvl1pPr>
              <a:defRPr b="1"/>
            </a:lvl1pPr>
          </a:lstStyle>
          <a:p>
            <a:r>
              <a:rPr lang="de-AT" dirty="0" err="1"/>
              <a:t>Assignment</a:t>
            </a:r>
            <a:endParaRPr lang="de-AT" dirty="0"/>
          </a:p>
        </p:txBody>
      </p:sp>
      <p:sp>
        <p:nvSpPr>
          <p:cNvPr id="368" name="Inhaltsplatzhalter 1"/>
          <p:cNvSpPr txBox="1">
            <a:spLocks noGrp="1"/>
          </p:cNvSpPr>
          <p:nvPr>
            <p:ph type="body" sz="half" idx="1"/>
          </p:nvPr>
        </p:nvSpPr>
        <p:spPr>
          <a:xfrm>
            <a:off x="407986" y="2276475"/>
            <a:ext cx="8532815" cy="3673475"/>
          </a:xfrm>
          <a:prstGeom prst="rect">
            <a:avLst/>
          </a:prstGeom>
        </p:spPr>
        <p:txBody>
          <a:bodyPr>
            <a:normAutofit/>
          </a:bodyPr>
          <a:lstStyle/>
          <a:p>
            <a:pPr>
              <a:defRPr sz="1800" b="1">
                <a:latin typeface="Source Sans Pro Semibold"/>
                <a:ea typeface="Source Sans Pro Semibold"/>
                <a:cs typeface="Source Sans Pro Semibold"/>
                <a:sym typeface="Source Sans Pro Semibold"/>
              </a:defRPr>
            </a:pPr>
            <a:r>
              <a:rPr lang="de-AT" sz="1800" dirty="0">
                <a:solidFill>
                  <a:srgbClr val="0A0A0A"/>
                </a:solidFill>
                <a:latin typeface="Source Sans Pro Light" panose="020B0403030403020204" pitchFamily="34" charset="0"/>
                <a:ea typeface="Source Sans Pro Light" panose="020B0403030403020204" pitchFamily="34" charset="0"/>
              </a:rPr>
              <a:t>Read </a:t>
            </a:r>
            <a:r>
              <a:rPr lang="en-GB" sz="1800" dirty="0">
                <a:solidFill>
                  <a:srgbClr val="0A0A0A"/>
                </a:solidFill>
                <a:latin typeface="Source Sans Pro Light" panose="020B0403030403020204" pitchFamily="34" charset="0"/>
                <a:ea typeface="Source Sans Pro Light" panose="020B0403030403020204" pitchFamily="34" charset="0"/>
              </a:rPr>
              <a:t>the article of </a:t>
            </a:r>
            <a:r>
              <a:rPr lang="en-US" sz="1800" dirty="0">
                <a:solidFill>
                  <a:srgbClr val="0A0A0A"/>
                </a:solidFill>
                <a:latin typeface="Source Sans Pro Light" panose="020B0403030403020204" pitchFamily="34" charset="0"/>
                <a:ea typeface="Source Sans Pro Light" panose="020B0403030403020204" pitchFamily="34" charset="0"/>
              </a:rPr>
              <a:t>Molly Middlehurst and Tamar Eisen titled "Climate justice and gender justice: an essential pairing to get resilience right." </a:t>
            </a:r>
          </a:p>
          <a:p>
            <a:pPr lvl="1">
              <a:defRPr sz="1800" b="1">
                <a:latin typeface="Source Sans Pro Semibold"/>
                <a:ea typeface="Source Sans Pro Semibold"/>
                <a:cs typeface="Source Sans Pro Semibold"/>
                <a:sym typeface="Source Sans Pro Semibold"/>
              </a:defRPr>
            </a:pPr>
            <a:r>
              <a:rPr lang="de-AT" sz="1800" dirty="0">
                <a:solidFill>
                  <a:srgbClr val="0A0A0A"/>
                </a:solidFill>
                <a:latin typeface="Source Sans Pro Light" panose="020B0403030403020204" pitchFamily="34" charset="0"/>
                <a:ea typeface="Source Sans Pro Light" panose="020B0403030403020204" pitchFamily="34" charset="0"/>
              </a:rPr>
              <a:t>Online </a:t>
            </a:r>
            <a:r>
              <a:rPr lang="en-GB" sz="1800" dirty="0" err="1">
                <a:solidFill>
                  <a:srgbClr val="0A0A0A"/>
                </a:solidFill>
                <a:latin typeface="Source Sans Pro Light" panose="020B0403030403020204" pitchFamily="34" charset="0"/>
                <a:ea typeface="Source Sans Pro Light" panose="020B0403030403020204" pitchFamily="34" charset="0"/>
              </a:rPr>
              <a:t>accessable</a:t>
            </a:r>
            <a:r>
              <a:rPr lang="de-AT" sz="1800" dirty="0">
                <a:solidFill>
                  <a:srgbClr val="0A0A0A"/>
                </a:solidFill>
                <a:latin typeface="Source Sans Pro Light" panose="020B0403030403020204" pitchFamily="34" charset="0"/>
                <a:ea typeface="Source Sans Pro Light" panose="020B0403030403020204" pitchFamily="34" charset="0"/>
              </a:rPr>
              <a:t> at: </a:t>
            </a:r>
            <a:r>
              <a:rPr lang="de-AT" sz="1800" dirty="0">
                <a:solidFill>
                  <a:srgbClr val="0A0A0A"/>
                </a:solidFill>
                <a:latin typeface="Source Sans Pro Light" panose="020B0403030403020204" pitchFamily="34" charset="0"/>
                <a:ea typeface="Source Sans Pro Light" panose="020B0403030403020204" pitchFamily="34" charset="0"/>
                <a:hlinkClick r:id="rId3"/>
              </a:rPr>
              <a:t>https://www.ndi.org/our-stories/climate-justice-and-gender-justice-essential-pairing-get-resilience-right</a:t>
            </a:r>
            <a:r>
              <a:rPr lang="de-AT" sz="1800" dirty="0">
                <a:solidFill>
                  <a:srgbClr val="0A0A0A"/>
                </a:solidFill>
                <a:latin typeface="Source Sans Pro Light" panose="020B0403030403020204" pitchFamily="34" charset="0"/>
                <a:ea typeface="Source Sans Pro Light" panose="020B0403030403020204" pitchFamily="34" charset="0"/>
              </a:rPr>
              <a:t> </a:t>
            </a:r>
          </a:p>
          <a:p>
            <a:pPr>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a:p>
            <a:pPr>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Group up as 2-4 students.</a:t>
            </a:r>
          </a:p>
          <a:p>
            <a:pPr>
              <a:defRPr sz="1800" b="1">
                <a:latin typeface="Source Sans Pro Semibold"/>
                <a:ea typeface="Source Sans Pro Semibold"/>
                <a:cs typeface="Source Sans Pro Semibold"/>
                <a:sym typeface="Source Sans Pro Semibold"/>
              </a:defRPr>
            </a:pPr>
            <a:endParaRPr lang="en-GB" sz="1800" dirty="0">
              <a:solidFill>
                <a:srgbClr val="0A0A0A"/>
              </a:solidFill>
              <a:latin typeface="Source Sans Pro Light" panose="020B0403030403020204" pitchFamily="34" charset="0"/>
              <a:ea typeface="Source Sans Pro Light" panose="020B0403030403020204" pitchFamily="34" charset="0"/>
            </a:endParaRPr>
          </a:p>
          <a:p>
            <a:pPr>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Answer and discuss the following questions within your group:</a:t>
            </a:r>
          </a:p>
        </p:txBody>
      </p:sp>
      <p:sp>
        <p:nvSpPr>
          <p:cNvPr id="369" name="Datumsplatzhalter 2"/>
          <p:cNvSpPr txBox="1"/>
          <p:nvPr/>
        </p:nvSpPr>
        <p:spPr>
          <a:xfrm>
            <a:off x="407989" y="6422399"/>
            <a:ext cx="720000" cy="152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07.06.2023</a:t>
            </a:r>
          </a:p>
        </p:txBody>
      </p:sp>
      <p:sp>
        <p:nvSpPr>
          <p:cNvPr id="370" name="Foliennummernplatzhalter 4"/>
          <p:cNvSpPr txBox="1">
            <a:spLocks noGrp="1"/>
          </p:cNvSpPr>
          <p:nvPr>
            <p:ph type="sldNum" sz="quarter" idx="4294967295"/>
          </p:nvPr>
        </p:nvSpPr>
        <p:spPr>
          <a:xfrm>
            <a:off x="11657011" y="6422399"/>
            <a:ext cx="127001" cy="1524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lstStyle>
            <a:lvl1pPr>
              <a:defRPr sz="1000">
                <a:solidFill>
                  <a:srgbClr val="000000"/>
                </a:solidFill>
                <a:latin typeface="Source Sans Pro Light"/>
                <a:ea typeface="Source Sans Pro Light"/>
                <a:cs typeface="Source Sans Pro Light"/>
                <a:sym typeface="Source Sans Pro Light"/>
              </a:defRPr>
            </a:lvl1pPr>
          </a:lstStyle>
          <a:p>
            <a:fld id="{86CB4B4D-7CA3-9044-876B-883B54F8677D}" type="slidenum">
              <a:rPr/>
              <a:t>17</a:t>
            </a:fld>
            <a:endParaRPr/>
          </a:p>
        </p:txBody>
      </p:sp>
      <p:pic>
        <p:nvPicPr>
          <p:cNvPr id="2" name="Picture 3">
            <a:extLst>
              <a:ext uri="{FF2B5EF4-FFF2-40B4-BE49-F238E27FC236}">
                <a16:creationId xmlns:a16="http://schemas.microsoft.com/office/drawing/2014/main" id="{E3D2EAFE-6D89-1736-8BC7-B6FF4A604BD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30311" y="132425"/>
            <a:ext cx="1661689" cy="11364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2" name="Grafik 11">
            <a:extLst>
              <a:ext uri="{FF2B5EF4-FFF2-40B4-BE49-F238E27FC236}">
                <a16:creationId xmlns:a16="http://schemas.microsoft.com/office/drawing/2014/main" id="{C994843A-8948-99D6-D089-6981FD01660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957001" y="1783243"/>
            <a:ext cx="2120547" cy="2097746"/>
          </a:xfrm>
          <a:prstGeom prst="rect">
            <a:avLst/>
          </a:prstGeom>
        </p:spPr>
      </p:pic>
    </p:spTree>
    <p:extLst>
      <p:ext uri="{BB962C8B-B14F-4D97-AF65-F5344CB8AC3E}">
        <p14:creationId xmlns:p14="http://schemas.microsoft.com/office/powerpoint/2010/main" val="6879450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Fußzeilenplatzhalter 3"/>
          <p:cNvSpPr txBox="1"/>
          <p:nvPr/>
        </p:nvSpPr>
        <p:spPr>
          <a:xfrm>
            <a:off x="1139614" y="6422399"/>
            <a:ext cx="7801186" cy="152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“Justice” and “</a:t>
            </a:r>
            <a:r>
              <a:rPr lang="de-AT" dirty="0" err="1"/>
              <a:t>Equality</a:t>
            </a:r>
            <a:r>
              <a:rPr lang="de-AT" dirty="0"/>
              <a:t>” in </a:t>
            </a:r>
            <a:r>
              <a:rPr lang="de-AT" dirty="0" err="1"/>
              <a:t>mathematical</a:t>
            </a:r>
            <a:r>
              <a:rPr lang="de-AT" dirty="0"/>
              <a:t> </a:t>
            </a:r>
            <a:r>
              <a:rPr lang="de-AT" dirty="0" err="1"/>
              <a:t>modelling</a:t>
            </a:r>
            <a:r>
              <a:rPr lang="de-AT" dirty="0"/>
              <a:t>, </a:t>
            </a:r>
            <a:r>
              <a:rPr lang="de-AT" dirty="0" err="1"/>
              <a:t>philisophical</a:t>
            </a:r>
            <a:r>
              <a:rPr lang="de-AT" dirty="0"/>
              <a:t> and </a:t>
            </a:r>
            <a:r>
              <a:rPr lang="de-AT" dirty="0" err="1"/>
              <a:t>gender</a:t>
            </a:r>
            <a:r>
              <a:rPr lang="de-AT" dirty="0"/>
              <a:t> </a:t>
            </a:r>
            <a:r>
              <a:rPr lang="de-AT" dirty="0" err="1"/>
              <a:t>perspective</a:t>
            </a:r>
            <a:endParaRPr dirty="0"/>
          </a:p>
        </p:txBody>
      </p:sp>
      <p:sp>
        <p:nvSpPr>
          <p:cNvPr id="367" name="Titel 5"/>
          <p:cNvSpPr txBox="1">
            <a:spLocks noGrp="1"/>
          </p:cNvSpPr>
          <p:nvPr>
            <p:ph type="title"/>
          </p:nvPr>
        </p:nvSpPr>
        <p:spPr>
          <a:xfrm>
            <a:off x="407986" y="1332186"/>
            <a:ext cx="8532815" cy="820065"/>
          </a:xfrm>
          <a:prstGeom prst="rect">
            <a:avLst/>
          </a:prstGeom>
        </p:spPr>
        <p:txBody>
          <a:bodyPr/>
          <a:lstStyle>
            <a:lvl1pPr>
              <a:defRPr b="1"/>
            </a:lvl1pPr>
          </a:lstStyle>
          <a:p>
            <a:r>
              <a:rPr lang="en-GB" dirty="0"/>
              <a:t>Assignment</a:t>
            </a:r>
          </a:p>
        </p:txBody>
      </p:sp>
      <p:sp>
        <p:nvSpPr>
          <p:cNvPr id="368" name="Inhaltsplatzhalter 1"/>
          <p:cNvSpPr txBox="1">
            <a:spLocks noGrp="1"/>
          </p:cNvSpPr>
          <p:nvPr>
            <p:ph type="body" sz="half" idx="1"/>
          </p:nvPr>
        </p:nvSpPr>
        <p:spPr>
          <a:xfrm>
            <a:off x="407986" y="2276475"/>
            <a:ext cx="8532815" cy="3673475"/>
          </a:xfrm>
          <a:prstGeom prst="rect">
            <a:avLst/>
          </a:prstGeom>
        </p:spPr>
        <p:txBody>
          <a:bodyPr>
            <a:normAutofit/>
          </a:bodyPr>
          <a:lstStyle/>
          <a:p>
            <a:pPr marL="342900" indent="-342900">
              <a:buFont typeface="+mj-lt"/>
              <a:buAutoNum type="alphaLcParenR"/>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Which factors regarding injustice are named by </a:t>
            </a:r>
            <a:r>
              <a:rPr lang="en-US" sz="1800" dirty="0" err="1">
                <a:solidFill>
                  <a:srgbClr val="0A0A0A"/>
                </a:solidFill>
                <a:latin typeface="Source Sans Pro Light" panose="020B0403030403020204" pitchFamily="34" charset="0"/>
                <a:ea typeface="Source Sans Pro Light" panose="020B0403030403020204" pitchFamily="34" charset="0"/>
              </a:rPr>
              <a:t>Preisendörfer</a:t>
            </a:r>
            <a:r>
              <a:rPr lang="en-US" sz="1800" dirty="0">
                <a:solidFill>
                  <a:srgbClr val="0A0A0A"/>
                </a:solidFill>
                <a:latin typeface="Source Sans Pro Light" panose="020B0403030403020204" pitchFamily="34" charset="0"/>
                <a:ea typeface="Source Sans Pro Light" panose="020B0403030403020204" pitchFamily="34" charset="0"/>
              </a:rPr>
              <a:t> (2014) and which factors contribute to a gender justice perspective?</a:t>
            </a:r>
          </a:p>
          <a:p>
            <a:pPr marL="342900" indent="-342900">
              <a:buFont typeface="+mj-lt"/>
              <a:buAutoNum type="alphaLcParenR"/>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The article proposes suggestions to handle a gendered unjust climate catastrophe. Which ones? Expand the list by adding a few examples!</a:t>
            </a:r>
          </a:p>
          <a:p>
            <a:pPr marL="342900" indent="-342900">
              <a:buFont typeface="+mj-lt"/>
              <a:buAutoNum type="alphaLcParenR"/>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Did the article provide you with new insights on the topic? Which ones?</a:t>
            </a:r>
          </a:p>
          <a:p>
            <a:pPr>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p:txBody>
      </p:sp>
      <p:sp>
        <p:nvSpPr>
          <p:cNvPr id="369" name="Datumsplatzhalter 2"/>
          <p:cNvSpPr txBox="1"/>
          <p:nvPr/>
        </p:nvSpPr>
        <p:spPr>
          <a:xfrm>
            <a:off x="407989" y="6422399"/>
            <a:ext cx="720000" cy="152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07.06.2023</a:t>
            </a:r>
          </a:p>
        </p:txBody>
      </p:sp>
      <p:sp>
        <p:nvSpPr>
          <p:cNvPr id="370" name="Foliennummernplatzhalter 4"/>
          <p:cNvSpPr txBox="1">
            <a:spLocks noGrp="1"/>
          </p:cNvSpPr>
          <p:nvPr>
            <p:ph type="sldNum" sz="quarter" idx="4294967295"/>
          </p:nvPr>
        </p:nvSpPr>
        <p:spPr>
          <a:xfrm>
            <a:off x="11657011" y="6422399"/>
            <a:ext cx="127001" cy="1524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t"/>
          <a:lstStyle>
            <a:lvl1pPr>
              <a:defRPr sz="1000">
                <a:solidFill>
                  <a:srgbClr val="000000"/>
                </a:solidFill>
                <a:latin typeface="Source Sans Pro Light"/>
                <a:ea typeface="Source Sans Pro Light"/>
                <a:cs typeface="Source Sans Pro Light"/>
                <a:sym typeface="Source Sans Pro Light"/>
              </a:defRPr>
            </a:lvl1pPr>
          </a:lstStyle>
          <a:p>
            <a:fld id="{86CB4B4D-7CA3-9044-876B-883B54F8677D}" type="slidenum">
              <a:rPr/>
              <a:t>18</a:t>
            </a:fld>
            <a:endParaRPr/>
          </a:p>
        </p:txBody>
      </p:sp>
      <p:pic>
        <p:nvPicPr>
          <p:cNvPr id="2" name="Picture 3">
            <a:extLst>
              <a:ext uri="{FF2B5EF4-FFF2-40B4-BE49-F238E27FC236}">
                <a16:creationId xmlns:a16="http://schemas.microsoft.com/office/drawing/2014/main" id="{E3D2EAFE-6D89-1736-8BC7-B6FF4A604BD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30311" y="132425"/>
            <a:ext cx="1661689" cy="11364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3200927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Fußzeilenplatzhalter 3"/>
          <p:cNvSpPr txBox="1"/>
          <p:nvPr/>
        </p:nvSpPr>
        <p:spPr>
          <a:xfrm>
            <a:off x="1139614" y="6422399"/>
            <a:ext cx="7801186" cy="152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“Justice” and “</a:t>
            </a:r>
            <a:r>
              <a:rPr lang="de-AT" dirty="0" err="1"/>
              <a:t>Equality</a:t>
            </a:r>
            <a:r>
              <a:rPr lang="de-AT" dirty="0"/>
              <a:t>” in </a:t>
            </a:r>
            <a:r>
              <a:rPr lang="de-AT" dirty="0" err="1"/>
              <a:t>mathematical</a:t>
            </a:r>
            <a:r>
              <a:rPr lang="de-AT" dirty="0"/>
              <a:t> </a:t>
            </a:r>
            <a:r>
              <a:rPr lang="de-AT" dirty="0" err="1"/>
              <a:t>modelling</a:t>
            </a:r>
            <a:r>
              <a:rPr lang="de-AT" dirty="0"/>
              <a:t>, </a:t>
            </a:r>
            <a:r>
              <a:rPr lang="de-AT" dirty="0" err="1"/>
              <a:t>philisophical</a:t>
            </a:r>
            <a:r>
              <a:rPr lang="de-AT" dirty="0"/>
              <a:t> and </a:t>
            </a:r>
            <a:r>
              <a:rPr lang="de-AT" dirty="0" err="1"/>
              <a:t>gender</a:t>
            </a:r>
            <a:r>
              <a:rPr lang="de-AT" dirty="0"/>
              <a:t> </a:t>
            </a:r>
            <a:r>
              <a:rPr lang="de-AT" dirty="0" err="1"/>
              <a:t>perspective</a:t>
            </a:r>
            <a:endParaRPr dirty="0"/>
          </a:p>
        </p:txBody>
      </p:sp>
      <p:sp>
        <p:nvSpPr>
          <p:cNvPr id="367" name="Titel 5"/>
          <p:cNvSpPr txBox="1">
            <a:spLocks noGrp="1"/>
          </p:cNvSpPr>
          <p:nvPr>
            <p:ph type="title"/>
          </p:nvPr>
        </p:nvSpPr>
        <p:spPr>
          <a:xfrm>
            <a:off x="407986" y="1332186"/>
            <a:ext cx="8532815" cy="820065"/>
          </a:xfrm>
          <a:prstGeom prst="rect">
            <a:avLst/>
          </a:prstGeom>
        </p:spPr>
        <p:txBody>
          <a:bodyPr/>
          <a:lstStyle>
            <a:lvl1pPr>
              <a:defRPr b="1"/>
            </a:lvl1pPr>
          </a:lstStyle>
          <a:p>
            <a:r>
              <a:rPr lang="en-GB" dirty="0"/>
              <a:t>Literature</a:t>
            </a:r>
          </a:p>
        </p:txBody>
      </p:sp>
      <p:sp>
        <p:nvSpPr>
          <p:cNvPr id="368" name="Inhaltsplatzhalter 1"/>
          <p:cNvSpPr txBox="1">
            <a:spLocks noGrp="1"/>
          </p:cNvSpPr>
          <p:nvPr>
            <p:ph type="body" sz="half" idx="1"/>
          </p:nvPr>
        </p:nvSpPr>
        <p:spPr>
          <a:xfrm>
            <a:off x="407986" y="2276475"/>
            <a:ext cx="8532815" cy="3673475"/>
          </a:xfrm>
          <a:prstGeom prst="rect">
            <a:avLst/>
          </a:prstGeom>
        </p:spPr>
        <p:txBody>
          <a:bodyPr>
            <a:normAutofit fontScale="62500" lnSpcReduction="20000"/>
          </a:bodyPr>
          <a:lstStyle/>
          <a:p>
            <a:pPr>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Arora-Jonsson, S. (2011). Virtue and vulnerability: Discourses in woman, gender and climate change. In: Global Environmental Change 21. 2011. 744-751. </a:t>
            </a:r>
            <a:r>
              <a:rPr lang="en-US" sz="1800" dirty="0">
                <a:solidFill>
                  <a:srgbClr val="0A0A0A"/>
                </a:solidFill>
                <a:latin typeface="Source Sans Pro Light" panose="020B0403030403020204" pitchFamily="34" charset="0"/>
                <a:ea typeface="Source Sans Pro Light" panose="020B0403030403020204" pitchFamily="34" charset="0"/>
                <a:hlinkClick r:id="rId3"/>
              </a:rPr>
              <a:t>https://doi.org/10.1016/j.gloenvcha.2011.01.005</a:t>
            </a:r>
            <a:r>
              <a:rPr lang="en-US" sz="1800" dirty="0">
                <a:solidFill>
                  <a:srgbClr val="0A0A0A"/>
                </a:solidFill>
                <a:latin typeface="Source Sans Pro Light" panose="020B0403030403020204" pitchFamily="34" charset="0"/>
                <a:ea typeface="Source Sans Pro Light" panose="020B0403030403020204" pitchFamily="34" charset="0"/>
              </a:rPr>
              <a:t> (accessed 14.03.2023)</a:t>
            </a:r>
          </a:p>
          <a:p>
            <a:pPr>
              <a:defRPr sz="1800" b="1">
                <a:latin typeface="Source Sans Pro Semibold"/>
                <a:ea typeface="Source Sans Pro Semibold"/>
                <a:cs typeface="Source Sans Pro Semibold"/>
                <a:sym typeface="Source Sans Pro Semibold"/>
              </a:defRPr>
            </a:pPr>
            <a:endParaRPr lang="en-US" sz="1800" dirty="0">
              <a:solidFill>
                <a:srgbClr val="0A0A0A"/>
              </a:solidFill>
              <a:latin typeface="Source Sans Pro Light" panose="020B0403030403020204" pitchFamily="34" charset="0"/>
              <a:ea typeface="Source Sans Pro Light" panose="020B0403030403020204" pitchFamily="34" charset="0"/>
            </a:endParaRPr>
          </a:p>
          <a:p>
            <a:pPr>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Cook, K. S. &amp; K. A., </a:t>
            </a:r>
            <a:r>
              <a:rPr lang="en-US" sz="1800" dirty="0" err="1">
                <a:solidFill>
                  <a:srgbClr val="0A0A0A"/>
                </a:solidFill>
                <a:latin typeface="Source Sans Pro Light" panose="020B0403030403020204" pitchFamily="34" charset="0"/>
                <a:ea typeface="Source Sans Pro Light" panose="020B0403030403020204" pitchFamily="34" charset="0"/>
              </a:rPr>
              <a:t>Hegtvedt</a:t>
            </a:r>
            <a:r>
              <a:rPr lang="en-US" sz="1800" dirty="0">
                <a:solidFill>
                  <a:srgbClr val="0A0A0A"/>
                </a:solidFill>
                <a:latin typeface="Source Sans Pro Light" panose="020B0403030403020204" pitchFamily="34" charset="0"/>
                <a:ea typeface="Source Sans Pro Light" panose="020B0403030403020204" pitchFamily="34" charset="0"/>
              </a:rPr>
              <a:t> (1983). Distributive Justice, Equity, and Equality. In: Annual review of sociology. Vol.9 (1) 1983. p. 217-241.</a:t>
            </a:r>
          </a:p>
          <a:p>
            <a:pPr>
              <a:defRPr sz="1800" b="1">
                <a:latin typeface="Source Sans Pro Semibold"/>
                <a:ea typeface="Source Sans Pro Semibold"/>
                <a:cs typeface="Source Sans Pro Semibold"/>
                <a:sym typeface="Source Sans Pro Semibold"/>
              </a:defRPr>
            </a:pPr>
            <a:endParaRPr lang="en-US" sz="1800" dirty="0">
              <a:solidFill>
                <a:srgbClr val="0A0A0A"/>
              </a:solidFill>
              <a:latin typeface="Source Sans Pro Light" panose="020B0403030403020204" pitchFamily="34" charset="0"/>
              <a:ea typeface="Source Sans Pro Light" panose="020B0403030403020204" pitchFamily="34" charset="0"/>
            </a:endParaRPr>
          </a:p>
          <a:p>
            <a:pPr>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Milken Institute School of Public Health (2020). Equity vs. Equality: What’s the Difference? Milken Institute School of Public Health. </a:t>
            </a:r>
            <a:r>
              <a:rPr lang="en-US" sz="1800" dirty="0">
                <a:solidFill>
                  <a:srgbClr val="0A0A0A"/>
                </a:solidFill>
                <a:latin typeface="Source Sans Pro Light" panose="020B0403030403020204" pitchFamily="34" charset="0"/>
                <a:ea typeface="Source Sans Pro Light" panose="020B0403030403020204" pitchFamily="34" charset="0"/>
                <a:hlinkClick r:id="rId4"/>
              </a:rPr>
              <a:t>https://onlinepublichealth.gwu.edu/resources/equity-vs-equality/</a:t>
            </a:r>
            <a:r>
              <a:rPr lang="en-US" sz="1800" dirty="0">
                <a:solidFill>
                  <a:srgbClr val="0A0A0A"/>
                </a:solidFill>
                <a:latin typeface="Source Sans Pro Light" panose="020B0403030403020204" pitchFamily="34" charset="0"/>
                <a:ea typeface="Source Sans Pro Light" panose="020B0403030403020204" pitchFamily="34" charset="0"/>
              </a:rPr>
              <a:t> (accessed 21.11.2020)</a:t>
            </a:r>
          </a:p>
          <a:p>
            <a:pPr>
              <a:defRPr sz="1800" b="1">
                <a:latin typeface="Source Sans Pro Semibold"/>
                <a:ea typeface="Source Sans Pro Semibold"/>
                <a:cs typeface="Source Sans Pro Semibold"/>
                <a:sym typeface="Source Sans Pro Semibold"/>
              </a:defRPr>
            </a:pPr>
            <a:endParaRPr lang="en-US" sz="1800" dirty="0">
              <a:solidFill>
                <a:srgbClr val="0A0A0A"/>
              </a:solidFill>
              <a:latin typeface="Source Sans Pro Light" panose="020B0403030403020204" pitchFamily="34" charset="0"/>
              <a:ea typeface="Source Sans Pro Light" panose="020B0403030403020204" pitchFamily="34" charset="0"/>
            </a:endParaRPr>
          </a:p>
          <a:p>
            <a:pPr>
              <a:defRPr sz="1800" b="1">
                <a:latin typeface="Source Sans Pro Semibold"/>
                <a:ea typeface="Source Sans Pro Semibold"/>
                <a:cs typeface="Source Sans Pro Semibold"/>
                <a:sym typeface="Source Sans Pro Semibold"/>
              </a:defRPr>
            </a:pPr>
            <a:r>
              <a:rPr lang="de-DE" sz="1800" dirty="0">
                <a:solidFill>
                  <a:srgbClr val="0A0A0A"/>
                </a:solidFill>
                <a:latin typeface="Source Sans Pro Light" panose="020B0403030403020204" pitchFamily="34" charset="0"/>
                <a:ea typeface="Source Sans Pro Light" panose="020B0403030403020204" pitchFamily="34" charset="0"/>
              </a:rPr>
              <a:t>Preisendörfer, P. (2014). Umweltgerechtigkeit. In </a:t>
            </a:r>
            <a:r>
              <a:rPr lang="de-DE" sz="1800" dirty="0" err="1">
                <a:solidFill>
                  <a:srgbClr val="0A0A0A"/>
                </a:solidFill>
                <a:latin typeface="Source Sans Pro Light" panose="020B0403030403020204" pitchFamily="34" charset="0"/>
                <a:ea typeface="Source Sans Pro Light" panose="020B0403030403020204" pitchFamily="34" charset="0"/>
              </a:rPr>
              <a:t>SozW</a:t>
            </a:r>
            <a:r>
              <a:rPr lang="de-DE" sz="1800" dirty="0">
                <a:solidFill>
                  <a:srgbClr val="0A0A0A"/>
                </a:solidFill>
                <a:latin typeface="Source Sans Pro Light" panose="020B0403030403020204" pitchFamily="34" charset="0"/>
                <a:ea typeface="Source Sans Pro Light" panose="020B0403030403020204" pitchFamily="34" charset="0"/>
              </a:rPr>
              <a:t> Soziale Welt. 65/1. (p. 25-45).</a:t>
            </a:r>
          </a:p>
          <a:p>
            <a:pPr>
              <a:defRPr sz="1800" b="1">
                <a:latin typeface="Source Sans Pro Semibold"/>
                <a:ea typeface="Source Sans Pro Semibold"/>
                <a:cs typeface="Source Sans Pro Semibold"/>
                <a:sym typeface="Source Sans Pro Semibold"/>
              </a:defRPr>
            </a:pPr>
            <a:endParaRPr lang="de-DE" sz="1800" dirty="0">
              <a:solidFill>
                <a:srgbClr val="0A0A0A"/>
              </a:solidFill>
              <a:latin typeface="Source Sans Pro Light" panose="020B0403030403020204" pitchFamily="34" charset="0"/>
              <a:ea typeface="Source Sans Pro Light" panose="020B0403030403020204" pitchFamily="34" charset="0"/>
            </a:endParaRPr>
          </a:p>
          <a:p>
            <a:pPr>
              <a:defRPr sz="1800" b="1">
                <a:latin typeface="Source Sans Pro Semibold"/>
                <a:ea typeface="Source Sans Pro Semibold"/>
                <a:cs typeface="Source Sans Pro Semibold"/>
                <a:sym typeface="Source Sans Pro Semibold"/>
              </a:defRPr>
            </a:pPr>
            <a:r>
              <a:rPr lang="en-US" sz="1800" dirty="0" err="1">
                <a:solidFill>
                  <a:srgbClr val="0A0A0A"/>
                </a:solidFill>
                <a:latin typeface="Source Sans Pro Light" panose="020B0403030403020204" pitchFamily="34" charset="0"/>
                <a:ea typeface="Source Sans Pro Light" panose="020B0403030403020204" pitchFamily="34" charset="0"/>
              </a:rPr>
              <a:t>Sitthiyot</a:t>
            </a:r>
            <a:r>
              <a:rPr lang="en-US" sz="1800" dirty="0">
                <a:solidFill>
                  <a:srgbClr val="0A0A0A"/>
                </a:solidFill>
                <a:latin typeface="Source Sans Pro Light" panose="020B0403030403020204" pitchFamily="34" charset="0"/>
                <a:ea typeface="Source Sans Pro Light" panose="020B0403030403020204" pitchFamily="34" charset="0"/>
              </a:rPr>
              <a:t>, T. &amp; K. </a:t>
            </a:r>
            <a:r>
              <a:rPr lang="en-US" sz="1800" dirty="0" err="1">
                <a:solidFill>
                  <a:srgbClr val="0A0A0A"/>
                </a:solidFill>
                <a:latin typeface="Source Sans Pro Light" panose="020B0403030403020204" pitchFamily="34" charset="0"/>
                <a:ea typeface="Source Sans Pro Light" panose="020B0403030403020204" pitchFamily="34" charset="0"/>
              </a:rPr>
              <a:t>Holasut</a:t>
            </a:r>
            <a:r>
              <a:rPr lang="en-US" sz="1800" dirty="0">
                <a:solidFill>
                  <a:srgbClr val="0A0A0A"/>
                </a:solidFill>
                <a:latin typeface="Source Sans Pro Light" panose="020B0403030403020204" pitchFamily="34" charset="0"/>
                <a:ea typeface="Source Sans Pro Light" panose="020B0403030403020204" pitchFamily="34" charset="0"/>
              </a:rPr>
              <a:t> (2020): A simple method for measuring inequality. In: Palgrave </a:t>
            </a:r>
            <a:r>
              <a:rPr lang="en-US" sz="1800" dirty="0" err="1">
                <a:solidFill>
                  <a:srgbClr val="0A0A0A"/>
                </a:solidFill>
                <a:latin typeface="Source Sans Pro Light" panose="020B0403030403020204" pitchFamily="34" charset="0"/>
                <a:ea typeface="Source Sans Pro Light" panose="020B0403030403020204" pitchFamily="34" charset="0"/>
              </a:rPr>
              <a:t>Commun</a:t>
            </a:r>
            <a:r>
              <a:rPr lang="en-US" sz="1800" dirty="0">
                <a:solidFill>
                  <a:srgbClr val="0A0A0A"/>
                </a:solidFill>
                <a:latin typeface="Source Sans Pro Light" panose="020B0403030403020204" pitchFamily="34" charset="0"/>
                <a:ea typeface="Source Sans Pro Light" panose="020B0403030403020204" pitchFamily="34" charset="0"/>
              </a:rPr>
              <a:t> 6. 2020. </a:t>
            </a:r>
            <a:r>
              <a:rPr lang="en-US" sz="1800" dirty="0">
                <a:solidFill>
                  <a:srgbClr val="0A0A0A"/>
                </a:solidFill>
                <a:latin typeface="Source Sans Pro Light" panose="020B0403030403020204" pitchFamily="34" charset="0"/>
                <a:ea typeface="Source Sans Pro Light" panose="020B0403030403020204" pitchFamily="34" charset="0"/>
                <a:hlinkClick r:id="rId5"/>
              </a:rPr>
              <a:t>https://doi.org/10.1057/s41599-020-0484-6</a:t>
            </a:r>
            <a:r>
              <a:rPr lang="en-US" sz="1800" dirty="0">
                <a:solidFill>
                  <a:srgbClr val="0A0A0A"/>
                </a:solidFill>
                <a:latin typeface="Source Sans Pro Light" panose="020B0403030403020204" pitchFamily="34" charset="0"/>
                <a:ea typeface="Source Sans Pro Light" panose="020B0403030403020204" pitchFamily="34" charset="0"/>
              </a:rPr>
              <a:t> (accessed 14.03.2023)</a:t>
            </a:r>
          </a:p>
          <a:p>
            <a:pPr>
              <a:defRPr sz="1800" b="1">
                <a:latin typeface="Source Sans Pro Semibold"/>
                <a:ea typeface="Source Sans Pro Semibold"/>
                <a:cs typeface="Source Sans Pro Semibold"/>
                <a:sym typeface="Source Sans Pro Semibold"/>
              </a:defRPr>
            </a:pPr>
            <a:endParaRPr lang="en-US" sz="1800" dirty="0">
              <a:solidFill>
                <a:srgbClr val="0A0A0A"/>
              </a:solidFill>
              <a:latin typeface="Source Sans Pro Light" panose="020B0403030403020204" pitchFamily="34" charset="0"/>
              <a:ea typeface="Source Sans Pro Light" panose="020B0403030403020204" pitchFamily="34" charset="0"/>
            </a:endParaRPr>
          </a:p>
          <a:p>
            <a:pPr>
              <a:defRPr sz="1800" b="1">
                <a:latin typeface="Source Sans Pro Semibold"/>
                <a:ea typeface="Source Sans Pro Semibold"/>
                <a:cs typeface="Source Sans Pro Semibold"/>
                <a:sym typeface="Source Sans Pro Semibold"/>
              </a:defRPr>
            </a:pPr>
            <a:r>
              <a:rPr lang="en-US" sz="1800" dirty="0" err="1">
                <a:solidFill>
                  <a:srgbClr val="0A0A0A"/>
                </a:solidFill>
                <a:latin typeface="Source Sans Pro Light" panose="020B0403030403020204" pitchFamily="34" charset="0"/>
                <a:ea typeface="Source Sans Pro Light" panose="020B0403030403020204" pitchFamily="34" charset="0"/>
              </a:rPr>
              <a:t>Gildehaus</a:t>
            </a:r>
            <a:r>
              <a:rPr lang="en-US" sz="1800" dirty="0">
                <a:solidFill>
                  <a:srgbClr val="0A0A0A"/>
                </a:solidFill>
                <a:latin typeface="Source Sans Pro Light" panose="020B0403030403020204" pitchFamily="34" charset="0"/>
                <a:ea typeface="Source Sans Pro Light" panose="020B0403030403020204" pitchFamily="34" charset="0"/>
              </a:rPr>
              <a:t>, Lara &amp; Michael </a:t>
            </a:r>
            <a:r>
              <a:rPr lang="en-US" sz="1800" dirty="0" err="1">
                <a:solidFill>
                  <a:srgbClr val="0A0A0A"/>
                </a:solidFill>
                <a:latin typeface="Source Sans Pro Light" panose="020B0403030403020204" pitchFamily="34" charset="0"/>
                <a:ea typeface="Source Sans Pro Light" panose="020B0403030403020204" pitchFamily="34" charset="0"/>
              </a:rPr>
              <a:t>Liebendörfer</a:t>
            </a:r>
            <a:r>
              <a:rPr lang="en-US" sz="1800" dirty="0">
                <a:solidFill>
                  <a:srgbClr val="0A0A0A"/>
                </a:solidFill>
                <a:latin typeface="Source Sans Pro Light" panose="020B0403030403020204" pitchFamily="34" charset="0"/>
                <a:ea typeface="Source Sans Pro Light" panose="020B0403030403020204" pitchFamily="34" charset="0"/>
              </a:rPr>
              <a:t>; Heidi </a:t>
            </a:r>
            <a:r>
              <a:rPr lang="en-US" sz="1800" dirty="0" err="1">
                <a:solidFill>
                  <a:srgbClr val="0A0A0A"/>
                </a:solidFill>
                <a:latin typeface="Source Sans Pro Light" panose="020B0403030403020204" pitchFamily="34" charset="0"/>
                <a:ea typeface="Source Sans Pro Light" panose="020B0403030403020204" pitchFamily="34" charset="0"/>
              </a:rPr>
              <a:t>Strømskag</a:t>
            </a:r>
            <a:r>
              <a:rPr lang="en-US" sz="1800" dirty="0">
                <a:solidFill>
                  <a:srgbClr val="0A0A0A"/>
                </a:solidFill>
                <a:latin typeface="Source Sans Pro Light" panose="020B0403030403020204" pitchFamily="34" charset="0"/>
                <a:ea typeface="Source Sans Pro Light" panose="020B0403030403020204" pitchFamily="34" charset="0"/>
              </a:rPr>
              <a:t>; Bastian </a:t>
            </a:r>
            <a:r>
              <a:rPr lang="en-US" sz="1800" dirty="0" err="1">
                <a:solidFill>
                  <a:srgbClr val="0A0A0A"/>
                </a:solidFill>
                <a:latin typeface="Source Sans Pro Light" panose="020B0403030403020204" pitchFamily="34" charset="0"/>
                <a:ea typeface="Source Sans Pro Light" panose="020B0403030403020204" pitchFamily="34" charset="0"/>
              </a:rPr>
              <a:t>Vajen</a:t>
            </a:r>
            <a:r>
              <a:rPr lang="en-US" sz="1800" dirty="0">
                <a:solidFill>
                  <a:srgbClr val="0A0A0A"/>
                </a:solidFill>
                <a:latin typeface="Source Sans Pro Light" panose="020B0403030403020204" pitchFamily="34" charset="0"/>
                <a:ea typeface="Source Sans Pro Light" panose="020B0403030403020204" pitchFamily="34" charset="0"/>
              </a:rPr>
              <a:t>, </a:t>
            </a:r>
            <a:r>
              <a:rPr lang="en-US" sz="1800" dirty="0" err="1">
                <a:solidFill>
                  <a:srgbClr val="0A0A0A"/>
                </a:solidFill>
                <a:latin typeface="Source Sans Pro Light" panose="020B0403030403020204" pitchFamily="34" charset="0"/>
                <a:ea typeface="Source Sans Pro Light" panose="020B0403030403020204" pitchFamily="34" charset="0"/>
              </a:rPr>
              <a:t>Frode</a:t>
            </a:r>
            <a:r>
              <a:rPr lang="en-US" sz="1800" dirty="0">
                <a:solidFill>
                  <a:srgbClr val="0A0A0A"/>
                </a:solidFill>
                <a:latin typeface="Source Sans Pro Light" panose="020B0403030403020204" pitchFamily="34" charset="0"/>
                <a:ea typeface="Source Sans Pro Light" panose="020B0403030403020204" pitchFamily="34" charset="0"/>
              </a:rPr>
              <a:t> </a:t>
            </a:r>
            <a:r>
              <a:rPr lang="en-US" sz="1800" dirty="0" err="1">
                <a:solidFill>
                  <a:srgbClr val="0A0A0A"/>
                </a:solidFill>
                <a:latin typeface="Source Sans Pro Light" panose="020B0403030403020204" pitchFamily="34" charset="0"/>
                <a:ea typeface="Source Sans Pro Light" panose="020B0403030403020204" pitchFamily="34" charset="0"/>
              </a:rPr>
              <a:t>Rønning</a:t>
            </a:r>
            <a:r>
              <a:rPr lang="en-US" sz="1800" dirty="0">
                <a:solidFill>
                  <a:srgbClr val="0A0A0A"/>
                </a:solidFill>
                <a:latin typeface="Source Sans Pro Light" panose="020B0403030403020204" pitchFamily="34" charset="0"/>
                <a:ea typeface="Source Sans Pro Light" panose="020B0403030403020204" pitchFamily="34" charset="0"/>
              </a:rPr>
              <a:t>; Yael Fleischmann; Alessandra </a:t>
            </a:r>
            <a:r>
              <a:rPr lang="en-US" sz="1800" dirty="0" err="1">
                <a:solidFill>
                  <a:srgbClr val="0A0A0A"/>
                </a:solidFill>
                <a:latin typeface="Source Sans Pro Light" panose="020B0403030403020204" pitchFamily="34" charset="0"/>
                <a:ea typeface="Source Sans Pro Light" panose="020B0403030403020204" pitchFamily="34" charset="0"/>
              </a:rPr>
              <a:t>Santoianni</a:t>
            </a:r>
            <a:r>
              <a:rPr lang="en-US" sz="1800" dirty="0">
                <a:solidFill>
                  <a:srgbClr val="0A0A0A"/>
                </a:solidFill>
                <a:latin typeface="Source Sans Pro Light" panose="020B0403030403020204" pitchFamily="34" charset="0"/>
                <a:ea typeface="Source Sans Pro Light" panose="020B0403030403020204" pitchFamily="34" charset="0"/>
              </a:rPr>
              <a:t>; Clara C. Berger; Florin </a:t>
            </a:r>
            <a:r>
              <a:rPr lang="en-US" sz="1800" dirty="0" err="1">
                <a:solidFill>
                  <a:srgbClr val="0A0A0A"/>
                </a:solidFill>
                <a:latin typeface="Source Sans Pro Light" panose="020B0403030403020204" pitchFamily="34" charset="0"/>
                <a:ea typeface="Source Sans Pro Light" panose="020B0403030403020204" pitchFamily="34" charset="0"/>
              </a:rPr>
              <a:t>Fesnic</a:t>
            </a:r>
            <a:r>
              <a:rPr lang="en-US" sz="1800" dirty="0">
                <a:solidFill>
                  <a:srgbClr val="0A0A0A"/>
                </a:solidFill>
                <a:latin typeface="Source Sans Pro Light" panose="020B0403030403020204" pitchFamily="34" charset="0"/>
                <a:ea typeface="Source Sans Pro Light" panose="020B0403030403020204" pitchFamily="34" charset="0"/>
              </a:rPr>
              <a:t> (2021). Interdisciplinary mathematical modelling meets civic education. </a:t>
            </a:r>
            <a:r>
              <a:rPr lang="en-US" sz="1800" dirty="0">
                <a:solidFill>
                  <a:srgbClr val="0A0A0A"/>
                </a:solidFill>
                <a:latin typeface="Source Sans Pro Light" panose="020B0403030403020204" pitchFamily="34" charset="0"/>
                <a:ea typeface="Source Sans Pro Light" panose="020B0403030403020204" pitchFamily="34" charset="0"/>
                <a:hlinkClick r:id="rId6"/>
              </a:rPr>
              <a:t>https://www.idd.uni-hannover.de/fileadmin/idd/Projekte/CiviMatics/CiviMatics_IO1_final.pdf</a:t>
            </a:r>
            <a:r>
              <a:rPr lang="en-US" sz="1800" dirty="0">
                <a:solidFill>
                  <a:srgbClr val="0A0A0A"/>
                </a:solidFill>
                <a:latin typeface="Source Sans Pro Light" panose="020B0403030403020204" pitchFamily="34" charset="0"/>
                <a:ea typeface="Source Sans Pro Light" panose="020B0403030403020204" pitchFamily="34" charset="0"/>
              </a:rPr>
              <a:t> (accessed 06.06.2023)</a:t>
            </a:r>
          </a:p>
          <a:p>
            <a:pPr>
              <a:defRPr sz="1800" b="1">
                <a:latin typeface="Source Sans Pro Semibold"/>
                <a:ea typeface="Source Sans Pro Semibold"/>
                <a:cs typeface="Source Sans Pro Semibold"/>
                <a:sym typeface="Source Sans Pro Semibold"/>
              </a:defRPr>
            </a:pPr>
            <a:endParaRPr lang="en-US" sz="1800" dirty="0">
              <a:solidFill>
                <a:srgbClr val="0A0A0A"/>
              </a:solidFill>
              <a:latin typeface="Source Sans Pro Light" panose="020B0403030403020204" pitchFamily="34" charset="0"/>
              <a:ea typeface="Source Sans Pro Light" panose="020B0403030403020204" pitchFamily="34" charset="0"/>
            </a:endParaRPr>
          </a:p>
          <a:p>
            <a:pPr>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p:txBody>
      </p:sp>
      <p:sp>
        <p:nvSpPr>
          <p:cNvPr id="369" name="Datumsplatzhalter 2"/>
          <p:cNvSpPr txBox="1"/>
          <p:nvPr/>
        </p:nvSpPr>
        <p:spPr>
          <a:xfrm>
            <a:off x="407989" y="6422399"/>
            <a:ext cx="720000" cy="152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07.06.2023</a:t>
            </a:r>
          </a:p>
        </p:txBody>
      </p:sp>
      <p:sp>
        <p:nvSpPr>
          <p:cNvPr id="370" name="Foliennummernplatzhalter 4"/>
          <p:cNvSpPr txBox="1">
            <a:spLocks noGrp="1"/>
          </p:cNvSpPr>
          <p:nvPr>
            <p:ph type="sldNum" sz="quarter" idx="4294967295"/>
          </p:nvPr>
        </p:nvSpPr>
        <p:spPr>
          <a:xfrm>
            <a:off x="11657011" y="6422399"/>
            <a:ext cx="127001" cy="1524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lstStyle>
            <a:lvl1pPr>
              <a:defRPr sz="1000">
                <a:solidFill>
                  <a:srgbClr val="000000"/>
                </a:solidFill>
                <a:latin typeface="Source Sans Pro Light"/>
                <a:ea typeface="Source Sans Pro Light"/>
                <a:cs typeface="Source Sans Pro Light"/>
                <a:sym typeface="Source Sans Pro Light"/>
              </a:defRPr>
            </a:lvl1pPr>
          </a:lstStyle>
          <a:p>
            <a:fld id="{86CB4B4D-7CA3-9044-876B-883B54F8677D}" type="slidenum">
              <a:rPr/>
              <a:t>19</a:t>
            </a:fld>
            <a:endParaRPr/>
          </a:p>
        </p:txBody>
      </p:sp>
      <p:pic>
        <p:nvPicPr>
          <p:cNvPr id="2" name="Picture 3">
            <a:extLst>
              <a:ext uri="{FF2B5EF4-FFF2-40B4-BE49-F238E27FC236}">
                <a16:creationId xmlns:a16="http://schemas.microsoft.com/office/drawing/2014/main" id="{E3D2EAFE-6D89-1736-8BC7-B6FF4A604BD5}"/>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530311" y="132425"/>
            <a:ext cx="1661689" cy="11364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204299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Fußzeilenplatzhalter 3"/>
          <p:cNvSpPr txBox="1"/>
          <p:nvPr/>
        </p:nvSpPr>
        <p:spPr>
          <a:xfrm>
            <a:off x="1139614" y="6422399"/>
            <a:ext cx="7801186" cy="152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“Justice” and “</a:t>
            </a:r>
            <a:r>
              <a:rPr lang="de-AT" dirty="0" err="1"/>
              <a:t>Equality</a:t>
            </a:r>
            <a:r>
              <a:rPr lang="de-AT" dirty="0"/>
              <a:t>” in </a:t>
            </a:r>
            <a:r>
              <a:rPr lang="de-AT" dirty="0" err="1"/>
              <a:t>mathematical</a:t>
            </a:r>
            <a:r>
              <a:rPr lang="de-AT" dirty="0"/>
              <a:t> </a:t>
            </a:r>
            <a:r>
              <a:rPr lang="de-AT" dirty="0" err="1"/>
              <a:t>modelling</a:t>
            </a:r>
            <a:r>
              <a:rPr lang="de-AT" dirty="0"/>
              <a:t>, </a:t>
            </a:r>
            <a:r>
              <a:rPr lang="de-AT" dirty="0" err="1"/>
              <a:t>philisophical</a:t>
            </a:r>
            <a:r>
              <a:rPr lang="de-AT" dirty="0"/>
              <a:t> and </a:t>
            </a:r>
            <a:r>
              <a:rPr lang="de-AT" dirty="0" err="1"/>
              <a:t>gender</a:t>
            </a:r>
            <a:r>
              <a:rPr lang="de-AT" dirty="0"/>
              <a:t> </a:t>
            </a:r>
            <a:r>
              <a:rPr lang="de-AT" dirty="0" err="1"/>
              <a:t>perspective</a:t>
            </a:r>
            <a:endParaRPr dirty="0"/>
          </a:p>
        </p:txBody>
      </p:sp>
      <p:sp>
        <p:nvSpPr>
          <p:cNvPr id="367" name="Titel 5"/>
          <p:cNvSpPr txBox="1">
            <a:spLocks noGrp="1"/>
          </p:cNvSpPr>
          <p:nvPr>
            <p:ph type="title"/>
          </p:nvPr>
        </p:nvSpPr>
        <p:spPr>
          <a:xfrm>
            <a:off x="407986" y="1332186"/>
            <a:ext cx="8532815" cy="820065"/>
          </a:xfrm>
          <a:prstGeom prst="rect">
            <a:avLst/>
          </a:prstGeom>
        </p:spPr>
        <p:txBody>
          <a:bodyPr>
            <a:normAutofit fontScale="90000"/>
          </a:bodyPr>
          <a:lstStyle>
            <a:lvl1pPr>
              <a:defRPr b="1"/>
            </a:lvl1pPr>
          </a:lstStyle>
          <a:p>
            <a:r>
              <a:rPr lang="de-AT" dirty="0" err="1"/>
              <a:t>Wordcloud</a:t>
            </a:r>
            <a:r>
              <a:rPr lang="de-AT" dirty="0"/>
              <a:t>: </a:t>
            </a:r>
            <a:r>
              <a:rPr lang="de-AT" dirty="0" err="1"/>
              <a:t>what</a:t>
            </a:r>
            <a:r>
              <a:rPr lang="de-AT" dirty="0"/>
              <a:t> </a:t>
            </a:r>
            <a:r>
              <a:rPr lang="de-AT" dirty="0" err="1"/>
              <a:t>does</a:t>
            </a:r>
            <a:r>
              <a:rPr lang="de-AT" dirty="0"/>
              <a:t> </a:t>
            </a:r>
            <a:r>
              <a:rPr lang="de-AT" dirty="0" err="1"/>
              <a:t>fairness</a:t>
            </a:r>
            <a:r>
              <a:rPr lang="de-AT" dirty="0"/>
              <a:t> </a:t>
            </a:r>
            <a:r>
              <a:rPr lang="de-AT" dirty="0" err="1"/>
              <a:t>mean</a:t>
            </a:r>
            <a:r>
              <a:rPr lang="de-AT" dirty="0"/>
              <a:t>?</a:t>
            </a:r>
          </a:p>
        </p:txBody>
      </p:sp>
      <p:sp>
        <p:nvSpPr>
          <p:cNvPr id="368" name="Inhaltsplatzhalter 1"/>
          <p:cNvSpPr txBox="1">
            <a:spLocks noGrp="1"/>
          </p:cNvSpPr>
          <p:nvPr>
            <p:ph type="body" sz="half" idx="1"/>
          </p:nvPr>
        </p:nvSpPr>
        <p:spPr>
          <a:xfrm>
            <a:off x="407986" y="2276475"/>
            <a:ext cx="8532815" cy="3673475"/>
          </a:xfrm>
          <a:prstGeom prst="rect">
            <a:avLst/>
          </a:prstGeom>
        </p:spPr>
        <p:txBody>
          <a:bodyPr>
            <a:normAutofit/>
          </a:bodyPr>
          <a:lstStyle/>
          <a:p>
            <a:pPr marL="285750" indent="-285750">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a:p>
            <a:pPr marL="285750" indent="-285750">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a:p>
            <a:pPr marL="285750" indent="-285750">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Follow the following link or </a:t>
            </a:r>
            <a:r>
              <a:rPr lang="en-GB" sz="1800" dirty="0" err="1">
                <a:solidFill>
                  <a:srgbClr val="0A0A0A"/>
                </a:solidFill>
                <a:latin typeface="Source Sans Pro Light" panose="020B0403030403020204" pitchFamily="34" charset="0"/>
                <a:ea typeface="Source Sans Pro Light" panose="020B0403030403020204" pitchFamily="34" charset="0"/>
              </a:rPr>
              <a:t>qr</a:t>
            </a:r>
            <a:r>
              <a:rPr lang="en-GB" sz="1800" dirty="0">
                <a:solidFill>
                  <a:srgbClr val="0A0A0A"/>
                </a:solidFill>
                <a:latin typeface="Source Sans Pro Light" panose="020B0403030403020204" pitchFamily="34" charset="0"/>
                <a:ea typeface="Source Sans Pro Light" panose="020B0403030403020204" pitchFamily="34" charset="0"/>
              </a:rPr>
              <a:t>-code: </a:t>
            </a:r>
          </a:p>
          <a:p>
            <a:pPr marL="465138" lvl="1" indent="-285750">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menti.com</a:t>
            </a:r>
          </a:p>
          <a:p>
            <a:pPr marL="465138" lvl="1" indent="-285750">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Code: 6360 2814 (new code needs to be created) </a:t>
            </a:r>
          </a:p>
          <a:p>
            <a:pPr marL="465138" lvl="1" indent="-285750">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p:txBody>
      </p:sp>
      <p:sp>
        <p:nvSpPr>
          <p:cNvPr id="369" name="Datumsplatzhalter 2"/>
          <p:cNvSpPr txBox="1"/>
          <p:nvPr/>
        </p:nvSpPr>
        <p:spPr>
          <a:xfrm>
            <a:off x="407989" y="6422399"/>
            <a:ext cx="720000" cy="152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07.06.2023</a:t>
            </a:r>
          </a:p>
        </p:txBody>
      </p:sp>
      <p:sp>
        <p:nvSpPr>
          <p:cNvPr id="370" name="Foliennummernplatzhalter 4"/>
          <p:cNvSpPr txBox="1">
            <a:spLocks noGrp="1"/>
          </p:cNvSpPr>
          <p:nvPr>
            <p:ph type="sldNum" sz="quarter" idx="4294967295"/>
          </p:nvPr>
        </p:nvSpPr>
        <p:spPr>
          <a:xfrm>
            <a:off x="11657011" y="6422399"/>
            <a:ext cx="127001" cy="1524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lstStyle>
            <a:lvl1pPr>
              <a:defRPr sz="1000">
                <a:solidFill>
                  <a:srgbClr val="000000"/>
                </a:solidFill>
                <a:latin typeface="Source Sans Pro Light"/>
                <a:ea typeface="Source Sans Pro Light"/>
                <a:cs typeface="Source Sans Pro Light"/>
                <a:sym typeface="Source Sans Pro Light"/>
              </a:defRPr>
            </a:lvl1pPr>
          </a:lstStyle>
          <a:p>
            <a:fld id="{86CB4B4D-7CA3-9044-876B-883B54F8677D}" type="slidenum">
              <a:rPr/>
              <a:t>2</a:t>
            </a:fld>
            <a:endParaRPr/>
          </a:p>
        </p:txBody>
      </p:sp>
      <p:pic>
        <p:nvPicPr>
          <p:cNvPr id="2" name="Picture 3">
            <a:extLst>
              <a:ext uri="{FF2B5EF4-FFF2-40B4-BE49-F238E27FC236}">
                <a16:creationId xmlns:a16="http://schemas.microsoft.com/office/drawing/2014/main" id="{E3D2EAFE-6D89-1736-8BC7-B6FF4A604BD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30311" y="132425"/>
            <a:ext cx="1661689" cy="11364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5" name="Grafik 4">
            <a:extLst>
              <a:ext uri="{FF2B5EF4-FFF2-40B4-BE49-F238E27FC236}">
                <a16:creationId xmlns:a16="http://schemas.microsoft.com/office/drawing/2014/main" id="{9EFC8A47-ED32-6B32-AFF3-7C70B157F8A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203246" y="3429000"/>
            <a:ext cx="2360921" cy="2352012"/>
          </a:xfrm>
          <a:prstGeom prst="rect">
            <a:avLst/>
          </a:prstGeom>
        </p:spPr>
      </p:pic>
    </p:spTree>
    <p:extLst>
      <p:ext uri="{BB962C8B-B14F-4D97-AF65-F5344CB8AC3E}">
        <p14:creationId xmlns:p14="http://schemas.microsoft.com/office/powerpoint/2010/main" val="33196015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 name="Fußzeilenplatzhalter 3"/>
          <p:cNvSpPr txBox="1"/>
          <p:nvPr/>
        </p:nvSpPr>
        <p:spPr>
          <a:xfrm>
            <a:off x="1139614" y="6422399"/>
            <a:ext cx="7801186" cy="152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“Justice” and “</a:t>
            </a:r>
            <a:r>
              <a:rPr lang="de-AT" dirty="0" err="1"/>
              <a:t>Equality</a:t>
            </a:r>
            <a:r>
              <a:rPr lang="de-AT" dirty="0"/>
              <a:t>” in </a:t>
            </a:r>
            <a:r>
              <a:rPr lang="de-AT" dirty="0" err="1"/>
              <a:t>mathematical</a:t>
            </a:r>
            <a:r>
              <a:rPr lang="de-AT" dirty="0"/>
              <a:t> </a:t>
            </a:r>
            <a:r>
              <a:rPr lang="de-AT" dirty="0" err="1"/>
              <a:t>modelling</a:t>
            </a:r>
            <a:r>
              <a:rPr lang="de-AT" dirty="0"/>
              <a:t>, </a:t>
            </a:r>
            <a:r>
              <a:rPr lang="de-AT" dirty="0" err="1"/>
              <a:t>philisophical</a:t>
            </a:r>
            <a:r>
              <a:rPr lang="de-AT" dirty="0"/>
              <a:t> and </a:t>
            </a:r>
            <a:r>
              <a:rPr lang="de-AT" dirty="0" err="1"/>
              <a:t>gender</a:t>
            </a:r>
            <a:r>
              <a:rPr lang="de-AT" dirty="0"/>
              <a:t> </a:t>
            </a:r>
            <a:r>
              <a:rPr lang="de-AT" dirty="0" err="1"/>
              <a:t>perspective</a:t>
            </a:r>
            <a:endParaRPr lang="en-US" dirty="0"/>
          </a:p>
        </p:txBody>
      </p:sp>
      <p:sp>
        <p:nvSpPr>
          <p:cNvPr id="473" name="Datumsplatzhalter 2"/>
          <p:cNvSpPr txBox="1"/>
          <p:nvPr/>
        </p:nvSpPr>
        <p:spPr>
          <a:xfrm>
            <a:off x="407989" y="6422399"/>
            <a:ext cx="720000" cy="1538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07.06.2023</a:t>
            </a:r>
          </a:p>
        </p:txBody>
      </p:sp>
      <p:sp>
        <p:nvSpPr>
          <p:cNvPr id="474" name="Foliennummernplatzhalter 4"/>
          <p:cNvSpPr txBox="1">
            <a:spLocks noGrp="1"/>
          </p:cNvSpPr>
          <p:nvPr>
            <p:ph type="sldNum" sz="quarter" idx="4294967295"/>
          </p:nvPr>
        </p:nvSpPr>
        <p:spPr>
          <a:xfrm>
            <a:off x="11630049" y="6422399"/>
            <a:ext cx="153963" cy="1524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lstStyle>
            <a:lvl1pPr>
              <a:defRPr sz="1000">
                <a:solidFill>
                  <a:srgbClr val="000000"/>
                </a:solidFill>
                <a:latin typeface="Source Sans Pro Light"/>
                <a:ea typeface="Source Sans Pro Light"/>
                <a:cs typeface="Source Sans Pro Light"/>
                <a:sym typeface="Source Sans Pro Light"/>
              </a:defRPr>
            </a:lvl1pPr>
          </a:lstStyle>
          <a:p>
            <a:fld id="{86CB4B4D-7CA3-9044-876B-883B54F8677D}" type="slidenum">
              <a:rPr/>
              <a:t>20</a:t>
            </a:fld>
            <a:endParaRPr/>
          </a:p>
        </p:txBody>
      </p:sp>
      <p:sp>
        <p:nvSpPr>
          <p:cNvPr id="475" name="Titel 1"/>
          <p:cNvSpPr txBox="1"/>
          <p:nvPr/>
        </p:nvSpPr>
        <p:spPr>
          <a:xfrm>
            <a:off x="1929328" y="2910922"/>
            <a:ext cx="8162422" cy="3877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lnSpc>
                <a:spcPct val="90000"/>
              </a:lnSpc>
              <a:defRPr sz="2800">
                <a:solidFill>
                  <a:srgbClr val="0063A6"/>
                </a:solidFill>
                <a:latin typeface="Source Sans Pro Semibold"/>
                <a:ea typeface="Source Sans Pro Semibold"/>
                <a:cs typeface="Source Sans Pro Semibold"/>
                <a:sym typeface="Source Sans Pro Semibold"/>
              </a:defRPr>
            </a:lvl1pPr>
          </a:lstStyle>
          <a:p>
            <a:r>
              <a:rPr lang="de-AT" dirty="0"/>
              <a:t>Any </a:t>
            </a:r>
            <a:r>
              <a:rPr lang="de-AT" dirty="0" err="1"/>
              <a:t>further</a:t>
            </a:r>
            <a:r>
              <a:rPr lang="de-AT" dirty="0"/>
              <a:t> </a:t>
            </a:r>
            <a:r>
              <a:rPr lang="de-AT" dirty="0" err="1"/>
              <a:t>questions</a:t>
            </a:r>
            <a:r>
              <a:rPr lang="de-AT" dirty="0"/>
              <a:t>? Any </a:t>
            </a:r>
            <a:r>
              <a:rPr lang="de-AT" dirty="0" err="1"/>
              <a:t>further</a:t>
            </a:r>
            <a:r>
              <a:rPr lang="de-AT" dirty="0"/>
              <a:t> </a:t>
            </a:r>
            <a:r>
              <a:rPr lang="de-AT" dirty="0" err="1"/>
              <a:t>remarks</a:t>
            </a:r>
            <a:r>
              <a:rPr lang="de-AT" dirty="0"/>
              <a:t>?</a:t>
            </a:r>
            <a:endParaRPr dirty="0"/>
          </a:p>
        </p:txBody>
      </p:sp>
      <p:pic>
        <p:nvPicPr>
          <p:cNvPr id="2" name="Picture 3">
            <a:extLst>
              <a:ext uri="{FF2B5EF4-FFF2-40B4-BE49-F238E27FC236}">
                <a16:creationId xmlns:a16="http://schemas.microsoft.com/office/drawing/2014/main" id="{CDA0BED8-4F7D-5981-2B16-52390AF6B06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30311" y="132425"/>
            <a:ext cx="1661689" cy="11364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708791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Fußzeilenplatzhalter 3"/>
          <p:cNvSpPr txBox="1"/>
          <p:nvPr/>
        </p:nvSpPr>
        <p:spPr>
          <a:xfrm>
            <a:off x="1139614" y="6422399"/>
            <a:ext cx="7801186" cy="152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“Justice” and “</a:t>
            </a:r>
            <a:r>
              <a:rPr lang="de-AT" dirty="0" err="1"/>
              <a:t>Equality</a:t>
            </a:r>
            <a:r>
              <a:rPr lang="de-AT" dirty="0"/>
              <a:t>” in </a:t>
            </a:r>
            <a:r>
              <a:rPr lang="de-AT" dirty="0" err="1"/>
              <a:t>mathematical</a:t>
            </a:r>
            <a:r>
              <a:rPr lang="de-AT" dirty="0"/>
              <a:t> </a:t>
            </a:r>
            <a:r>
              <a:rPr lang="de-AT" dirty="0" err="1"/>
              <a:t>modelling</a:t>
            </a:r>
            <a:r>
              <a:rPr lang="de-AT" dirty="0"/>
              <a:t>, </a:t>
            </a:r>
            <a:r>
              <a:rPr lang="de-AT" dirty="0" err="1"/>
              <a:t>philisophical</a:t>
            </a:r>
            <a:r>
              <a:rPr lang="de-AT" dirty="0"/>
              <a:t> and </a:t>
            </a:r>
            <a:r>
              <a:rPr lang="de-AT" dirty="0" err="1"/>
              <a:t>gender</a:t>
            </a:r>
            <a:r>
              <a:rPr lang="de-AT" dirty="0"/>
              <a:t> </a:t>
            </a:r>
            <a:r>
              <a:rPr lang="de-AT" dirty="0" err="1"/>
              <a:t>perspective</a:t>
            </a:r>
            <a:endParaRPr dirty="0"/>
          </a:p>
        </p:txBody>
      </p:sp>
      <p:sp>
        <p:nvSpPr>
          <p:cNvPr id="367" name="Titel 5"/>
          <p:cNvSpPr txBox="1">
            <a:spLocks noGrp="1"/>
          </p:cNvSpPr>
          <p:nvPr>
            <p:ph type="title"/>
          </p:nvPr>
        </p:nvSpPr>
        <p:spPr>
          <a:xfrm>
            <a:off x="407986" y="1332186"/>
            <a:ext cx="8532815" cy="820065"/>
          </a:xfrm>
          <a:prstGeom prst="rect">
            <a:avLst/>
          </a:prstGeom>
        </p:spPr>
        <p:txBody>
          <a:bodyPr>
            <a:normAutofit fontScale="90000"/>
          </a:bodyPr>
          <a:lstStyle>
            <a:lvl1pPr>
              <a:defRPr b="1"/>
            </a:lvl1pPr>
          </a:lstStyle>
          <a:p>
            <a:r>
              <a:rPr lang="de-AT" dirty="0"/>
              <a:t>Justice, </a:t>
            </a:r>
            <a:r>
              <a:rPr lang="de-AT" dirty="0" err="1"/>
              <a:t>equality</a:t>
            </a:r>
            <a:r>
              <a:rPr lang="de-AT" dirty="0"/>
              <a:t>, </a:t>
            </a:r>
            <a:r>
              <a:rPr lang="de-AT" dirty="0" err="1"/>
              <a:t>equity</a:t>
            </a:r>
            <a:r>
              <a:rPr lang="de-AT" dirty="0"/>
              <a:t>: </a:t>
            </a:r>
            <a:r>
              <a:rPr lang="de-AT" dirty="0" err="1"/>
              <a:t>What‘s</a:t>
            </a:r>
            <a:r>
              <a:rPr lang="de-AT" dirty="0"/>
              <a:t> </a:t>
            </a:r>
            <a:r>
              <a:rPr lang="de-AT" dirty="0" err="1"/>
              <a:t>this</a:t>
            </a:r>
            <a:r>
              <a:rPr lang="de-AT" dirty="0"/>
              <a:t>?</a:t>
            </a:r>
          </a:p>
        </p:txBody>
      </p:sp>
      <p:sp>
        <p:nvSpPr>
          <p:cNvPr id="368" name="Inhaltsplatzhalter 1"/>
          <p:cNvSpPr txBox="1">
            <a:spLocks noGrp="1"/>
          </p:cNvSpPr>
          <p:nvPr>
            <p:ph type="body" sz="half" idx="1"/>
          </p:nvPr>
        </p:nvSpPr>
        <p:spPr>
          <a:xfrm>
            <a:off x="407986" y="2276475"/>
            <a:ext cx="8532815" cy="3673475"/>
          </a:xfrm>
          <a:prstGeom prst="rect">
            <a:avLst/>
          </a:prstGeom>
        </p:spPr>
        <p:txBody>
          <a:bodyPr>
            <a:normAutofit/>
          </a:bodyPr>
          <a:lstStyle/>
          <a:p>
            <a:pPr marL="0" indent="0">
              <a:buNone/>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a:p>
            <a:pPr marL="285750" indent="-285750">
              <a:defRPr sz="1800" b="1">
                <a:latin typeface="Source Sans Pro Semibold"/>
                <a:ea typeface="Source Sans Pro Semibold"/>
                <a:cs typeface="Source Sans Pro Semibold"/>
                <a:sym typeface="Source Sans Pro Semibold"/>
              </a:defRPr>
            </a:pPr>
            <a:endParaRPr lang="de-DE" sz="1800" dirty="0">
              <a:solidFill>
                <a:srgbClr val="0A0A0A"/>
              </a:solidFill>
              <a:latin typeface="Source Sans Pro Light" panose="020B0403030403020204" pitchFamily="34" charset="0"/>
              <a:ea typeface="Source Sans Pro Light" panose="020B0403030403020204" pitchFamily="34" charset="0"/>
            </a:endParaRPr>
          </a:p>
          <a:p>
            <a:pPr marL="285750" indent="-285750">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Assignment:</a:t>
            </a:r>
          </a:p>
          <a:p>
            <a:pPr marL="465138" lvl="1" indent="-285750">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Do research on the meaning of the terms „</a:t>
            </a:r>
            <a:r>
              <a:rPr lang="en-GB" sz="1800" dirty="0">
                <a:solidFill>
                  <a:srgbClr val="0A0A0A"/>
                </a:solidFill>
                <a:latin typeface="Source Sans Pro Semibold" panose="020B0603030403020204" pitchFamily="34" charset="0"/>
                <a:ea typeface="Source Sans Pro Semibold" panose="020B0603030403020204" pitchFamily="34" charset="0"/>
              </a:rPr>
              <a:t>justice</a:t>
            </a:r>
            <a:r>
              <a:rPr lang="en-GB" sz="1800" dirty="0">
                <a:solidFill>
                  <a:srgbClr val="0A0A0A"/>
                </a:solidFill>
                <a:latin typeface="Source Sans Pro Light" panose="020B0403030403020204" pitchFamily="34" charset="0"/>
                <a:ea typeface="Source Sans Pro Light" panose="020B0403030403020204" pitchFamily="34" charset="0"/>
              </a:rPr>
              <a:t>“, „</a:t>
            </a:r>
            <a:r>
              <a:rPr lang="en-GB" sz="1800" dirty="0">
                <a:solidFill>
                  <a:srgbClr val="0A0A0A"/>
                </a:solidFill>
                <a:latin typeface="Source Sans Pro Semibold" panose="020B0603030403020204" pitchFamily="34" charset="0"/>
                <a:ea typeface="Source Sans Pro Semibold" panose="020B0603030403020204" pitchFamily="34" charset="0"/>
              </a:rPr>
              <a:t>equality</a:t>
            </a:r>
            <a:r>
              <a:rPr lang="en-GB" sz="1800" dirty="0">
                <a:solidFill>
                  <a:srgbClr val="0A0A0A"/>
                </a:solidFill>
                <a:latin typeface="Source Sans Pro Light" panose="020B0403030403020204" pitchFamily="34" charset="0"/>
                <a:ea typeface="Source Sans Pro Light" panose="020B0403030403020204" pitchFamily="34" charset="0"/>
              </a:rPr>
              <a:t>“ and „</a:t>
            </a:r>
            <a:r>
              <a:rPr lang="en-GB" sz="1800" dirty="0">
                <a:solidFill>
                  <a:srgbClr val="0A0A0A"/>
                </a:solidFill>
                <a:latin typeface="Source Sans Pro Semibold" panose="020B0603030403020204" pitchFamily="34" charset="0"/>
                <a:ea typeface="Source Sans Pro Semibold" panose="020B0603030403020204" pitchFamily="34" charset="0"/>
              </a:rPr>
              <a:t>equity</a:t>
            </a:r>
            <a:r>
              <a:rPr lang="en-GB" sz="1800" dirty="0">
                <a:solidFill>
                  <a:srgbClr val="0A0A0A"/>
                </a:solidFill>
                <a:latin typeface="Source Sans Pro Light" panose="020B0403030403020204" pitchFamily="34" charset="0"/>
                <a:ea typeface="Source Sans Pro Light" panose="020B0403030403020204" pitchFamily="34" charset="0"/>
              </a:rPr>
              <a:t>“. What do these concepts mean and how do they differ?</a:t>
            </a:r>
          </a:p>
          <a:p>
            <a:pPr marL="661353" lvl="2" indent="-285750">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You can use the following link: https://onlinepublichealth.gwu.edu/resources/equity-vs-equality/</a:t>
            </a:r>
          </a:p>
          <a:p>
            <a:pPr marL="285750" indent="-285750">
              <a:defRPr sz="1800" b="1">
                <a:latin typeface="Source Sans Pro Semibold"/>
                <a:ea typeface="Source Sans Pro Semibold"/>
                <a:cs typeface="Source Sans Pro Semibold"/>
                <a:sym typeface="Source Sans Pro Semibold"/>
              </a:defRPr>
            </a:pPr>
            <a:endParaRPr lang="en-GB" sz="1800" dirty="0">
              <a:solidFill>
                <a:srgbClr val="0A0A0A"/>
              </a:solidFill>
              <a:latin typeface="Source Sans Pro Light" panose="020B0403030403020204" pitchFamily="34" charset="0"/>
              <a:ea typeface="Source Sans Pro Light" panose="020B0403030403020204" pitchFamily="34" charset="0"/>
            </a:endParaRPr>
          </a:p>
          <a:p>
            <a:pPr marL="465138" lvl="1" indent="-285750">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Make notes.</a:t>
            </a:r>
          </a:p>
          <a:p>
            <a:pPr marL="285750" indent="-285750">
              <a:defRPr sz="1800" b="1">
                <a:latin typeface="Source Sans Pro Semibold"/>
                <a:ea typeface="Source Sans Pro Semibold"/>
                <a:cs typeface="Source Sans Pro Semibold"/>
                <a:sym typeface="Source Sans Pro Semibold"/>
              </a:defRPr>
            </a:pPr>
            <a:endParaRPr lang="en-GB" sz="1800" dirty="0">
              <a:solidFill>
                <a:srgbClr val="0A0A0A"/>
              </a:solidFill>
              <a:latin typeface="Source Sans Pro Light" panose="020B0403030403020204" pitchFamily="34" charset="0"/>
              <a:ea typeface="Source Sans Pro Light" panose="020B0403030403020204" pitchFamily="34" charset="0"/>
            </a:endParaRPr>
          </a:p>
          <a:p>
            <a:pPr marL="465138" lvl="1" indent="-285750">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Make groups of 2 students each. Discuss your results.</a:t>
            </a:r>
          </a:p>
          <a:p>
            <a:pPr marL="285750" indent="-285750">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p:txBody>
      </p:sp>
      <p:sp>
        <p:nvSpPr>
          <p:cNvPr id="369" name="Datumsplatzhalter 2"/>
          <p:cNvSpPr txBox="1"/>
          <p:nvPr/>
        </p:nvSpPr>
        <p:spPr>
          <a:xfrm>
            <a:off x="407989" y="6422399"/>
            <a:ext cx="720000" cy="152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07.06.2023</a:t>
            </a:r>
          </a:p>
        </p:txBody>
      </p:sp>
      <p:sp>
        <p:nvSpPr>
          <p:cNvPr id="370" name="Foliennummernplatzhalter 4"/>
          <p:cNvSpPr txBox="1">
            <a:spLocks noGrp="1"/>
          </p:cNvSpPr>
          <p:nvPr>
            <p:ph type="sldNum" sz="quarter" idx="4294967295"/>
          </p:nvPr>
        </p:nvSpPr>
        <p:spPr>
          <a:xfrm>
            <a:off x="11657011" y="6422399"/>
            <a:ext cx="127001" cy="1524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t"/>
          <a:lstStyle>
            <a:lvl1pPr>
              <a:defRPr sz="1000">
                <a:solidFill>
                  <a:srgbClr val="000000"/>
                </a:solidFill>
                <a:latin typeface="Source Sans Pro Light"/>
                <a:ea typeface="Source Sans Pro Light"/>
                <a:cs typeface="Source Sans Pro Light"/>
                <a:sym typeface="Source Sans Pro Light"/>
              </a:defRPr>
            </a:lvl1pPr>
          </a:lstStyle>
          <a:p>
            <a:fld id="{86CB4B4D-7CA3-9044-876B-883B54F8677D}" type="slidenum">
              <a:rPr/>
              <a:t>3</a:t>
            </a:fld>
            <a:endParaRPr/>
          </a:p>
        </p:txBody>
      </p:sp>
      <p:pic>
        <p:nvPicPr>
          <p:cNvPr id="2" name="Picture 3">
            <a:extLst>
              <a:ext uri="{FF2B5EF4-FFF2-40B4-BE49-F238E27FC236}">
                <a16:creationId xmlns:a16="http://schemas.microsoft.com/office/drawing/2014/main" id="{E3D2EAFE-6D89-1736-8BC7-B6FF4A604BD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30311" y="132425"/>
            <a:ext cx="1661689" cy="11364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3" name="Grafik 2" descr="Ein Bild, das Muster, Pixel enthält.&#10;&#10;Automatisch generierte Beschreibung">
            <a:extLst>
              <a:ext uri="{FF2B5EF4-FFF2-40B4-BE49-F238E27FC236}">
                <a16:creationId xmlns:a16="http://schemas.microsoft.com/office/drawing/2014/main" id="{B5FBAF08-4F5F-38FF-3B06-8011227AD2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72922" y="2740597"/>
            <a:ext cx="2200582" cy="2210108"/>
          </a:xfrm>
          <a:prstGeom prst="rect">
            <a:avLst/>
          </a:prstGeom>
        </p:spPr>
      </p:pic>
    </p:spTree>
    <p:extLst>
      <p:ext uri="{BB962C8B-B14F-4D97-AF65-F5344CB8AC3E}">
        <p14:creationId xmlns:p14="http://schemas.microsoft.com/office/powerpoint/2010/main" val="319581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Fußzeilenplatzhalter 3"/>
          <p:cNvSpPr txBox="1"/>
          <p:nvPr/>
        </p:nvSpPr>
        <p:spPr>
          <a:xfrm>
            <a:off x="1139614" y="6422399"/>
            <a:ext cx="7801186" cy="152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“Justice” and “</a:t>
            </a:r>
            <a:r>
              <a:rPr lang="de-AT" dirty="0" err="1"/>
              <a:t>Equality</a:t>
            </a:r>
            <a:r>
              <a:rPr lang="de-AT" dirty="0"/>
              <a:t>” in </a:t>
            </a:r>
            <a:r>
              <a:rPr lang="de-AT" dirty="0" err="1"/>
              <a:t>mathematical</a:t>
            </a:r>
            <a:r>
              <a:rPr lang="de-AT" dirty="0"/>
              <a:t> </a:t>
            </a:r>
            <a:r>
              <a:rPr lang="de-AT" dirty="0" err="1"/>
              <a:t>modelling</a:t>
            </a:r>
            <a:r>
              <a:rPr lang="de-AT" dirty="0"/>
              <a:t>, </a:t>
            </a:r>
            <a:r>
              <a:rPr lang="de-AT" dirty="0" err="1"/>
              <a:t>philisophical</a:t>
            </a:r>
            <a:r>
              <a:rPr lang="de-AT" dirty="0"/>
              <a:t> and </a:t>
            </a:r>
            <a:r>
              <a:rPr lang="de-AT" dirty="0" err="1"/>
              <a:t>gender</a:t>
            </a:r>
            <a:r>
              <a:rPr lang="de-AT" dirty="0"/>
              <a:t> </a:t>
            </a:r>
            <a:r>
              <a:rPr lang="de-AT" dirty="0" err="1"/>
              <a:t>perspective</a:t>
            </a:r>
            <a:endParaRPr dirty="0"/>
          </a:p>
        </p:txBody>
      </p:sp>
      <p:sp>
        <p:nvSpPr>
          <p:cNvPr id="367" name="Titel 5"/>
          <p:cNvSpPr txBox="1">
            <a:spLocks noGrp="1"/>
          </p:cNvSpPr>
          <p:nvPr>
            <p:ph type="title"/>
          </p:nvPr>
        </p:nvSpPr>
        <p:spPr>
          <a:xfrm>
            <a:off x="407986" y="1332186"/>
            <a:ext cx="8532815" cy="820065"/>
          </a:xfrm>
          <a:prstGeom prst="rect">
            <a:avLst/>
          </a:prstGeom>
        </p:spPr>
        <p:txBody>
          <a:bodyPr/>
          <a:lstStyle>
            <a:lvl1pPr>
              <a:defRPr b="1"/>
            </a:lvl1pPr>
          </a:lstStyle>
          <a:p>
            <a:r>
              <a:rPr lang="de-AT" dirty="0"/>
              <a:t>Justice in Preisendörfer (2014)</a:t>
            </a:r>
          </a:p>
        </p:txBody>
      </p:sp>
      <p:sp>
        <p:nvSpPr>
          <p:cNvPr id="368" name="Inhaltsplatzhalter 1"/>
          <p:cNvSpPr txBox="1">
            <a:spLocks noGrp="1"/>
          </p:cNvSpPr>
          <p:nvPr>
            <p:ph type="body" sz="half" idx="1"/>
          </p:nvPr>
        </p:nvSpPr>
        <p:spPr>
          <a:xfrm>
            <a:off x="407986" y="2276475"/>
            <a:ext cx="8532815" cy="3673475"/>
          </a:xfrm>
          <a:prstGeom prst="rect">
            <a:avLst/>
          </a:prstGeom>
        </p:spPr>
        <p:txBody>
          <a:bodyPr>
            <a:normAutofit/>
          </a:bodyPr>
          <a:lstStyle/>
          <a:p>
            <a:pPr>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Criticises the team „environmental justice“ </a:t>
            </a:r>
          </a:p>
          <a:p>
            <a:pPr lvl="1">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This discussion mainly focuses on equality and not justice</a:t>
            </a:r>
          </a:p>
          <a:p>
            <a:pPr lvl="1">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The term justice is used, because it is better suitable to mobilize people</a:t>
            </a:r>
          </a:p>
          <a:p>
            <a:pPr lvl="1">
              <a:defRPr sz="1800" b="1">
                <a:latin typeface="Source Sans Pro Semibold"/>
                <a:ea typeface="Source Sans Pro Semibold"/>
                <a:cs typeface="Source Sans Pro Semibold"/>
                <a:sym typeface="Source Sans Pro Semibold"/>
              </a:defRPr>
            </a:pPr>
            <a:endParaRPr lang="en-GB" sz="1800" dirty="0">
              <a:solidFill>
                <a:srgbClr val="0A0A0A"/>
              </a:solidFill>
              <a:latin typeface="Source Sans Pro Light" panose="020B0403030403020204" pitchFamily="34" charset="0"/>
              <a:ea typeface="Source Sans Pro Light" panose="020B0403030403020204" pitchFamily="34" charset="0"/>
            </a:endParaRPr>
          </a:p>
          <a:p>
            <a:pPr>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Thesis: </a:t>
            </a:r>
            <a:r>
              <a:rPr lang="en-GB" sz="1800" dirty="0" err="1">
                <a:solidFill>
                  <a:srgbClr val="0A0A0A"/>
                </a:solidFill>
                <a:latin typeface="Source Sans Pro Light" panose="020B0403030403020204" pitchFamily="34" charset="0"/>
                <a:ea typeface="Source Sans Pro Light" panose="020B0403030403020204" pitchFamily="34" charset="0"/>
              </a:rPr>
              <a:t>differentburdens</a:t>
            </a:r>
            <a:r>
              <a:rPr lang="en-GB" sz="1800" dirty="0">
                <a:solidFill>
                  <a:srgbClr val="0A0A0A"/>
                </a:solidFill>
                <a:latin typeface="Source Sans Pro Light" panose="020B0403030403020204" pitchFamily="34" charset="0"/>
                <a:ea typeface="Source Sans Pro Light" panose="020B0403030403020204" pitchFamily="34" charset="0"/>
              </a:rPr>
              <a:t> does not always mean injustice</a:t>
            </a:r>
          </a:p>
          <a:p>
            <a:pPr lvl="1">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Injustice as negative since justice is hard to </a:t>
            </a:r>
            <a:r>
              <a:rPr lang="en-GB" sz="1800" dirty="0" err="1">
                <a:solidFill>
                  <a:srgbClr val="0A0A0A"/>
                </a:solidFill>
                <a:latin typeface="Source Sans Pro Light" panose="020B0403030403020204" pitchFamily="34" charset="0"/>
                <a:ea typeface="Source Sans Pro Light" panose="020B0403030403020204" pitchFamily="34" charset="0"/>
              </a:rPr>
              <a:t>dertemine</a:t>
            </a:r>
            <a:endParaRPr lang="en-GB" sz="1800" dirty="0">
              <a:solidFill>
                <a:srgbClr val="0A0A0A"/>
              </a:solidFill>
              <a:latin typeface="Source Sans Pro Light" panose="020B0403030403020204" pitchFamily="34" charset="0"/>
              <a:ea typeface="Source Sans Pro Light" panose="020B0403030403020204" pitchFamily="34" charset="0"/>
            </a:endParaRPr>
          </a:p>
          <a:p>
            <a:pPr lvl="1">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Injustice is determined by </a:t>
            </a:r>
            <a:r>
              <a:rPr lang="en-GB" sz="1800" dirty="0" err="1">
                <a:solidFill>
                  <a:srgbClr val="0A0A0A"/>
                </a:solidFill>
                <a:latin typeface="Source Sans Pro Light" panose="020B0403030403020204" pitchFamily="34" charset="0"/>
                <a:ea typeface="Source Sans Pro Light" panose="020B0403030403020204" pitchFamily="34" charset="0"/>
              </a:rPr>
              <a:t>affecteds</a:t>
            </a:r>
            <a:r>
              <a:rPr lang="en-GB" sz="1800" dirty="0">
                <a:solidFill>
                  <a:srgbClr val="0A0A0A"/>
                </a:solidFill>
                <a:latin typeface="Source Sans Pro Light" panose="020B0403030403020204" pitchFamily="34" charset="0"/>
                <a:ea typeface="Source Sans Pro Light" panose="020B0403030403020204" pitchFamily="34" charset="0"/>
              </a:rPr>
              <a:t> judgements</a:t>
            </a:r>
          </a:p>
          <a:p>
            <a:pPr marL="355600" lvl="2" indent="0">
              <a:buNone/>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	empirical justice research</a:t>
            </a:r>
          </a:p>
          <a:p>
            <a:pPr marL="0" indent="0">
              <a:buNone/>
              <a:defRPr sz="1800" b="1">
                <a:latin typeface="Source Sans Pro Semibold"/>
                <a:ea typeface="Source Sans Pro Semibold"/>
                <a:cs typeface="Source Sans Pro Semibold"/>
                <a:sym typeface="Source Sans Pro Semibold"/>
              </a:defRPr>
            </a:pPr>
            <a:endParaRPr lang="en-GB" sz="1800" dirty="0">
              <a:solidFill>
                <a:srgbClr val="0A0A0A"/>
              </a:solidFill>
              <a:latin typeface="Source Sans Pro Light" panose="020B0403030403020204" pitchFamily="34" charset="0"/>
              <a:ea typeface="Source Sans Pro Light" panose="020B0403030403020204" pitchFamily="34" charset="0"/>
            </a:endParaRPr>
          </a:p>
          <a:p>
            <a:pPr>
              <a:defRPr sz="1800" b="1">
                <a:latin typeface="Source Sans Pro Semibold"/>
                <a:ea typeface="Source Sans Pro Semibold"/>
                <a:cs typeface="Source Sans Pro Semibold"/>
                <a:sym typeface="Source Sans Pro Semibold"/>
              </a:defRPr>
            </a:pPr>
            <a:r>
              <a:rPr lang="en-GB" sz="1800" dirty="0" err="1">
                <a:solidFill>
                  <a:srgbClr val="0A0A0A"/>
                </a:solidFill>
                <a:latin typeface="Source Sans Pro Light" panose="020B0403030403020204" pitchFamily="34" charset="0"/>
                <a:ea typeface="Source Sans Pro Light" panose="020B0403030403020204" pitchFamily="34" charset="0"/>
              </a:rPr>
              <a:t>Trivilant</a:t>
            </a:r>
            <a:r>
              <a:rPr lang="en-GB" sz="1800" dirty="0">
                <a:solidFill>
                  <a:srgbClr val="0A0A0A"/>
                </a:solidFill>
                <a:latin typeface="Source Sans Pro Light" panose="020B0403030403020204" pitchFamily="34" charset="0"/>
                <a:ea typeface="Source Sans Pro Light" panose="020B0403030403020204" pitchFamily="34" charset="0"/>
              </a:rPr>
              <a:t> Package of Justice (Schlosberg as cited in </a:t>
            </a:r>
            <a:r>
              <a:rPr lang="en-GB" sz="1800" dirty="0" err="1">
                <a:solidFill>
                  <a:srgbClr val="0A0A0A"/>
                </a:solidFill>
                <a:latin typeface="Source Sans Pro Light" panose="020B0403030403020204" pitchFamily="34" charset="0"/>
                <a:ea typeface="Source Sans Pro Light" panose="020B0403030403020204" pitchFamily="34" charset="0"/>
              </a:rPr>
              <a:t>Preisendörfer</a:t>
            </a:r>
            <a:r>
              <a:rPr lang="en-GB" sz="1800" dirty="0">
                <a:solidFill>
                  <a:srgbClr val="0A0A0A"/>
                </a:solidFill>
                <a:latin typeface="Source Sans Pro Light" panose="020B0403030403020204" pitchFamily="34" charset="0"/>
                <a:ea typeface="Source Sans Pro Light" panose="020B0403030403020204" pitchFamily="34" charset="0"/>
              </a:rPr>
              <a:t> 2014): justice as distribution, justice as participation, justice as recognition.</a:t>
            </a:r>
          </a:p>
        </p:txBody>
      </p:sp>
      <p:sp>
        <p:nvSpPr>
          <p:cNvPr id="369" name="Datumsplatzhalter 2"/>
          <p:cNvSpPr txBox="1"/>
          <p:nvPr/>
        </p:nvSpPr>
        <p:spPr>
          <a:xfrm>
            <a:off x="407989" y="6422399"/>
            <a:ext cx="720000" cy="152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07.06.2023</a:t>
            </a:r>
          </a:p>
        </p:txBody>
      </p:sp>
      <p:sp>
        <p:nvSpPr>
          <p:cNvPr id="370" name="Foliennummernplatzhalter 4"/>
          <p:cNvSpPr txBox="1">
            <a:spLocks noGrp="1"/>
          </p:cNvSpPr>
          <p:nvPr>
            <p:ph type="sldNum" sz="quarter" idx="4294967295"/>
          </p:nvPr>
        </p:nvSpPr>
        <p:spPr>
          <a:xfrm>
            <a:off x="11657011" y="6422399"/>
            <a:ext cx="127001" cy="1524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lstStyle>
            <a:lvl1pPr>
              <a:defRPr sz="1000">
                <a:solidFill>
                  <a:srgbClr val="000000"/>
                </a:solidFill>
                <a:latin typeface="Source Sans Pro Light"/>
                <a:ea typeface="Source Sans Pro Light"/>
                <a:cs typeface="Source Sans Pro Light"/>
                <a:sym typeface="Source Sans Pro Light"/>
              </a:defRPr>
            </a:lvl1pPr>
          </a:lstStyle>
          <a:p>
            <a:fld id="{86CB4B4D-7CA3-9044-876B-883B54F8677D}" type="slidenum">
              <a:rPr/>
              <a:t>4</a:t>
            </a:fld>
            <a:endParaRPr/>
          </a:p>
        </p:txBody>
      </p:sp>
      <p:pic>
        <p:nvPicPr>
          <p:cNvPr id="2" name="Picture 3">
            <a:extLst>
              <a:ext uri="{FF2B5EF4-FFF2-40B4-BE49-F238E27FC236}">
                <a16:creationId xmlns:a16="http://schemas.microsoft.com/office/drawing/2014/main" id="{E3D2EAFE-6D89-1736-8BC7-B6FF4A604BD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30311" y="132425"/>
            <a:ext cx="1661689" cy="11364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6" name="Pfeil: nach rechts 5">
            <a:extLst>
              <a:ext uri="{FF2B5EF4-FFF2-40B4-BE49-F238E27FC236}">
                <a16:creationId xmlns:a16="http://schemas.microsoft.com/office/drawing/2014/main" id="{53CBAC07-626C-6E07-1504-D9EEE4DA9AB5}"/>
              </a:ext>
            </a:extLst>
          </p:cNvPr>
          <p:cNvSpPr/>
          <p:nvPr/>
        </p:nvSpPr>
        <p:spPr>
          <a:xfrm>
            <a:off x="1050745" y="4734591"/>
            <a:ext cx="212057" cy="161617"/>
          </a:xfrm>
          <a:prstGeom prst="rightArrow">
            <a:avLst/>
          </a:prstGeom>
          <a:solidFill>
            <a:srgbClr val="FFFFFF"/>
          </a:solidFill>
          <a:ln w="25400" cap="sq">
            <a:solidFill>
              <a:schemeClr val="tx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de-DE" sz="1800" b="0" i="0" u="none" strike="noStrike" cap="none" spc="0" normalizeH="0" baseline="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3300684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Fußzeilenplatzhalter 3"/>
          <p:cNvSpPr txBox="1"/>
          <p:nvPr/>
        </p:nvSpPr>
        <p:spPr>
          <a:xfrm>
            <a:off x="1139614" y="6422399"/>
            <a:ext cx="7801186" cy="152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“Justice” and “</a:t>
            </a:r>
            <a:r>
              <a:rPr lang="de-AT" dirty="0" err="1"/>
              <a:t>Equality</a:t>
            </a:r>
            <a:r>
              <a:rPr lang="de-AT" dirty="0"/>
              <a:t>” in </a:t>
            </a:r>
            <a:r>
              <a:rPr lang="de-AT" dirty="0" err="1"/>
              <a:t>mathematical</a:t>
            </a:r>
            <a:r>
              <a:rPr lang="de-AT" dirty="0"/>
              <a:t> </a:t>
            </a:r>
            <a:r>
              <a:rPr lang="de-AT" dirty="0" err="1"/>
              <a:t>modelling</a:t>
            </a:r>
            <a:r>
              <a:rPr lang="de-AT" dirty="0"/>
              <a:t>, </a:t>
            </a:r>
            <a:r>
              <a:rPr lang="de-AT" dirty="0" err="1"/>
              <a:t>philisophical</a:t>
            </a:r>
            <a:r>
              <a:rPr lang="de-AT" dirty="0"/>
              <a:t> and </a:t>
            </a:r>
            <a:r>
              <a:rPr lang="de-AT" dirty="0" err="1"/>
              <a:t>gender</a:t>
            </a:r>
            <a:r>
              <a:rPr lang="de-AT" dirty="0"/>
              <a:t> </a:t>
            </a:r>
            <a:r>
              <a:rPr lang="de-AT" dirty="0" err="1"/>
              <a:t>perspective</a:t>
            </a:r>
            <a:endParaRPr dirty="0"/>
          </a:p>
        </p:txBody>
      </p:sp>
      <p:sp>
        <p:nvSpPr>
          <p:cNvPr id="367" name="Titel 5"/>
          <p:cNvSpPr txBox="1">
            <a:spLocks noGrp="1"/>
          </p:cNvSpPr>
          <p:nvPr>
            <p:ph type="title"/>
          </p:nvPr>
        </p:nvSpPr>
        <p:spPr>
          <a:xfrm>
            <a:off x="407986" y="1332186"/>
            <a:ext cx="8532815" cy="820065"/>
          </a:xfrm>
          <a:prstGeom prst="rect">
            <a:avLst/>
          </a:prstGeom>
        </p:spPr>
        <p:txBody>
          <a:bodyPr>
            <a:normAutofit fontScale="90000"/>
          </a:bodyPr>
          <a:lstStyle>
            <a:lvl1pPr>
              <a:defRPr b="1"/>
            </a:lvl1pPr>
          </a:lstStyle>
          <a:p>
            <a:r>
              <a:rPr lang="de-AT" dirty="0"/>
              <a:t>Gerechtigkeit in Preisendörfer (2014)</a:t>
            </a:r>
          </a:p>
        </p:txBody>
      </p:sp>
      <p:sp>
        <p:nvSpPr>
          <p:cNvPr id="368" name="Inhaltsplatzhalter 1"/>
          <p:cNvSpPr txBox="1">
            <a:spLocks noGrp="1"/>
          </p:cNvSpPr>
          <p:nvPr>
            <p:ph type="body" sz="half" idx="1"/>
          </p:nvPr>
        </p:nvSpPr>
        <p:spPr>
          <a:xfrm>
            <a:off x="407986" y="2276475"/>
            <a:ext cx="8532815" cy="3673475"/>
          </a:xfrm>
          <a:prstGeom prst="rect">
            <a:avLst/>
          </a:prstGeom>
        </p:spPr>
        <p:txBody>
          <a:bodyPr>
            <a:normAutofit/>
          </a:bodyPr>
          <a:lstStyle/>
          <a:p>
            <a:pPr>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4 principles of distribution:</a:t>
            </a:r>
          </a:p>
          <a:p>
            <a:pPr lvl="1">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Equal Distribution </a:t>
            </a:r>
          </a:p>
          <a:p>
            <a:pPr lvl="1">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Equality</a:t>
            </a:r>
          </a:p>
          <a:p>
            <a:pPr lvl="1">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„to the greatest benefit of the least advantaged“</a:t>
            </a:r>
          </a:p>
          <a:p>
            <a:pPr lvl="1">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„to the greatest good of the greatest number“</a:t>
            </a:r>
          </a:p>
          <a:p>
            <a:pPr lvl="1">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a:p>
            <a:pPr marL="0" indent="0">
              <a:buNone/>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p:txBody>
      </p:sp>
      <p:sp>
        <p:nvSpPr>
          <p:cNvPr id="369" name="Datumsplatzhalter 2"/>
          <p:cNvSpPr txBox="1"/>
          <p:nvPr/>
        </p:nvSpPr>
        <p:spPr>
          <a:xfrm>
            <a:off x="407989" y="6422399"/>
            <a:ext cx="720000" cy="152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07.06.2023</a:t>
            </a:r>
          </a:p>
        </p:txBody>
      </p:sp>
      <p:sp>
        <p:nvSpPr>
          <p:cNvPr id="370" name="Foliennummernplatzhalter 4"/>
          <p:cNvSpPr txBox="1">
            <a:spLocks noGrp="1"/>
          </p:cNvSpPr>
          <p:nvPr>
            <p:ph type="sldNum" sz="quarter" idx="4294967295"/>
          </p:nvPr>
        </p:nvSpPr>
        <p:spPr>
          <a:xfrm>
            <a:off x="11657011" y="6422399"/>
            <a:ext cx="127001" cy="1524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t"/>
          <a:lstStyle>
            <a:lvl1pPr>
              <a:defRPr sz="1000">
                <a:solidFill>
                  <a:srgbClr val="000000"/>
                </a:solidFill>
                <a:latin typeface="Source Sans Pro Light"/>
                <a:ea typeface="Source Sans Pro Light"/>
                <a:cs typeface="Source Sans Pro Light"/>
                <a:sym typeface="Source Sans Pro Light"/>
              </a:defRPr>
            </a:lvl1pPr>
          </a:lstStyle>
          <a:p>
            <a:fld id="{86CB4B4D-7CA3-9044-876B-883B54F8677D}" type="slidenum">
              <a:rPr/>
              <a:t>5</a:t>
            </a:fld>
            <a:endParaRPr/>
          </a:p>
        </p:txBody>
      </p:sp>
      <p:pic>
        <p:nvPicPr>
          <p:cNvPr id="2" name="Picture 3">
            <a:extLst>
              <a:ext uri="{FF2B5EF4-FFF2-40B4-BE49-F238E27FC236}">
                <a16:creationId xmlns:a16="http://schemas.microsoft.com/office/drawing/2014/main" id="{E3D2EAFE-6D89-1736-8BC7-B6FF4A604BD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30311" y="132425"/>
            <a:ext cx="1661689" cy="11364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7639236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Fußzeilenplatzhalter 3"/>
          <p:cNvSpPr txBox="1"/>
          <p:nvPr/>
        </p:nvSpPr>
        <p:spPr>
          <a:xfrm>
            <a:off x="1139614" y="6422399"/>
            <a:ext cx="7801186" cy="152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“Justice” and “</a:t>
            </a:r>
            <a:r>
              <a:rPr lang="de-AT" dirty="0" err="1"/>
              <a:t>Equality</a:t>
            </a:r>
            <a:r>
              <a:rPr lang="de-AT" dirty="0"/>
              <a:t>” in </a:t>
            </a:r>
            <a:r>
              <a:rPr lang="de-AT" dirty="0" err="1"/>
              <a:t>mathematical</a:t>
            </a:r>
            <a:r>
              <a:rPr lang="de-AT" dirty="0"/>
              <a:t> </a:t>
            </a:r>
            <a:r>
              <a:rPr lang="de-AT" dirty="0" err="1"/>
              <a:t>modelling</a:t>
            </a:r>
            <a:r>
              <a:rPr lang="de-AT" dirty="0"/>
              <a:t>, </a:t>
            </a:r>
            <a:r>
              <a:rPr lang="de-AT" dirty="0" err="1"/>
              <a:t>philisophical</a:t>
            </a:r>
            <a:r>
              <a:rPr lang="de-AT" dirty="0"/>
              <a:t> and </a:t>
            </a:r>
            <a:r>
              <a:rPr lang="de-AT" dirty="0" err="1"/>
              <a:t>gender</a:t>
            </a:r>
            <a:r>
              <a:rPr lang="de-AT" dirty="0"/>
              <a:t> </a:t>
            </a:r>
            <a:r>
              <a:rPr lang="de-AT" dirty="0" err="1"/>
              <a:t>perspective</a:t>
            </a:r>
            <a:endParaRPr dirty="0"/>
          </a:p>
        </p:txBody>
      </p:sp>
      <p:sp>
        <p:nvSpPr>
          <p:cNvPr id="367" name="Titel 5"/>
          <p:cNvSpPr txBox="1">
            <a:spLocks noGrp="1"/>
          </p:cNvSpPr>
          <p:nvPr>
            <p:ph type="title"/>
          </p:nvPr>
        </p:nvSpPr>
        <p:spPr>
          <a:xfrm>
            <a:off x="407986" y="1332186"/>
            <a:ext cx="8532815" cy="820065"/>
          </a:xfrm>
          <a:prstGeom prst="rect">
            <a:avLst/>
          </a:prstGeom>
        </p:spPr>
        <p:txBody>
          <a:bodyPr>
            <a:normAutofit fontScale="90000"/>
          </a:bodyPr>
          <a:lstStyle>
            <a:lvl1pPr>
              <a:defRPr b="1"/>
            </a:lvl1pPr>
          </a:lstStyle>
          <a:p>
            <a:r>
              <a:rPr lang="de-AT" dirty="0"/>
              <a:t>Gerechtigkeit in Preisendörfer (2014)</a:t>
            </a:r>
          </a:p>
        </p:txBody>
      </p:sp>
      <p:sp>
        <p:nvSpPr>
          <p:cNvPr id="368" name="Inhaltsplatzhalter 1"/>
          <p:cNvSpPr txBox="1">
            <a:spLocks noGrp="1"/>
          </p:cNvSpPr>
          <p:nvPr>
            <p:ph type="body" sz="half" idx="1"/>
          </p:nvPr>
        </p:nvSpPr>
        <p:spPr>
          <a:xfrm>
            <a:off x="407986" y="2276475"/>
            <a:ext cx="8532815" cy="3673475"/>
          </a:xfrm>
          <a:prstGeom prst="rect">
            <a:avLst/>
          </a:prstGeom>
        </p:spPr>
        <p:txBody>
          <a:bodyPr>
            <a:normAutofit/>
          </a:bodyPr>
          <a:lstStyle/>
          <a:p>
            <a:pPr>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2 questions in </a:t>
            </a:r>
            <a:r>
              <a:rPr lang="en-GB" sz="1800" dirty="0" err="1">
                <a:solidFill>
                  <a:srgbClr val="0A0A0A"/>
                </a:solidFill>
                <a:latin typeface="Source Sans Pro Light" panose="020B0403030403020204" pitchFamily="34" charset="0"/>
                <a:ea typeface="Source Sans Pro Light" panose="020B0403030403020204" pitchFamily="34" charset="0"/>
              </a:rPr>
              <a:t>Preisendörfers</a:t>
            </a:r>
            <a:r>
              <a:rPr lang="en-GB" sz="1800" dirty="0">
                <a:solidFill>
                  <a:srgbClr val="0A0A0A"/>
                </a:solidFill>
                <a:latin typeface="Source Sans Pro Light" panose="020B0403030403020204" pitchFamily="34" charset="0"/>
                <a:ea typeface="Source Sans Pro Light" panose="020B0403030403020204" pitchFamily="34" charset="0"/>
              </a:rPr>
              <a:t> empirical research regarding environmental justice:</a:t>
            </a:r>
          </a:p>
          <a:p>
            <a:pPr lvl="1">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How do affected people feel </a:t>
            </a:r>
            <a:r>
              <a:rPr lang="en-GB" sz="1800" dirty="0" err="1">
                <a:solidFill>
                  <a:srgbClr val="0A0A0A"/>
                </a:solidFill>
                <a:latin typeface="Source Sans Pro Light" panose="020B0403030403020204" pitchFamily="34" charset="0"/>
                <a:ea typeface="Source Sans Pro Light" panose="020B0403030403020204" pitchFamily="34" charset="0"/>
              </a:rPr>
              <a:t>thier</a:t>
            </a:r>
            <a:r>
              <a:rPr lang="en-GB" sz="1800" dirty="0">
                <a:solidFill>
                  <a:srgbClr val="0A0A0A"/>
                </a:solidFill>
                <a:latin typeface="Source Sans Pro Light" panose="020B0403030403020204" pitchFamily="34" charset="0"/>
                <a:ea typeface="Source Sans Pro Light" panose="020B0403030403020204" pitchFamily="34" charset="0"/>
              </a:rPr>
              <a:t> situation as </a:t>
            </a:r>
            <a:r>
              <a:rPr lang="en-GB" sz="1800" dirty="0" err="1">
                <a:solidFill>
                  <a:srgbClr val="0A0A0A"/>
                </a:solidFill>
                <a:latin typeface="Source Sans Pro Light" panose="020B0403030403020204" pitchFamily="34" charset="0"/>
                <a:ea typeface="Source Sans Pro Light" panose="020B0403030403020204" pitchFamily="34" charset="0"/>
              </a:rPr>
              <a:t>injust</a:t>
            </a:r>
            <a:r>
              <a:rPr lang="en-GB" sz="1800" dirty="0">
                <a:solidFill>
                  <a:srgbClr val="0A0A0A"/>
                </a:solidFill>
                <a:latin typeface="Source Sans Pro Light" panose="020B0403030403020204" pitchFamily="34" charset="0"/>
                <a:ea typeface="Source Sans Pro Light" panose="020B0403030403020204" pitchFamily="34" charset="0"/>
              </a:rPr>
              <a:t> illegitimately bad?</a:t>
            </a:r>
          </a:p>
          <a:p>
            <a:pPr lvl="1">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Under which circumstances do „justice claims“ or protests of affected people appear?</a:t>
            </a:r>
          </a:p>
          <a:p>
            <a:pPr lvl="2">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Reflection: Does the feeling of injustice lead to protest?</a:t>
            </a:r>
          </a:p>
          <a:p>
            <a:pPr lvl="1">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a:p>
            <a:pPr marL="0" indent="0">
              <a:buNone/>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p:txBody>
      </p:sp>
      <p:sp>
        <p:nvSpPr>
          <p:cNvPr id="369" name="Datumsplatzhalter 2"/>
          <p:cNvSpPr txBox="1"/>
          <p:nvPr/>
        </p:nvSpPr>
        <p:spPr>
          <a:xfrm>
            <a:off x="407989" y="6422399"/>
            <a:ext cx="720000" cy="152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07.06.2023</a:t>
            </a:r>
          </a:p>
        </p:txBody>
      </p:sp>
      <p:sp>
        <p:nvSpPr>
          <p:cNvPr id="370" name="Foliennummernplatzhalter 4"/>
          <p:cNvSpPr txBox="1">
            <a:spLocks noGrp="1"/>
          </p:cNvSpPr>
          <p:nvPr>
            <p:ph type="sldNum" sz="quarter" idx="4294967295"/>
          </p:nvPr>
        </p:nvSpPr>
        <p:spPr>
          <a:xfrm>
            <a:off x="11657011" y="6422399"/>
            <a:ext cx="127001" cy="1524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lstStyle>
            <a:lvl1pPr>
              <a:defRPr sz="1000">
                <a:solidFill>
                  <a:srgbClr val="000000"/>
                </a:solidFill>
                <a:latin typeface="Source Sans Pro Light"/>
                <a:ea typeface="Source Sans Pro Light"/>
                <a:cs typeface="Source Sans Pro Light"/>
                <a:sym typeface="Source Sans Pro Light"/>
              </a:defRPr>
            </a:lvl1pPr>
          </a:lstStyle>
          <a:p>
            <a:fld id="{86CB4B4D-7CA3-9044-876B-883B54F8677D}" type="slidenum">
              <a:rPr/>
              <a:t>6</a:t>
            </a:fld>
            <a:endParaRPr/>
          </a:p>
        </p:txBody>
      </p:sp>
      <p:pic>
        <p:nvPicPr>
          <p:cNvPr id="2" name="Picture 3">
            <a:extLst>
              <a:ext uri="{FF2B5EF4-FFF2-40B4-BE49-F238E27FC236}">
                <a16:creationId xmlns:a16="http://schemas.microsoft.com/office/drawing/2014/main" id="{E3D2EAFE-6D89-1736-8BC7-B6FF4A604BD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30311" y="132425"/>
            <a:ext cx="1661689" cy="11364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286981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Fußzeilenplatzhalter 3"/>
          <p:cNvSpPr txBox="1"/>
          <p:nvPr/>
        </p:nvSpPr>
        <p:spPr>
          <a:xfrm>
            <a:off x="1139614" y="6422399"/>
            <a:ext cx="7801186" cy="152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“Justice” and “</a:t>
            </a:r>
            <a:r>
              <a:rPr lang="de-AT" dirty="0" err="1"/>
              <a:t>Equality</a:t>
            </a:r>
            <a:r>
              <a:rPr lang="de-AT" dirty="0"/>
              <a:t>” in </a:t>
            </a:r>
            <a:r>
              <a:rPr lang="de-AT" dirty="0" err="1"/>
              <a:t>mathematical</a:t>
            </a:r>
            <a:r>
              <a:rPr lang="de-AT" dirty="0"/>
              <a:t> </a:t>
            </a:r>
            <a:r>
              <a:rPr lang="de-AT" dirty="0" err="1"/>
              <a:t>modelling</a:t>
            </a:r>
            <a:r>
              <a:rPr lang="de-AT" dirty="0"/>
              <a:t>, </a:t>
            </a:r>
            <a:r>
              <a:rPr lang="de-AT" dirty="0" err="1"/>
              <a:t>philisophical</a:t>
            </a:r>
            <a:r>
              <a:rPr lang="de-AT" dirty="0"/>
              <a:t> and </a:t>
            </a:r>
            <a:r>
              <a:rPr lang="de-AT" dirty="0" err="1"/>
              <a:t>gender</a:t>
            </a:r>
            <a:r>
              <a:rPr lang="de-AT" dirty="0"/>
              <a:t> </a:t>
            </a:r>
            <a:r>
              <a:rPr lang="de-AT" dirty="0" err="1"/>
              <a:t>perspective</a:t>
            </a:r>
            <a:endParaRPr dirty="0"/>
          </a:p>
        </p:txBody>
      </p:sp>
      <p:sp>
        <p:nvSpPr>
          <p:cNvPr id="367" name="Titel 5"/>
          <p:cNvSpPr txBox="1">
            <a:spLocks noGrp="1"/>
          </p:cNvSpPr>
          <p:nvPr>
            <p:ph type="title"/>
          </p:nvPr>
        </p:nvSpPr>
        <p:spPr>
          <a:xfrm>
            <a:off x="407986" y="1095095"/>
            <a:ext cx="10550746" cy="820065"/>
          </a:xfrm>
          <a:prstGeom prst="rect">
            <a:avLst/>
          </a:prstGeom>
        </p:spPr>
        <p:txBody>
          <a:bodyPr>
            <a:normAutofit fontScale="90000"/>
          </a:bodyPr>
          <a:lstStyle>
            <a:lvl1pPr>
              <a:defRPr b="1"/>
            </a:lvl1pPr>
          </a:lstStyle>
          <a:p>
            <a:r>
              <a:rPr lang="en-US" dirty="0"/>
              <a:t>Promoting factors for the transition from inequality to injustice (</a:t>
            </a:r>
            <a:r>
              <a:rPr lang="en-US" dirty="0" err="1"/>
              <a:t>Preisendörfer</a:t>
            </a:r>
            <a:r>
              <a:rPr lang="en-US" dirty="0"/>
              <a:t> 2014)</a:t>
            </a:r>
            <a:endParaRPr lang="de-AT" dirty="0"/>
          </a:p>
        </p:txBody>
      </p:sp>
      <p:sp>
        <p:nvSpPr>
          <p:cNvPr id="368" name="Inhaltsplatzhalter 1"/>
          <p:cNvSpPr txBox="1">
            <a:spLocks noGrp="1"/>
          </p:cNvSpPr>
          <p:nvPr>
            <p:ph type="body" sz="half" idx="1"/>
          </p:nvPr>
        </p:nvSpPr>
        <p:spPr>
          <a:xfrm>
            <a:off x="407986" y="2276475"/>
            <a:ext cx="8532815" cy="3673475"/>
          </a:xfrm>
          <a:prstGeom prst="rect">
            <a:avLst/>
          </a:prstGeom>
        </p:spPr>
        <p:txBody>
          <a:bodyPr>
            <a:normAutofit/>
          </a:bodyPr>
          <a:lstStyle/>
          <a:p>
            <a:pPr marL="342900" indent="-342900">
              <a:buFont typeface="+mj-lt"/>
              <a:buAutoNum type="alphaLcPeriod"/>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Distinct socio-spatial inequalities in environmental burdens</a:t>
            </a:r>
          </a:p>
          <a:p>
            <a:pPr marL="342900" indent="-342900">
              <a:buFont typeface="+mj-lt"/>
              <a:buAutoNum type="alphaLcPeriod"/>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Environmental burdens beyond the reasonable level</a:t>
            </a:r>
          </a:p>
          <a:p>
            <a:pPr marL="342900" indent="-342900">
              <a:buFont typeface="+mj-lt"/>
              <a:buAutoNum type="alphaLcPeriod"/>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Accumulation of disadvantages</a:t>
            </a:r>
          </a:p>
          <a:p>
            <a:pPr marL="342900" indent="-342900">
              <a:buFont typeface="+mj-lt"/>
              <a:buAutoNum type="alphaLcPeriod"/>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Significant impairment of subjective well-being</a:t>
            </a:r>
          </a:p>
          <a:p>
            <a:pPr marL="342900" indent="-342900">
              <a:buFont typeface="+mj-lt"/>
              <a:buAutoNum type="alphaLcPeriod"/>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Discrepancy between polluters/users and those affected</a:t>
            </a:r>
          </a:p>
          <a:p>
            <a:pPr marL="342900" indent="-342900">
              <a:buFont typeface="+mj-lt"/>
              <a:buAutoNum type="alphaLcPeriod"/>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Lack of alternative options for those affected</a:t>
            </a:r>
          </a:p>
          <a:p>
            <a:pPr marL="342900" indent="-342900">
              <a:buFont typeface="+mj-lt"/>
              <a:buAutoNum type="alphaLcPeriod"/>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Insufficient opportunities for participation and co-determination</a:t>
            </a:r>
            <a:endParaRPr lang="de-AT" sz="1800" dirty="0">
              <a:solidFill>
                <a:srgbClr val="0A0A0A"/>
              </a:solidFill>
              <a:latin typeface="Source Sans Pro Light" panose="020B0403030403020204" pitchFamily="34" charset="0"/>
              <a:ea typeface="Source Sans Pro Light" panose="020B0403030403020204" pitchFamily="34" charset="0"/>
            </a:endParaRPr>
          </a:p>
          <a:p>
            <a:pPr marL="0" indent="0">
              <a:buNone/>
              <a:defRPr sz="1800" b="1">
                <a:latin typeface="Source Sans Pro Semibold"/>
                <a:ea typeface="Source Sans Pro Semibold"/>
                <a:cs typeface="Source Sans Pro Semibold"/>
                <a:sym typeface="Source Sans Pro Semibold"/>
              </a:defRPr>
            </a:pPr>
            <a:endParaRPr lang="en-US" sz="1800" dirty="0">
              <a:solidFill>
                <a:srgbClr val="0A0A0A"/>
              </a:solidFill>
              <a:latin typeface="Source Sans Pro Light" panose="020B0403030403020204" pitchFamily="34" charset="0"/>
              <a:ea typeface="Source Sans Pro Light" panose="020B0403030403020204" pitchFamily="34" charset="0"/>
            </a:endParaRPr>
          </a:p>
          <a:p>
            <a:pPr marL="0" indent="0">
              <a:buNone/>
              <a:defRPr sz="1800" b="1">
                <a:latin typeface="Source Sans Pro Semibold"/>
                <a:ea typeface="Source Sans Pro Semibold"/>
                <a:cs typeface="Source Sans Pro Semibold"/>
                <a:sym typeface="Source Sans Pro Semibold"/>
              </a:defRPr>
            </a:pPr>
            <a:r>
              <a:rPr lang="en-US" sz="1800" dirty="0">
                <a:solidFill>
                  <a:srgbClr val="0A0A0A"/>
                </a:solidFill>
                <a:latin typeface="Source Sans Pro Light" panose="020B0403030403020204" pitchFamily="34" charset="0"/>
                <a:ea typeface="Source Sans Pro Light" panose="020B0403030403020204" pitchFamily="34" charset="0"/>
              </a:rPr>
              <a:t>My comment: </a:t>
            </a:r>
            <a:r>
              <a:rPr lang="en-US" sz="1800" dirty="0" err="1">
                <a:solidFill>
                  <a:srgbClr val="0A0A0A"/>
                </a:solidFill>
                <a:latin typeface="Source Sans Pro Light" panose="020B0403030403020204" pitchFamily="34" charset="0"/>
                <a:ea typeface="Source Sans Pro Light" panose="020B0403030403020204" pitchFamily="34" charset="0"/>
              </a:rPr>
              <a:t>Preisendörfer's</a:t>
            </a:r>
            <a:r>
              <a:rPr lang="en-US" sz="1800" dirty="0">
                <a:solidFill>
                  <a:srgbClr val="0A0A0A"/>
                </a:solidFill>
                <a:latin typeface="Source Sans Pro Light" panose="020B0403030403020204" pitchFamily="34" charset="0"/>
                <a:ea typeface="Source Sans Pro Light" panose="020B0403030403020204" pitchFamily="34" charset="0"/>
              </a:rPr>
              <a:t> argument takes place more on a local level, global issues are hardly addressed.</a:t>
            </a:r>
            <a:endParaRPr lang="de-AT" sz="1800" dirty="0">
              <a:solidFill>
                <a:srgbClr val="0A0A0A"/>
              </a:solidFill>
              <a:latin typeface="Source Sans Pro Light" panose="020B0403030403020204" pitchFamily="34" charset="0"/>
              <a:ea typeface="Source Sans Pro Light" panose="020B0403030403020204" pitchFamily="34" charset="0"/>
            </a:endParaRPr>
          </a:p>
          <a:p>
            <a:pPr marL="0" indent="0">
              <a:buNone/>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p:txBody>
      </p:sp>
      <p:sp>
        <p:nvSpPr>
          <p:cNvPr id="369" name="Datumsplatzhalter 2"/>
          <p:cNvSpPr txBox="1"/>
          <p:nvPr/>
        </p:nvSpPr>
        <p:spPr>
          <a:xfrm>
            <a:off x="407989" y="6422399"/>
            <a:ext cx="720000" cy="152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07.06.2023</a:t>
            </a:r>
          </a:p>
        </p:txBody>
      </p:sp>
      <p:sp>
        <p:nvSpPr>
          <p:cNvPr id="370" name="Foliennummernplatzhalter 4"/>
          <p:cNvSpPr txBox="1">
            <a:spLocks noGrp="1"/>
          </p:cNvSpPr>
          <p:nvPr>
            <p:ph type="sldNum" sz="quarter" idx="4294967295"/>
          </p:nvPr>
        </p:nvSpPr>
        <p:spPr>
          <a:xfrm>
            <a:off x="11657011" y="6422399"/>
            <a:ext cx="127001" cy="1524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t"/>
          <a:lstStyle>
            <a:lvl1pPr>
              <a:defRPr sz="1000">
                <a:solidFill>
                  <a:srgbClr val="000000"/>
                </a:solidFill>
                <a:latin typeface="Source Sans Pro Light"/>
                <a:ea typeface="Source Sans Pro Light"/>
                <a:cs typeface="Source Sans Pro Light"/>
                <a:sym typeface="Source Sans Pro Light"/>
              </a:defRPr>
            </a:lvl1pPr>
          </a:lstStyle>
          <a:p>
            <a:fld id="{86CB4B4D-7CA3-9044-876B-883B54F8677D}" type="slidenum">
              <a:rPr/>
              <a:t>7</a:t>
            </a:fld>
            <a:endParaRPr/>
          </a:p>
        </p:txBody>
      </p:sp>
      <p:pic>
        <p:nvPicPr>
          <p:cNvPr id="2" name="Picture 3">
            <a:extLst>
              <a:ext uri="{FF2B5EF4-FFF2-40B4-BE49-F238E27FC236}">
                <a16:creationId xmlns:a16="http://schemas.microsoft.com/office/drawing/2014/main" id="{E3D2EAFE-6D89-1736-8BC7-B6FF4A604BD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30311" y="132425"/>
            <a:ext cx="1661689" cy="11364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0893762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Fußzeilenplatzhalter 3"/>
          <p:cNvSpPr txBox="1"/>
          <p:nvPr/>
        </p:nvSpPr>
        <p:spPr>
          <a:xfrm>
            <a:off x="1139614" y="6422399"/>
            <a:ext cx="7801186" cy="152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“Justice” and “</a:t>
            </a:r>
            <a:r>
              <a:rPr lang="de-AT" dirty="0" err="1"/>
              <a:t>Equality</a:t>
            </a:r>
            <a:r>
              <a:rPr lang="de-AT" dirty="0"/>
              <a:t>” in </a:t>
            </a:r>
            <a:r>
              <a:rPr lang="de-AT" dirty="0" err="1"/>
              <a:t>mathematical</a:t>
            </a:r>
            <a:r>
              <a:rPr lang="de-AT" dirty="0"/>
              <a:t> </a:t>
            </a:r>
            <a:r>
              <a:rPr lang="de-AT" dirty="0" err="1"/>
              <a:t>modelling</a:t>
            </a:r>
            <a:r>
              <a:rPr lang="de-AT" dirty="0"/>
              <a:t>, </a:t>
            </a:r>
            <a:r>
              <a:rPr lang="de-AT" dirty="0" err="1"/>
              <a:t>philisophical</a:t>
            </a:r>
            <a:r>
              <a:rPr lang="de-AT" dirty="0"/>
              <a:t> and </a:t>
            </a:r>
            <a:r>
              <a:rPr lang="de-AT" dirty="0" err="1"/>
              <a:t>gender</a:t>
            </a:r>
            <a:r>
              <a:rPr lang="de-AT" dirty="0"/>
              <a:t> </a:t>
            </a:r>
            <a:r>
              <a:rPr lang="de-AT" dirty="0" err="1"/>
              <a:t>perspective</a:t>
            </a:r>
            <a:endParaRPr dirty="0"/>
          </a:p>
        </p:txBody>
      </p:sp>
      <p:sp>
        <p:nvSpPr>
          <p:cNvPr id="367" name="Titel 5"/>
          <p:cNvSpPr txBox="1">
            <a:spLocks noGrp="1"/>
          </p:cNvSpPr>
          <p:nvPr>
            <p:ph type="title"/>
          </p:nvPr>
        </p:nvSpPr>
        <p:spPr>
          <a:xfrm>
            <a:off x="407986" y="1332186"/>
            <a:ext cx="8532815" cy="820065"/>
          </a:xfrm>
          <a:prstGeom prst="rect">
            <a:avLst/>
          </a:prstGeom>
        </p:spPr>
        <p:txBody>
          <a:bodyPr/>
          <a:lstStyle>
            <a:lvl1pPr>
              <a:defRPr b="1"/>
            </a:lvl1pPr>
          </a:lstStyle>
          <a:p>
            <a:r>
              <a:rPr lang="de-AT" dirty="0"/>
              <a:t>Gerechtigkeitskonzepte</a:t>
            </a:r>
          </a:p>
        </p:txBody>
      </p:sp>
      <p:sp>
        <p:nvSpPr>
          <p:cNvPr id="368" name="Inhaltsplatzhalter 1"/>
          <p:cNvSpPr txBox="1">
            <a:spLocks noGrp="1"/>
          </p:cNvSpPr>
          <p:nvPr>
            <p:ph type="body" sz="half" idx="1"/>
          </p:nvPr>
        </p:nvSpPr>
        <p:spPr>
          <a:xfrm>
            <a:off x="407986" y="2276475"/>
            <a:ext cx="8532815" cy="3673475"/>
          </a:xfrm>
          <a:prstGeom prst="rect">
            <a:avLst/>
          </a:prstGeom>
        </p:spPr>
        <p:txBody>
          <a:bodyPr>
            <a:normAutofit/>
          </a:bodyPr>
          <a:lstStyle/>
          <a:p>
            <a:pPr marL="0" indent="0">
              <a:buNone/>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a:p>
            <a:pPr marL="285750" indent="-285750">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Assignment:</a:t>
            </a:r>
          </a:p>
          <a:p>
            <a:pPr marL="465138" lvl="1" indent="-285750">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Make groups of 2-3 students.</a:t>
            </a:r>
          </a:p>
          <a:p>
            <a:pPr marL="465138" lvl="1" indent="-285750">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a:p>
            <a:pPr marL="465138" lvl="1" indent="-285750">
              <a:defRPr sz="1800" b="1">
                <a:latin typeface="Source Sans Pro Semibold"/>
                <a:ea typeface="Source Sans Pro Semibold"/>
                <a:cs typeface="Source Sans Pro Semibold"/>
                <a:sym typeface="Source Sans Pro Semibold"/>
              </a:defRPr>
            </a:pPr>
            <a:endParaRPr lang="de-AT" sz="1800" dirty="0">
              <a:solidFill>
                <a:srgbClr val="0A0A0A"/>
              </a:solidFill>
              <a:latin typeface="Source Sans Pro Light" panose="020B0403030403020204" pitchFamily="34" charset="0"/>
              <a:ea typeface="Source Sans Pro Light" panose="020B0403030403020204" pitchFamily="34" charset="0"/>
            </a:endParaRPr>
          </a:p>
          <a:p>
            <a:pPr marL="465138" lvl="1" indent="-285750">
              <a:defRPr sz="1800" b="1">
                <a:latin typeface="Source Sans Pro Semibold"/>
                <a:ea typeface="Source Sans Pro Semibold"/>
                <a:cs typeface="Source Sans Pro Semibold"/>
                <a:sym typeface="Source Sans Pro Semibold"/>
              </a:defRPr>
            </a:pPr>
            <a:r>
              <a:rPr lang="en-GB" sz="1800" dirty="0">
                <a:solidFill>
                  <a:srgbClr val="0A0A0A"/>
                </a:solidFill>
                <a:latin typeface="Source Sans Pro Light" panose="020B0403030403020204" pitchFamily="34" charset="0"/>
                <a:ea typeface="Source Sans Pro Light" panose="020B0403030403020204" pitchFamily="34" charset="0"/>
              </a:rPr>
              <a:t>Reflect on your new knowledge, confirmations or adaptations of your preconceptions, considering what you said about your ideas about justice at the beginning of the unit and what you said in the </a:t>
            </a:r>
            <a:r>
              <a:rPr lang="en-GB" sz="1800" dirty="0" err="1">
                <a:solidFill>
                  <a:srgbClr val="0A0A0A"/>
                </a:solidFill>
                <a:latin typeface="Source Sans Pro Light" panose="020B0403030403020204" pitchFamily="34" charset="0"/>
                <a:ea typeface="Source Sans Pro Light" panose="020B0403030403020204" pitchFamily="34" charset="0"/>
              </a:rPr>
              <a:t>Wordcloud</a:t>
            </a:r>
            <a:r>
              <a:rPr lang="en-GB" sz="1800" dirty="0">
                <a:solidFill>
                  <a:srgbClr val="0A0A0A"/>
                </a:solidFill>
                <a:latin typeface="Source Sans Pro Light" panose="020B0403030403020204" pitchFamily="34" charset="0"/>
                <a:ea typeface="Source Sans Pro Light" panose="020B0403030403020204" pitchFamily="34" charset="0"/>
              </a:rPr>
              <a:t>.</a:t>
            </a:r>
          </a:p>
        </p:txBody>
      </p:sp>
      <p:sp>
        <p:nvSpPr>
          <p:cNvPr id="369" name="Datumsplatzhalter 2"/>
          <p:cNvSpPr txBox="1"/>
          <p:nvPr/>
        </p:nvSpPr>
        <p:spPr>
          <a:xfrm>
            <a:off x="407989" y="6422399"/>
            <a:ext cx="720000" cy="152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07.06.2023</a:t>
            </a:r>
          </a:p>
        </p:txBody>
      </p:sp>
      <p:sp>
        <p:nvSpPr>
          <p:cNvPr id="370" name="Foliennummernplatzhalter 4"/>
          <p:cNvSpPr txBox="1">
            <a:spLocks noGrp="1"/>
          </p:cNvSpPr>
          <p:nvPr>
            <p:ph type="sldNum" sz="quarter" idx="4294967295"/>
          </p:nvPr>
        </p:nvSpPr>
        <p:spPr>
          <a:xfrm>
            <a:off x="11657011" y="6422399"/>
            <a:ext cx="127001" cy="1524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t"/>
          <a:lstStyle>
            <a:lvl1pPr>
              <a:defRPr sz="1000">
                <a:solidFill>
                  <a:srgbClr val="000000"/>
                </a:solidFill>
                <a:latin typeface="Source Sans Pro Light"/>
                <a:ea typeface="Source Sans Pro Light"/>
                <a:cs typeface="Source Sans Pro Light"/>
                <a:sym typeface="Source Sans Pro Light"/>
              </a:defRPr>
            </a:lvl1pPr>
          </a:lstStyle>
          <a:p>
            <a:fld id="{86CB4B4D-7CA3-9044-876B-883B54F8677D}" type="slidenum">
              <a:rPr/>
              <a:t>8</a:t>
            </a:fld>
            <a:endParaRPr/>
          </a:p>
        </p:txBody>
      </p:sp>
      <p:pic>
        <p:nvPicPr>
          <p:cNvPr id="2" name="Picture 3">
            <a:extLst>
              <a:ext uri="{FF2B5EF4-FFF2-40B4-BE49-F238E27FC236}">
                <a16:creationId xmlns:a16="http://schemas.microsoft.com/office/drawing/2014/main" id="{E3D2EAFE-6D89-1736-8BC7-B6FF4A604BD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30311" y="132425"/>
            <a:ext cx="1661689" cy="11364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445803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Fußzeilenplatzhalter 3"/>
          <p:cNvSpPr txBox="1"/>
          <p:nvPr/>
        </p:nvSpPr>
        <p:spPr>
          <a:xfrm>
            <a:off x="1139614" y="6422399"/>
            <a:ext cx="7801186" cy="152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“Justice” and “</a:t>
            </a:r>
            <a:r>
              <a:rPr lang="de-AT" dirty="0" err="1"/>
              <a:t>Equality</a:t>
            </a:r>
            <a:r>
              <a:rPr lang="de-AT" dirty="0"/>
              <a:t>” in </a:t>
            </a:r>
            <a:r>
              <a:rPr lang="de-AT" dirty="0" err="1"/>
              <a:t>mathematical</a:t>
            </a:r>
            <a:r>
              <a:rPr lang="de-AT" dirty="0"/>
              <a:t> </a:t>
            </a:r>
            <a:r>
              <a:rPr lang="de-AT" dirty="0" err="1"/>
              <a:t>modelling</a:t>
            </a:r>
            <a:r>
              <a:rPr lang="de-AT" dirty="0"/>
              <a:t>, </a:t>
            </a:r>
            <a:r>
              <a:rPr lang="de-AT" dirty="0" err="1"/>
              <a:t>philisophical</a:t>
            </a:r>
            <a:r>
              <a:rPr lang="de-AT" dirty="0"/>
              <a:t> and </a:t>
            </a:r>
            <a:r>
              <a:rPr lang="de-AT" dirty="0" err="1"/>
              <a:t>gender</a:t>
            </a:r>
            <a:r>
              <a:rPr lang="de-AT" dirty="0"/>
              <a:t> </a:t>
            </a:r>
            <a:r>
              <a:rPr lang="de-AT" dirty="0" err="1"/>
              <a:t>perspective</a:t>
            </a:r>
            <a:endParaRPr dirty="0"/>
          </a:p>
        </p:txBody>
      </p:sp>
      <p:sp>
        <p:nvSpPr>
          <p:cNvPr id="367" name="Titel 5"/>
          <p:cNvSpPr txBox="1">
            <a:spLocks noGrp="1"/>
          </p:cNvSpPr>
          <p:nvPr>
            <p:ph type="title"/>
          </p:nvPr>
        </p:nvSpPr>
        <p:spPr>
          <a:xfrm>
            <a:off x="407986" y="1332186"/>
            <a:ext cx="8532815" cy="820065"/>
          </a:xfrm>
          <a:prstGeom prst="rect">
            <a:avLst/>
          </a:prstGeom>
        </p:spPr>
        <p:txBody>
          <a:bodyPr>
            <a:normAutofit fontScale="90000"/>
          </a:bodyPr>
          <a:lstStyle>
            <a:lvl1pPr>
              <a:defRPr b="1"/>
            </a:lvl1pPr>
          </a:lstStyle>
          <a:p>
            <a:r>
              <a:rPr lang="de-AT" dirty="0" err="1"/>
              <a:t>Wordcloud</a:t>
            </a:r>
            <a:r>
              <a:rPr lang="de-AT" dirty="0"/>
              <a:t>: </a:t>
            </a:r>
            <a:r>
              <a:rPr lang="de-AT" dirty="0" err="1"/>
              <a:t>What</a:t>
            </a:r>
            <a:r>
              <a:rPr lang="de-AT" dirty="0"/>
              <a:t> </a:t>
            </a:r>
            <a:r>
              <a:rPr lang="de-AT" dirty="0" err="1"/>
              <a:t>does</a:t>
            </a:r>
            <a:r>
              <a:rPr lang="de-AT" dirty="0"/>
              <a:t> </a:t>
            </a:r>
            <a:r>
              <a:rPr lang="de-AT" dirty="0" err="1"/>
              <a:t>fairness</a:t>
            </a:r>
            <a:r>
              <a:rPr lang="de-AT" dirty="0"/>
              <a:t> </a:t>
            </a:r>
            <a:r>
              <a:rPr lang="de-AT" dirty="0" err="1"/>
              <a:t>mean</a:t>
            </a:r>
            <a:r>
              <a:rPr lang="de-AT" dirty="0"/>
              <a:t>? </a:t>
            </a:r>
          </a:p>
        </p:txBody>
      </p:sp>
      <p:sp>
        <p:nvSpPr>
          <p:cNvPr id="368" name="Inhaltsplatzhalter 1"/>
          <p:cNvSpPr txBox="1">
            <a:spLocks noGrp="1"/>
          </p:cNvSpPr>
          <p:nvPr>
            <p:ph type="body" sz="half" idx="1"/>
          </p:nvPr>
        </p:nvSpPr>
        <p:spPr>
          <a:xfrm>
            <a:off x="407986" y="2276475"/>
            <a:ext cx="8532815" cy="3673475"/>
          </a:xfrm>
          <a:prstGeom prst="rect">
            <a:avLst/>
          </a:prstGeom>
        </p:spPr>
        <p:txBody>
          <a:bodyPr>
            <a:normAutofit/>
          </a:bodyPr>
          <a:lstStyle/>
          <a:p>
            <a:pPr marL="0" indent="0">
              <a:buNone/>
              <a:defRPr sz="1800" b="1">
                <a:latin typeface="Source Sans Pro Semibold"/>
                <a:ea typeface="Source Sans Pro Semibold"/>
                <a:cs typeface="Source Sans Pro Semibold"/>
                <a:sym typeface="Source Sans Pro Semibold"/>
              </a:defRPr>
            </a:pPr>
            <a:r>
              <a:rPr lang="de-AT" sz="1800" dirty="0">
                <a:solidFill>
                  <a:srgbClr val="0A0A0A"/>
                </a:solidFill>
                <a:latin typeface="Source Sans Pro Light" panose="020B0403030403020204" pitchFamily="34" charset="0"/>
                <a:ea typeface="Source Sans Pro Light" panose="020B0403030403020204" pitchFamily="34" charset="0"/>
              </a:rPr>
              <a:t>(</a:t>
            </a:r>
            <a:r>
              <a:rPr lang="de-AT" sz="1800" dirty="0" err="1">
                <a:solidFill>
                  <a:srgbClr val="0A0A0A"/>
                </a:solidFill>
                <a:latin typeface="Source Sans Pro Light" panose="020B0403030403020204" pitchFamily="34" charset="0"/>
                <a:ea typeface="Source Sans Pro Light" panose="020B0403030403020204" pitchFamily="34" charset="0"/>
              </a:rPr>
              <a:t>put</a:t>
            </a:r>
            <a:r>
              <a:rPr lang="de-AT" sz="1800" dirty="0">
                <a:solidFill>
                  <a:srgbClr val="0A0A0A"/>
                </a:solidFill>
                <a:latin typeface="Source Sans Pro Light" panose="020B0403030403020204" pitchFamily="34" charset="0"/>
                <a:ea typeface="Source Sans Pro Light" panose="020B0403030403020204" pitchFamily="34" charset="0"/>
              </a:rPr>
              <a:t> in </a:t>
            </a:r>
            <a:r>
              <a:rPr lang="de-AT" sz="1800" dirty="0" err="1">
                <a:solidFill>
                  <a:srgbClr val="0A0A0A"/>
                </a:solidFill>
                <a:latin typeface="Source Sans Pro Light" panose="020B0403030403020204" pitchFamily="34" charset="0"/>
                <a:ea typeface="Source Sans Pro Light" panose="020B0403030403020204" pitchFamily="34" charset="0"/>
              </a:rPr>
              <a:t>the</a:t>
            </a:r>
            <a:r>
              <a:rPr lang="de-AT" sz="1800" dirty="0">
                <a:solidFill>
                  <a:srgbClr val="0A0A0A"/>
                </a:solidFill>
                <a:latin typeface="Source Sans Pro Light" panose="020B0403030403020204" pitchFamily="34" charset="0"/>
                <a:ea typeface="Source Sans Pro Light" panose="020B0403030403020204" pitchFamily="34" charset="0"/>
              </a:rPr>
              <a:t> </a:t>
            </a:r>
            <a:r>
              <a:rPr lang="de-AT" sz="1800" dirty="0" err="1">
                <a:solidFill>
                  <a:srgbClr val="0A0A0A"/>
                </a:solidFill>
                <a:latin typeface="Source Sans Pro Light" panose="020B0403030403020204" pitchFamily="34" charset="0"/>
                <a:ea typeface="Source Sans Pro Light" panose="020B0403030403020204" pitchFamily="34" charset="0"/>
              </a:rPr>
              <a:t>result</a:t>
            </a:r>
            <a:r>
              <a:rPr lang="de-AT" sz="1800" dirty="0">
                <a:solidFill>
                  <a:srgbClr val="0A0A0A"/>
                </a:solidFill>
                <a:latin typeface="Source Sans Pro Light" panose="020B0403030403020204" pitchFamily="34" charset="0"/>
                <a:ea typeface="Source Sans Pro Light" panose="020B0403030403020204" pitchFamily="34" charset="0"/>
              </a:rPr>
              <a:t> </a:t>
            </a:r>
            <a:r>
              <a:rPr lang="de-AT" sz="1800" dirty="0" err="1">
                <a:solidFill>
                  <a:srgbClr val="0A0A0A"/>
                </a:solidFill>
                <a:latin typeface="Source Sans Pro Light" panose="020B0403030403020204" pitchFamily="34" charset="0"/>
                <a:ea typeface="Source Sans Pro Light" panose="020B0403030403020204" pitchFamily="34" charset="0"/>
              </a:rPr>
              <a:t>from</a:t>
            </a:r>
            <a:r>
              <a:rPr lang="de-AT" sz="1800" dirty="0">
                <a:solidFill>
                  <a:srgbClr val="0A0A0A"/>
                </a:solidFill>
                <a:latin typeface="Source Sans Pro Light" panose="020B0403030403020204" pitchFamily="34" charset="0"/>
                <a:ea typeface="Source Sans Pro Light" panose="020B0403030403020204" pitchFamily="34" charset="0"/>
              </a:rPr>
              <a:t> </a:t>
            </a:r>
            <a:r>
              <a:rPr lang="de-AT" sz="1800" dirty="0" err="1">
                <a:solidFill>
                  <a:srgbClr val="0A0A0A"/>
                </a:solidFill>
                <a:latin typeface="Source Sans Pro Light" panose="020B0403030403020204" pitchFamily="34" charset="0"/>
                <a:ea typeface="Source Sans Pro Light" panose="020B0403030403020204" pitchFamily="34" charset="0"/>
              </a:rPr>
              <a:t>the</a:t>
            </a:r>
            <a:r>
              <a:rPr lang="de-AT" sz="1800" dirty="0">
                <a:solidFill>
                  <a:srgbClr val="0A0A0A"/>
                </a:solidFill>
                <a:latin typeface="Source Sans Pro Light" panose="020B0403030403020204" pitchFamily="34" charset="0"/>
                <a:ea typeface="Source Sans Pro Light" panose="020B0403030403020204" pitchFamily="34" charset="0"/>
              </a:rPr>
              <a:t> </a:t>
            </a:r>
            <a:r>
              <a:rPr lang="de-AT" sz="1800" dirty="0" err="1">
                <a:solidFill>
                  <a:srgbClr val="0A0A0A"/>
                </a:solidFill>
                <a:latin typeface="Source Sans Pro Light" panose="020B0403030403020204" pitchFamily="34" charset="0"/>
                <a:ea typeface="Source Sans Pro Light" panose="020B0403030403020204" pitchFamily="34" charset="0"/>
              </a:rPr>
              <a:t>wordcloud</a:t>
            </a:r>
            <a:r>
              <a:rPr lang="de-AT" sz="1800" dirty="0">
                <a:solidFill>
                  <a:srgbClr val="0A0A0A"/>
                </a:solidFill>
                <a:latin typeface="Source Sans Pro Light" panose="020B0403030403020204" pitchFamily="34" charset="0"/>
                <a:ea typeface="Source Sans Pro Light" panose="020B0403030403020204" pitchFamily="34" charset="0"/>
              </a:rPr>
              <a:t> in </a:t>
            </a:r>
            <a:r>
              <a:rPr lang="de-AT" sz="1800" dirty="0" err="1">
                <a:solidFill>
                  <a:srgbClr val="0A0A0A"/>
                </a:solidFill>
                <a:latin typeface="Source Sans Pro Light" panose="020B0403030403020204" pitchFamily="34" charset="0"/>
                <a:ea typeface="Source Sans Pro Light" panose="020B0403030403020204" pitchFamily="34" charset="0"/>
              </a:rPr>
              <a:t>the</a:t>
            </a:r>
            <a:r>
              <a:rPr lang="de-AT" sz="1800" dirty="0">
                <a:solidFill>
                  <a:srgbClr val="0A0A0A"/>
                </a:solidFill>
                <a:latin typeface="Source Sans Pro Light" panose="020B0403030403020204" pitchFamily="34" charset="0"/>
                <a:ea typeface="Source Sans Pro Light" panose="020B0403030403020204" pitchFamily="34" charset="0"/>
              </a:rPr>
              <a:t> </a:t>
            </a:r>
            <a:r>
              <a:rPr lang="de-AT" sz="1800" dirty="0" err="1">
                <a:solidFill>
                  <a:srgbClr val="0A0A0A"/>
                </a:solidFill>
                <a:latin typeface="Source Sans Pro Light" panose="020B0403030403020204" pitchFamily="34" charset="0"/>
                <a:ea typeface="Source Sans Pro Light" panose="020B0403030403020204" pitchFamily="34" charset="0"/>
              </a:rPr>
              <a:t>beginning</a:t>
            </a:r>
            <a:r>
              <a:rPr lang="de-AT" sz="1800" dirty="0">
                <a:solidFill>
                  <a:srgbClr val="0A0A0A"/>
                </a:solidFill>
                <a:latin typeface="Source Sans Pro Light" panose="020B0403030403020204" pitchFamily="34" charset="0"/>
                <a:ea typeface="Source Sans Pro Light" panose="020B0403030403020204" pitchFamily="34" charset="0"/>
              </a:rPr>
              <a:t> </a:t>
            </a:r>
            <a:r>
              <a:rPr lang="de-AT" sz="1800" dirty="0" err="1">
                <a:solidFill>
                  <a:srgbClr val="0A0A0A"/>
                </a:solidFill>
                <a:latin typeface="Source Sans Pro Light" panose="020B0403030403020204" pitchFamily="34" charset="0"/>
                <a:ea typeface="Source Sans Pro Light" panose="020B0403030403020204" pitchFamily="34" charset="0"/>
              </a:rPr>
              <a:t>od</a:t>
            </a:r>
            <a:r>
              <a:rPr lang="de-AT" sz="1800" dirty="0">
                <a:solidFill>
                  <a:srgbClr val="0A0A0A"/>
                </a:solidFill>
                <a:latin typeface="Source Sans Pro Light" panose="020B0403030403020204" pitchFamily="34" charset="0"/>
                <a:ea typeface="Source Sans Pro Light" panose="020B0403030403020204" pitchFamily="34" charset="0"/>
              </a:rPr>
              <a:t> </a:t>
            </a:r>
            <a:r>
              <a:rPr lang="de-AT" sz="1800" dirty="0" err="1">
                <a:solidFill>
                  <a:srgbClr val="0A0A0A"/>
                </a:solidFill>
                <a:latin typeface="Source Sans Pro Light" panose="020B0403030403020204" pitchFamily="34" charset="0"/>
                <a:ea typeface="Source Sans Pro Light" panose="020B0403030403020204" pitchFamily="34" charset="0"/>
              </a:rPr>
              <a:t>the</a:t>
            </a:r>
            <a:r>
              <a:rPr lang="de-AT" sz="1800" dirty="0">
                <a:solidFill>
                  <a:srgbClr val="0A0A0A"/>
                </a:solidFill>
                <a:latin typeface="Source Sans Pro Light" panose="020B0403030403020204" pitchFamily="34" charset="0"/>
                <a:ea typeface="Source Sans Pro Light" panose="020B0403030403020204" pitchFamily="34" charset="0"/>
              </a:rPr>
              <a:t> </a:t>
            </a:r>
            <a:r>
              <a:rPr lang="de-AT" sz="1800" dirty="0" err="1">
                <a:solidFill>
                  <a:srgbClr val="0A0A0A"/>
                </a:solidFill>
                <a:latin typeface="Source Sans Pro Light" panose="020B0403030403020204" pitchFamily="34" charset="0"/>
                <a:ea typeface="Source Sans Pro Light" panose="020B0403030403020204" pitchFamily="34" charset="0"/>
              </a:rPr>
              <a:t>session</a:t>
            </a:r>
            <a:r>
              <a:rPr lang="de-AT" sz="1800" dirty="0">
                <a:solidFill>
                  <a:srgbClr val="0A0A0A"/>
                </a:solidFill>
                <a:latin typeface="Source Sans Pro Light" panose="020B0403030403020204" pitchFamily="34" charset="0"/>
                <a:ea typeface="Source Sans Pro Light" panose="020B0403030403020204" pitchFamily="34" charset="0"/>
              </a:rPr>
              <a:t>)</a:t>
            </a:r>
          </a:p>
        </p:txBody>
      </p:sp>
      <p:sp>
        <p:nvSpPr>
          <p:cNvPr id="369" name="Datumsplatzhalter 2"/>
          <p:cNvSpPr txBox="1"/>
          <p:nvPr/>
        </p:nvSpPr>
        <p:spPr>
          <a:xfrm>
            <a:off x="407989" y="6422399"/>
            <a:ext cx="720000" cy="152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1000">
                <a:latin typeface="Source Sans Pro Light"/>
                <a:ea typeface="Source Sans Pro Light"/>
                <a:cs typeface="Source Sans Pro Light"/>
                <a:sym typeface="Source Sans Pro Light"/>
              </a:defRPr>
            </a:lvl1pPr>
          </a:lstStyle>
          <a:p>
            <a:r>
              <a:rPr lang="de-AT" dirty="0"/>
              <a:t>07.06.2023</a:t>
            </a:r>
          </a:p>
        </p:txBody>
      </p:sp>
      <p:sp>
        <p:nvSpPr>
          <p:cNvPr id="370" name="Foliennummernplatzhalter 4"/>
          <p:cNvSpPr txBox="1">
            <a:spLocks noGrp="1"/>
          </p:cNvSpPr>
          <p:nvPr>
            <p:ph type="sldNum" sz="quarter" idx="4294967295"/>
          </p:nvPr>
        </p:nvSpPr>
        <p:spPr>
          <a:xfrm>
            <a:off x="11657011" y="6422399"/>
            <a:ext cx="127001" cy="1524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lstStyle>
            <a:lvl1pPr>
              <a:defRPr sz="1000">
                <a:solidFill>
                  <a:srgbClr val="000000"/>
                </a:solidFill>
                <a:latin typeface="Source Sans Pro Light"/>
                <a:ea typeface="Source Sans Pro Light"/>
                <a:cs typeface="Source Sans Pro Light"/>
                <a:sym typeface="Source Sans Pro Light"/>
              </a:defRPr>
            </a:lvl1pPr>
          </a:lstStyle>
          <a:p>
            <a:fld id="{86CB4B4D-7CA3-9044-876B-883B54F8677D}" type="slidenum">
              <a:rPr/>
              <a:t>9</a:t>
            </a:fld>
            <a:endParaRPr/>
          </a:p>
        </p:txBody>
      </p:sp>
      <p:pic>
        <p:nvPicPr>
          <p:cNvPr id="2" name="Picture 3">
            <a:extLst>
              <a:ext uri="{FF2B5EF4-FFF2-40B4-BE49-F238E27FC236}">
                <a16:creationId xmlns:a16="http://schemas.microsoft.com/office/drawing/2014/main" id="{E3D2EAFE-6D89-1736-8BC7-B6FF4A604BD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30311" y="132425"/>
            <a:ext cx="1661689" cy="11364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114042367"/>
      </p:ext>
    </p:extLst>
  </p:cSld>
  <p:clrMapOvr>
    <a:masterClrMapping/>
  </p:clrMapOvr>
</p:sld>
</file>

<file path=ppt/theme/theme1.xml><?xml version="1.0" encoding="utf-8"?>
<a:theme xmlns:a="http://schemas.openxmlformats.org/drawingml/2006/main" name="Office Theme">
  <a:themeElements>
    <a:clrScheme name="CiviMatics">
      <a:dk1>
        <a:sysClr val="windowText" lastClr="000000"/>
      </a:dk1>
      <a:lt1>
        <a:sysClr val="window" lastClr="FFFFFF"/>
      </a:lt1>
      <a:dk2>
        <a:srgbClr val="44546A"/>
      </a:dk2>
      <a:lt2>
        <a:srgbClr val="E7E6E6"/>
      </a:lt2>
      <a:accent1>
        <a:srgbClr val="234BA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iviMatics">
  <a:themeElements>
    <a:clrScheme name="CiviMatics">
      <a:dk1>
        <a:srgbClr val="234BA5"/>
      </a:dk1>
      <a:lt1>
        <a:srgbClr val="C5D3F3"/>
      </a:lt1>
      <a:dk2>
        <a:srgbClr val="94AEE8"/>
      </a:dk2>
      <a:lt2>
        <a:srgbClr val="FFFFFF"/>
      </a:lt2>
      <a:accent1>
        <a:srgbClr val="234BA5"/>
      </a:accent1>
      <a:accent2>
        <a:srgbClr val="94AEE8"/>
      </a:accent2>
      <a:accent3>
        <a:srgbClr val="C5D3F3"/>
      </a:accent3>
      <a:accent4>
        <a:srgbClr val="1A387B"/>
      </a:accent4>
      <a:accent5>
        <a:srgbClr val="4472C4"/>
      </a:accent5>
      <a:accent6>
        <a:srgbClr val="112552"/>
      </a:accent6>
      <a:hlink>
        <a:srgbClr val="000000"/>
      </a:hlink>
      <a:folHlink>
        <a:srgbClr val="70AD47"/>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viMatics" id="{54A4C87D-A330-4949-90AE-AE502B02C3A3}" vid="{7C61C472-486B-4FD9-B1D8-FD67B7C8350F}"/>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2345</Words>
  <Application>Microsoft Office PowerPoint</Application>
  <PresentationFormat>Breitbild</PresentationFormat>
  <Paragraphs>201</Paragraphs>
  <Slides>20</Slides>
  <Notes>16</Notes>
  <HiddenSlides>0</HiddenSlides>
  <MMClips>0</MMClips>
  <ScaleCrop>false</ScaleCrop>
  <HeadingPairs>
    <vt:vector size="6" baseType="variant">
      <vt:variant>
        <vt:lpstr>Verwendete Schriftarten</vt:lpstr>
      </vt:variant>
      <vt:variant>
        <vt:i4>5</vt:i4>
      </vt:variant>
      <vt:variant>
        <vt:lpstr>Design</vt:lpstr>
      </vt:variant>
      <vt:variant>
        <vt:i4>2</vt:i4>
      </vt:variant>
      <vt:variant>
        <vt:lpstr>Folientitel</vt:lpstr>
      </vt:variant>
      <vt:variant>
        <vt:i4>20</vt:i4>
      </vt:variant>
    </vt:vector>
  </HeadingPairs>
  <TitlesOfParts>
    <vt:vector size="27" baseType="lpstr">
      <vt:lpstr>Arial</vt:lpstr>
      <vt:lpstr>Calibri</vt:lpstr>
      <vt:lpstr>Source Sans Pro Light</vt:lpstr>
      <vt:lpstr>Source Sans Pro Semibold</vt:lpstr>
      <vt:lpstr>Times New Roman</vt:lpstr>
      <vt:lpstr>Office Theme</vt:lpstr>
      <vt:lpstr>CiviMatics</vt:lpstr>
      <vt:lpstr>“Justice” and “Equality” in mathematical modelling, philisophical and gender perspective</vt:lpstr>
      <vt:lpstr>Wordcloud: what does fairness mean?</vt:lpstr>
      <vt:lpstr>Justice, equality, equity: What‘s this?</vt:lpstr>
      <vt:lpstr>Justice in Preisendörfer (2014)</vt:lpstr>
      <vt:lpstr>Gerechtigkeit in Preisendörfer (2014)</vt:lpstr>
      <vt:lpstr>Gerechtigkeit in Preisendörfer (2014)</vt:lpstr>
      <vt:lpstr>Promoting factors for the transition from inequality to injustice (Preisendörfer 2014)</vt:lpstr>
      <vt:lpstr>Gerechtigkeitskonzepte</vt:lpstr>
      <vt:lpstr>Wordcloud: What does fairness mean? </vt:lpstr>
      <vt:lpstr>“Justice” and “Equality” in mathematical modelling, philisophical and gender perspective</vt:lpstr>
      <vt:lpstr>Relevance of mathematical modells for political and justice-discussions</vt:lpstr>
      <vt:lpstr>The Gini-Index (Sitthiyot &amp; Holasutut (2020))</vt:lpstr>
      <vt:lpstr>The Gini-Index (Sitthiyot &amp; Holasutut (2020))</vt:lpstr>
      <vt:lpstr>“Justice” and “Equality” in mathematical modelling, philisophical and gender perspective</vt:lpstr>
      <vt:lpstr>Assignment</vt:lpstr>
      <vt:lpstr>Assignment</vt:lpstr>
      <vt:lpstr>Assignment</vt:lpstr>
      <vt:lpstr>Assignment</vt:lpstr>
      <vt:lpstr>Literature</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Einführung in die Didaktik der Politischen Bildung</dc:title>
  <dc:creator>Bastian</dc:creator>
  <cp:lastModifiedBy>Bastian Vajen</cp:lastModifiedBy>
  <cp:revision>66</cp:revision>
  <dcterms:created xsi:type="dcterms:W3CDTF">2022-04-07T07:53:06Z</dcterms:created>
  <dcterms:modified xsi:type="dcterms:W3CDTF">2023-10-17T12:06:17Z</dcterms:modified>
</cp:coreProperties>
</file>