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13"/>
  </p:notesMasterIdLst>
  <p:sldIdLst>
    <p:sldId id="256" r:id="rId3"/>
    <p:sldId id="474" r:id="rId4"/>
    <p:sldId id="475" r:id="rId5"/>
    <p:sldId id="478" r:id="rId6"/>
    <p:sldId id="465" r:id="rId7"/>
    <p:sldId id="320" r:id="rId8"/>
    <p:sldId id="340" r:id="rId9"/>
    <p:sldId id="337" r:id="rId10"/>
    <p:sldId id="348" r:id="rId11"/>
    <p:sldId id="263"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90C38C44-6C99-1644-9C32-EAE8BDC845D5}">
          <p14:sldIdLst>
            <p14:sldId id="256"/>
          </p14:sldIdLst>
        </p14:section>
        <p14:section name="Mathematical modelling" id="{045403FA-7591-F042-A681-F4847152F4BF}">
          <p14:sldIdLst>
            <p14:sldId id="474"/>
            <p14:sldId id="475"/>
            <p14:sldId id="478"/>
            <p14:sldId id="465"/>
            <p14:sldId id="320"/>
            <p14:sldId id="340"/>
            <p14:sldId id="337"/>
            <p14:sldId id="348"/>
            <p14:sldId id="263"/>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a Frey" initials="LF" lastIdx="2" clrIdx="0">
    <p:extLst>
      <p:ext uri="{19B8F6BF-5375-455C-9EA6-DF929625EA0E}">
        <p15:presenceInfo xmlns:p15="http://schemas.microsoft.com/office/powerpoint/2012/main" userId="4ff3e4e6b989e2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A9E7"/>
    <a:srgbClr val="234BA5"/>
    <a:srgbClr val="C5D3F3"/>
    <a:srgbClr val="94AEE8"/>
    <a:srgbClr val="678C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9"/>
  </p:normalViewPr>
  <p:slideViewPr>
    <p:cSldViewPr snapToGrid="0">
      <p:cViewPr varScale="1">
        <p:scale>
          <a:sx n="108" d="100"/>
          <a:sy n="108" d="100"/>
        </p:scale>
        <p:origin x="7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4C4AA6-DBF4-4FD2-9FE0-901372F8FDDA}" type="datetimeFigureOut">
              <a:rPr lang="de-DE" smtClean="0"/>
              <a:t>17.10.23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74E887-4D2D-4797-88BD-6049D647B71A}" type="slidenum">
              <a:rPr lang="de-DE" smtClean="0"/>
              <a:t>‹#›</a:t>
            </a:fld>
            <a:endParaRPr lang="de-DE"/>
          </a:p>
        </p:txBody>
      </p:sp>
    </p:spTree>
    <p:extLst>
      <p:ext uri="{BB962C8B-B14F-4D97-AF65-F5344CB8AC3E}">
        <p14:creationId xmlns:p14="http://schemas.microsoft.com/office/powerpoint/2010/main" val="566487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5805B4-1C56-304B-A30F-7AD5DF328DDF}" type="slidenum">
              <a:rPr lang="nb-NO"/>
              <a:pPr/>
              <a:t>10</a:t>
            </a:fld>
            <a:endParaRPr lang="nb-NO"/>
          </a:p>
        </p:txBody>
      </p:sp>
      <p:sp>
        <p:nvSpPr>
          <p:cNvPr id="10240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02403" name="Rectangle 3"/>
          <p:cNvSpPr>
            <a:spLocks noGrp="1" noChangeArrowheads="1"/>
          </p:cNvSpPr>
          <p:nvPr>
            <p:ph type="body" idx="1"/>
          </p:nvPr>
        </p:nvSpPr>
        <p:spPr/>
        <p:txBody>
          <a:bodyPr/>
          <a:lstStyle/>
          <a:p>
            <a:endParaRPr lang="nb-NO" dirty="0"/>
          </a:p>
        </p:txBody>
      </p:sp>
    </p:spTree>
    <p:extLst>
      <p:ext uri="{BB962C8B-B14F-4D97-AF65-F5344CB8AC3E}">
        <p14:creationId xmlns:p14="http://schemas.microsoft.com/office/powerpoint/2010/main" val="4013341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187093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143463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9074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576364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082285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7195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521505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723523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624014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2624532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361531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41204973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473837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8668972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157141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94849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13645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762981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4051738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171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3081499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a:t>
            </a:fld>
            <a:endParaRPr lang="de-DE"/>
          </a:p>
        </p:txBody>
      </p:sp>
    </p:spTree>
    <p:extLst>
      <p:ext uri="{BB962C8B-B14F-4D97-AF65-F5344CB8AC3E}">
        <p14:creationId xmlns:p14="http://schemas.microsoft.com/office/powerpoint/2010/main" val="2699836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a:t>
            </a:fld>
            <a:endParaRPr lang="de-DE"/>
          </a:p>
        </p:txBody>
      </p:sp>
    </p:spTree>
    <p:extLst>
      <p:ext uri="{BB962C8B-B14F-4D97-AF65-F5344CB8AC3E}">
        <p14:creationId xmlns:p14="http://schemas.microsoft.com/office/powerpoint/2010/main" val="3938049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a:t>
            </a:fld>
            <a:endParaRPr lang="de-DE"/>
          </a:p>
        </p:txBody>
      </p:sp>
    </p:spTree>
    <p:extLst>
      <p:ext uri="{BB962C8B-B14F-4D97-AF65-F5344CB8AC3E}">
        <p14:creationId xmlns:p14="http://schemas.microsoft.com/office/powerpoint/2010/main" val="14380504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emf"/><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18.xml"/><Relationship Id="rId5" Type="http://schemas.openxmlformats.org/officeDocument/2006/relationships/image" Target="../media/image13.emf"/><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ctrTitle"/>
          </p:nvPr>
        </p:nvSpPr>
        <p:spPr>
          <a:xfrm>
            <a:off x="1524000" y="2002958"/>
            <a:ext cx="9144000" cy="1468984"/>
          </a:xfrm>
          <a:noFill/>
        </p:spPr>
        <p:txBody>
          <a:bodyPr anchor="ctr">
            <a:normAutofit/>
          </a:bodyPr>
          <a:lstStyle/>
          <a:p>
            <a:r>
              <a:rPr lang="nb-NO" sz="2800" dirty="0"/>
              <a:t>Mathematical modelling</a:t>
            </a:r>
            <a:endParaRPr lang="de-DE" sz="4800" dirty="0"/>
          </a:p>
        </p:txBody>
      </p:sp>
      <p:sp>
        <p:nvSpPr>
          <p:cNvPr id="3" name="Untertitel 2"/>
          <p:cNvSpPr>
            <a:spLocks noGrp="1"/>
          </p:cNvSpPr>
          <p:nvPr>
            <p:ph type="subTitle" idx="1"/>
          </p:nvPr>
        </p:nvSpPr>
        <p:spPr>
          <a:xfrm>
            <a:off x="1524000" y="3814357"/>
            <a:ext cx="9144000" cy="496228"/>
          </a:xfrm>
        </p:spPr>
        <p:txBody>
          <a:bodyPr anchor="ctr">
            <a:normAutofit/>
          </a:bodyPr>
          <a:lstStyle/>
          <a:p>
            <a:r>
              <a:rPr lang="de-DE" sz="2000" dirty="0">
                <a:solidFill>
                  <a:schemeClr val="bg1"/>
                </a:solidFill>
                <a:latin typeface="Times New Roman" panose="02020603050405020304" pitchFamily="18" charset="0"/>
                <a:cs typeface="Times New Roman" panose="02020603050405020304" pitchFamily="18" charset="0"/>
              </a:rPr>
              <a:t>- Part 1 -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178992AE-B47B-9D9C-B6F0-E21FB2E885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24984" y="92500"/>
            <a:ext cx="2597793" cy="579600"/>
          </a:xfrm>
          <a:prstGeom prst="rect">
            <a:avLst/>
          </a:prstGeom>
        </p:spPr>
      </p:pic>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27" name="Textfeld 26">
            <a:extLst>
              <a:ext uri="{FF2B5EF4-FFF2-40B4-BE49-F238E27FC236}">
                <a16:creationId xmlns:a16="http://schemas.microsoft.com/office/drawing/2014/main" id="{BA586EFB-D641-3CA0-9B93-BF62C658A674}"/>
              </a:ext>
            </a:extLst>
          </p:cNvPr>
          <p:cNvSpPr txBox="1"/>
          <p:nvPr/>
        </p:nvSpPr>
        <p:spPr>
          <a:xfrm>
            <a:off x="3047114" y="4370115"/>
            <a:ext cx="6097772" cy="885371"/>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sz="2400" i="1" dirty="0"/>
              <a:t>Frode </a:t>
            </a:r>
            <a:r>
              <a:rPr lang="de-DE" sz="2400" i="1" dirty="0" err="1"/>
              <a:t>Rønning</a:t>
            </a:r>
            <a:endParaRPr lang="de-DE" sz="2400" i="1" dirty="0"/>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sz="2400" i="1" dirty="0"/>
              <a:t>11-12 August 2022</a:t>
            </a:r>
          </a:p>
        </p:txBody>
      </p:sp>
      <p:sp>
        <p:nvSpPr>
          <p:cNvPr id="18" name="Textfeld 17">
            <a:extLst>
              <a:ext uri="{FF2B5EF4-FFF2-40B4-BE49-F238E27FC236}">
                <a16:creationId xmlns:a16="http://schemas.microsoft.com/office/drawing/2014/main" id="{2A3C5C53-24D1-4847-85EA-892D052E51A6}"/>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pic>
        <p:nvPicPr>
          <p:cNvPr id="6" name="Grafik 5">
            <a:extLst>
              <a:ext uri="{FF2B5EF4-FFF2-40B4-BE49-F238E27FC236}">
                <a16:creationId xmlns:a16="http://schemas.microsoft.com/office/drawing/2014/main" id="{3D092FE7-E80F-4B9F-AE96-AE9FE51F909F}"/>
              </a:ext>
            </a:extLst>
          </p:cNvPr>
          <p:cNvPicPr>
            <a:picLocks noChangeAspect="1"/>
          </p:cNvPicPr>
          <p:nvPr/>
        </p:nvPicPr>
        <p:blipFill>
          <a:blip r:embed="rId10"/>
          <a:stretch>
            <a:fillRect/>
          </a:stretch>
        </p:blipFill>
        <p:spPr>
          <a:xfrm>
            <a:off x="11098775" y="764601"/>
            <a:ext cx="987100" cy="344267"/>
          </a:xfrm>
          <a:prstGeom prst="rect">
            <a:avLst/>
          </a:prstGeom>
        </p:spPr>
      </p:pic>
    </p:spTree>
    <p:extLst>
      <p:ext uri="{BB962C8B-B14F-4D97-AF65-F5344CB8AC3E}">
        <p14:creationId xmlns:p14="http://schemas.microsoft.com/office/powerpoint/2010/main" val="3248361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a:xfrm>
            <a:off x="1981200" y="316462"/>
            <a:ext cx="8229600" cy="420656"/>
          </a:xfrm>
        </p:spPr>
        <p:txBody>
          <a:bodyPr>
            <a:noAutofit/>
          </a:bodyPr>
          <a:lstStyle/>
          <a:p>
            <a:r>
              <a:rPr lang="nb-NO" sz="2800" dirty="0"/>
              <a:t>References</a:t>
            </a:r>
          </a:p>
        </p:txBody>
      </p:sp>
      <p:sp>
        <p:nvSpPr>
          <p:cNvPr id="9219" name="Rectangle 3"/>
          <p:cNvSpPr>
            <a:spLocks noGrp="1" noChangeArrowheads="1"/>
          </p:cNvSpPr>
          <p:nvPr>
            <p:ph idx="1"/>
          </p:nvPr>
        </p:nvSpPr>
        <p:spPr>
          <a:xfrm>
            <a:off x="1981200" y="836712"/>
            <a:ext cx="8229600" cy="5184576"/>
          </a:xfrm>
        </p:spPr>
        <p:txBody>
          <a:bodyPr>
            <a:noAutofit/>
          </a:bodyPr>
          <a:lstStyle/>
          <a:p>
            <a:pPr marL="0" indent="-457200">
              <a:spcBef>
                <a:spcPts val="0"/>
              </a:spcBef>
              <a:spcAft>
                <a:spcPts val="600"/>
              </a:spcAft>
              <a:buNone/>
            </a:pPr>
            <a:r>
              <a:rPr lang="de-DE" sz="1400" dirty="0"/>
              <a:t>Niss, M. (2015). </a:t>
            </a:r>
            <a:r>
              <a:rPr lang="de-DE" sz="1400" dirty="0" err="1"/>
              <a:t>Prescriptive</a:t>
            </a:r>
            <a:r>
              <a:rPr lang="de-DE" sz="1400" dirty="0"/>
              <a:t> </a:t>
            </a:r>
            <a:r>
              <a:rPr lang="de-DE" sz="1400" dirty="0" err="1"/>
              <a:t>modelling</a:t>
            </a:r>
            <a:r>
              <a:rPr lang="de-DE" sz="1400" dirty="0"/>
              <a:t> – </a:t>
            </a:r>
            <a:r>
              <a:rPr lang="de-DE" sz="1400" dirty="0" err="1"/>
              <a:t>challenges</a:t>
            </a:r>
            <a:r>
              <a:rPr lang="de-DE" sz="1400" dirty="0"/>
              <a:t> </a:t>
            </a:r>
            <a:r>
              <a:rPr lang="de-DE" sz="1400" dirty="0" err="1"/>
              <a:t>and</a:t>
            </a:r>
            <a:r>
              <a:rPr lang="de-DE" sz="1400" dirty="0"/>
              <a:t> </a:t>
            </a:r>
            <a:r>
              <a:rPr lang="de-DE" sz="1400" dirty="0" err="1"/>
              <a:t>opportunities</a:t>
            </a:r>
            <a:r>
              <a:rPr lang="de-DE" sz="1400" dirty="0"/>
              <a:t>. I G. A. </a:t>
            </a:r>
            <a:r>
              <a:rPr lang="de-DE" sz="1400" dirty="0" err="1"/>
              <a:t>Stillman</a:t>
            </a:r>
            <a:r>
              <a:rPr lang="de-DE" sz="1400" dirty="0"/>
              <a:t>, W. Blum, &amp; M. 	S. </a:t>
            </a:r>
            <a:r>
              <a:rPr lang="de-DE" sz="1400" dirty="0" err="1"/>
              <a:t>Biembengut</a:t>
            </a:r>
            <a:r>
              <a:rPr lang="de-DE" sz="1400" dirty="0"/>
              <a:t> (Red.), </a:t>
            </a:r>
            <a:r>
              <a:rPr lang="de-DE" sz="1400" i="1" dirty="0" err="1"/>
              <a:t>Mathematical</a:t>
            </a:r>
            <a:r>
              <a:rPr lang="de-DE" sz="1400" i="1" dirty="0"/>
              <a:t> </a:t>
            </a:r>
            <a:r>
              <a:rPr lang="de-DE" sz="1400" i="1" dirty="0" err="1"/>
              <a:t>modelling</a:t>
            </a:r>
            <a:r>
              <a:rPr lang="de-DE" sz="1400" i="1" dirty="0"/>
              <a:t> in </a:t>
            </a:r>
            <a:r>
              <a:rPr lang="de-DE" sz="1400" i="1" dirty="0" err="1"/>
              <a:t>education</a:t>
            </a:r>
            <a:r>
              <a:rPr lang="de-DE" sz="1400" i="1" dirty="0"/>
              <a:t> </a:t>
            </a:r>
            <a:r>
              <a:rPr lang="de-DE" sz="1400" i="1" dirty="0" err="1"/>
              <a:t>research</a:t>
            </a:r>
            <a:r>
              <a:rPr lang="de-DE" sz="1400" i="1" dirty="0"/>
              <a:t> </a:t>
            </a:r>
            <a:r>
              <a:rPr lang="de-DE" sz="1400" i="1" dirty="0" err="1"/>
              <a:t>and</a:t>
            </a:r>
            <a:r>
              <a:rPr lang="de-DE" sz="1400" i="1" dirty="0"/>
              <a:t> </a:t>
            </a:r>
            <a:r>
              <a:rPr lang="de-DE" sz="1400" i="1" dirty="0" err="1"/>
              <a:t>practice</a:t>
            </a:r>
            <a:r>
              <a:rPr lang="de-DE" sz="1400" i="1" dirty="0"/>
              <a:t> </a:t>
            </a:r>
            <a:r>
              <a:rPr lang="de-DE" sz="1400" dirty="0"/>
              <a:t>(s. 67-79). 	Cham: Springer. </a:t>
            </a:r>
          </a:p>
          <a:p>
            <a:pPr marL="0" indent="-457200">
              <a:spcBef>
                <a:spcPts val="0"/>
              </a:spcBef>
              <a:spcAft>
                <a:spcPts val="600"/>
              </a:spcAft>
              <a:buNone/>
            </a:pPr>
            <a:r>
              <a:rPr lang="nb-NO" sz="1400" dirty="0"/>
              <a:t>Niss, M., &amp; Jensen, T. H. (2002). </a:t>
            </a:r>
            <a:r>
              <a:rPr lang="nb-NO" sz="1400" i="1" dirty="0" err="1"/>
              <a:t>Kompetencer</a:t>
            </a:r>
            <a:r>
              <a:rPr lang="nb-NO" sz="1400" i="1" dirty="0"/>
              <a:t> og </a:t>
            </a:r>
            <a:r>
              <a:rPr lang="nb-NO" sz="1400" i="1" dirty="0" err="1"/>
              <a:t>matematiklæring</a:t>
            </a:r>
            <a:r>
              <a:rPr lang="nb-NO" sz="1400" i="1" dirty="0"/>
              <a:t>. Ideer og inspirasjon til </a:t>
            </a:r>
            <a:r>
              <a:rPr lang="nb-NO" sz="1400" i="1" dirty="0" err="1"/>
              <a:t>udvikling</a:t>
            </a:r>
            <a:r>
              <a:rPr lang="nb-NO" sz="1400" i="1" dirty="0"/>
              <a:t> </a:t>
            </a:r>
            <a:r>
              <a:rPr lang="nb-NO" sz="1400" i="1" dirty="0" err="1"/>
              <a:t>af</a:t>
            </a:r>
            <a:r>
              <a:rPr lang="nb-NO" sz="1400" i="1" dirty="0"/>
              <a:t> 	</a:t>
            </a:r>
            <a:r>
              <a:rPr lang="nb-NO" sz="1400" i="1" dirty="0" err="1"/>
              <a:t>matematikundervisning</a:t>
            </a:r>
            <a:r>
              <a:rPr lang="nb-NO" sz="1400" i="1" dirty="0"/>
              <a:t> i Danmark. </a:t>
            </a:r>
            <a:r>
              <a:rPr lang="nb-NO" sz="1400" dirty="0"/>
              <a:t>Copenhagen: Undervisningsministeriet. </a:t>
            </a:r>
          </a:p>
          <a:p>
            <a:pPr marL="0" indent="-457200">
              <a:spcBef>
                <a:spcPts val="0"/>
              </a:spcBef>
              <a:spcAft>
                <a:spcPts val="600"/>
              </a:spcAft>
              <a:buNone/>
            </a:pPr>
            <a:r>
              <a:rPr lang="nb-NO" sz="1400" dirty="0"/>
              <a:t>Utdanningsdirektoratet. (2020). </a:t>
            </a:r>
            <a:r>
              <a:rPr lang="nb-NO" sz="1400" i="1" dirty="0"/>
              <a:t>Læreplanverket. </a:t>
            </a:r>
            <a:r>
              <a:rPr lang="nb-NO" sz="1400" dirty="0"/>
              <a:t>Oslo: Forfatteren. </a:t>
            </a:r>
          </a:p>
          <a:p>
            <a:pPr marL="0" indent="-457200">
              <a:spcBef>
                <a:spcPts val="0"/>
              </a:spcBef>
              <a:spcAft>
                <a:spcPts val="600"/>
              </a:spcAft>
              <a:buNone/>
            </a:pPr>
            <a:endParaRPr lang="nb-NO" sz="1600" dirty="0"/>
          </a:p>
          <a:p>
            <a:pPr marL="288000" indent="-288000">
              <a:spcBef>
                <a:spcPts val="0"/>
              </a:spcBef>
            </a:pPr>
            <a:endParaRPr lang="nb-NO" sz="1400" dirty="0"/>
          </a:p>
          <a:p>
            <a:pPr>
              <a:spcBef>
                <a:spcPts val="300"/>
              </a:spcBef>
              <a:buNone/>
            </a:pPr>
            <a:endParaRPr lang="en-GB" sz="1600" dirty="0"/>
          </a:p>
        </p:txBody>
      </p:sp>
    </p:spTree>
    <p:extLst>
      <p:ext uri="{BB962C8B-B14F-4D97-AF65-F5344CB8AC3E}">
        <p14:creationId xmlns:p14="http://schemas.microsoft.com/office/powerpoint/2010/main" val="3894318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1A140-FFE4-EACD-3071-A7F84F4F9BDC}"/>
              </a:ext>
            </a:extLst>
          </p:cNvPr>
          <p:cNvSpPr>
            <a:spLocks noGrp="1"/>
          </p:cNvSpPr>
          <p:nvPr>
            <p:ph type="title"/>
          </p:nvPr>
        </p:nvSpPr>
        <p:spPr/>
        <p:txBody>
          <a:bodyPr/>
          <a:lstStyle/>
          <a:p>
            <a:r>
              <a:rPr lang="nb-NO" dirty="0" err="1"/>
              <a:t>Core</a:t>
            </a:r>
            <a:r>
              <a:rPr lang="nb-NO" dirty="0"/>
              <a:t> elements in mathematics</a:t>
            </a:r>
          </a:p>
        </p:txBody>
      </p:sp>
      <p:sp>
        <p:nvSpPr>
          <p:cNvPr id="3" name="Content Placeholder 2">
            <a:extLst>
              <a:ext uri="{FF2B5EF4-FFF2-40B4-BE49-F238E27FC236}">
                <a16:creationId xmlns:a16="http://schemas.microsoft.com/office/drawing/2014/main" id="{97ABE4DF-4590-C205-EBCD-AE082D5D7583}"/>
              </a:ext>
            </a:extLst>
          </p:cNvPr>
          <p:cNvSpPr>
            <a:spLocks noGrp="1"/>
          </p:cNvSpPr>
          <p:nvPr>
            <p:ph idx="1"/>
          </p:nvPr>
        </p:nvSpPr>
        <p:spPr/>
        <p:txBody>
          <a:bodyPr/>
          <a:lstStyle/>
          <a:p>
            <a:r>
              <a:rPr lang="nb-NO" dirty="0"/>
              <a:t>Exploration and problem </a:t>
            </a:r>
            <a:r>
              <a:rPr lang="nb-NO" dirty="0" err="1"/>
              <a:t>solving</a:t>
            </a:r>
            <a:endParaRPr lang="nb-NO" dirty="0"/>
          </a:p>
          <a:p>
            <a:r>
              <a:rPr lang="nb-NO" dirty="0" err="1"/>
              <a:t>Modelling</a:t>
            </a:r>
            <a:r>
              <a:rPr lang="nb-NO" dirty="0"/>
              <a:t> and </a:t>
            </a:r>
            <a:r>
              <a:rPr lang="nb-NO" dirty="0" err="1"/>
              <a:t>applications</a:t>
            </a:r>
            <a:endParaRPr lang="nb-NO" dirty="0"/>
          </a:p>
          <a:p>
            <a:r>
              <a:rPr lang="nb-NO" dirty="0" err="1"/>
              <a:t>Reasoning</a:t>
            </a:r>
            <a:r>
              <a:rPr lang="nb-NO" dirty="0"/>
              <a:t> and </a:t>
            </a:r>
            <a:r>
              <a:rPr lang="nb-NO" dirty="0" err="1"/>
              <a:t>argumentation</a:t>
            </a:r>
            <a:endParaRPr lang="nb-NO" dirty="0"/>
          </a:p>
          <a:p>
            <a:r>
              <a:rPr lang="nb-NO" dirty="0" err="1"/>
              <a:t>Representation</a:t>
            </a:r>
            <a:r>
              <a:rPr lang="nb-NO" dirty="0"/>
              <a:t> and </a:t>
            </a:r>
            <a:r>
              <a:rPr lang="nb-NO" dirty="0" err="1"/>
              <a:t>communication</a:t>
            </a:r>
            <a:endParaRPr lang="nb-NO" dirty="0"/>
          </a:p>
          <a:p>
            <a:r>
              <a:rPr lang="nb-NO" dirty="0" err="1"/>
              <a:t>Abstraction</a:t>
            </a:r>
            <a:r>
              <a:rPr lang="nb-NO" dirty="0"/>
              <a:t> and generalising</a:t>
            </a:r>
          </a:p>
          <a:p>
            <a:r>
              <a:rPr lang="nb-NO" dirty="0" err="1"/>
              <a:t>Matemathematical</a:t>
            </a:r>
            <a:r>
              <a:rPr lang="nb-NO" dirty="0"/>
              <a:t> </a:t>
            </a:r>
            <a:r>
              <a:rPr lang="nb-NO" dirty="0" err="1"/>
              <a:t>knowledge</a:t>
            </a:r>
            <a:r>
              <a:rPr lang="nb-NO" dirty="0"/>
              <a:t> areas</a:t>
            </a:r>
          </a:p>
        </p:txBody>
      </p:sp>
    </p:spTree>
    <p:extLst>
      <p:ext uri="{BB962C8B-B14F-4D97-AF65-F5344CB8AC3E}">
        <p14:creationId xmlns:p14="http://schemas.microsoft.com/office/powerpoint/2010/main" val="291446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57063-6965-9B30-B3D5-B1EBEA4F7A49}"/>
              </a:ext>
            </a:extLst>
          </p:cNvPr>
          <p:cNvSpPr>
            <a:spLocks noGrp="1"/>
          </p:cNvSpPr>
          <p:nvPr>
            <p:ph type="title"/>
          </p:nvPr>
        </p:nvSpPr>
        <p:spPr/>
        <p:txBody>
          <a:bodyPr/>
          <a:lstStyle/>
          <a:p>
            <a:r>
              <a:rPr lang="nb-NO" dirty="0" err="1"/>
              <a:t>Competencies</a:t>
            </a:r>
            <a:r>
              <a:rPr lang="nb-NO" dirty="0"/>
              <a:t> in mathematics</a:t>
            </a:r>
          </a:p>
        </p:txBody>
      </p:sp>
      <p:sp>
        <p:nvSpPr>
          <p:cNvPr id="3" name="Plassholder for innhold 2">
            <a:extLst>
              <a:ext uri="{FF2B5EF4-FFF2-40B4-BE49-F238E27FC236}">
                <a16:creationId xmlns:a16="http://schemas.microsoft.com/office/drawing/2014/main" id="{69331E2F-72CD-D3BB-529F-BE02F71ACD5B}"/>
              </a:ext>
            </a:extLst>
          </p:cNvPr>
          <p:cNvSpPr>
            <a:spLocks noGrp="1"/>
          </p:cNvSpPr>
          <p:nvPr>
            <p:ph idx="1"/>
          </p:nvPr>
        </p:nvSpPr>
        <p:spPr/>
        <p:txBody>
          <a:bodyPr/>
          <a:lstStyle/>
          <a:p>
            <a:r>
              <a:rPr lang="nb-NO" dirty="0"/>
              <a:t>To ask and </a:t>
            </a:r>
            <a:r>
              <a:rPr lang="nb-NO" dirty="0" err="1"/>
              <a:t>answer</a:t>
            </a:r>
            <a:r>
              <a:rPr lang="nb-NO" dirty="0"/>
              <a:t> in, </a:t>
            </a:r>
            <a:r>
              <a:rPr lang="nb-NO" dirty="0" err="1"/>
              <a:t>with</a:t>
            </a:r>
            <a:r>
              <a:rPr lang="nb-NO" dirty="0"/>
              <a:t>, </a:t>
            </a:r>
            <a:r>
              <a:rPr lang="nb-NO" dirty="0" err="1"/>
              <a:t>about</a:t>
            </a:r>
            <a:r>
              <a:rPr lang="nb-NO" dirty="0"/>
              <a:t> mathematics</a:t>
            </a:r>
          </a:p>
          <a:p>
            <a:pPr lvl="1"/>
            <a:r>
              <a:rPr lang="nb-NO" dirty="0" err="1"/>
              <a:t>Reasoning</a:t>
            </a:r>
            <a:r>
              <a:rPr lang="nb-NO" dirty="0"/>
              <a:t> </a:t>
            </a:r>
            <a:r>
              <a:rPr lang="nb-NO" dirty="0" err="1"/>
              <a:t>competency</a:t>
            </a:r>
            <a:endParaRPr lang="nb-NO" dirty="0"/>
          </a:p>
          <a:p>
            <a:pPr lvl="1"/>
            <a:r>
              <a:rPr lang="nb-NO" dirty="0" err="1"/>
              <a:t>Modelling</a:t>
            </a:r>
            <a:r>
              <a:rPr lang="nb-NO" dirty="0"/>
              <a:t> </a:t>
            </a:r>
            <a:r>
              <a:rPr lang="nb-NO" dirty="0" err="1"/>
              <a:t>competency</a:t>
            </a:r>
            <a:endParaRPr lang="nb-NO" dirty="0"/>
          </a:p>
          <a:p>
            <a:pPr lvl="1"/>
            <a:r>
              <a:rPr lang="nb-NO" dirty="0"/>
              <a:t>Problem </a:t>
            </a:r>
            <a:r>
              <a:rPr lang="nb-NO" dirty="0" err="1"/>
              <a:t>tackling</a:t>
            </a:r>
            <a:r>
              <a:rPr lang="nb-NO" dirty="0"/>
              <a:t> </a:t>
            </a:r>
            <a:r>
              <a:rPr lang="nb-NO" dirty="0" err="1"/>
              <a:t>competency</a:t>
            </a:r>
            <a:endParaRPr lang="nb-NO" dirty="0"/>
          </a:p>
          <a:p>
            <a:pPr lvl="1"/>
            <a:r>
              <a:rPr lang="nb-NO" dirty="0"/>
              <a:t>Mathematical </a:t>
            </a:r>
            <a:r>
              <a:rPr lang="nb-NO" dirty="0" err="1"/>
              <a:t>thinking</a:t>
            </a:r>
            <a:r>
              <a:rPr lang="nb-NO" dirty="0"/>
              <a:t> </a:t>
            </a:r>
            <a:r>
              <a:rPr lang="nb-NO" dirty="0" err="1"/>
              <a:t>competency</a:t>
            </a:r>
            <a:endParaRPr lang="nb-NO" dirty="0"/>
          </a:p>
          <a:p>
            <a:r>
              <a:rPr lang="nb-NO" dirty="0"/>
              <a:t>To </a:t>
            </a:r>
            <a:r>
              <a:rPr lang="nb-NO" dirty="0" err="1"/>
              <a:t>deal</a:t>
            </a:r>
            <a:r>
              <a:rPr lang="nb-NO" dirty="0"/>
              <a:t> </a:t>
            </a:r>
            <a:r>
              <a:rPr lang="nb-NO" dirty="0" err="1"/>
              <a:t>with</a:t>
            </a:r>
            <a:r>
              <a:rPr lang="nb-NO" dirty="0"/>
              <a:t> </a:t>
            </a:r>
            <a:r>
              <a:rPr lang="nb-NO" dirty="0" err="1"/>
              <a:t>mathematical</a:t>
            </a:r>
            <a:r>
              <a:rPr lang="nb-NO" dirty="0"/>
              <a:t> </a:t>
            </a:r>
            <a:r>
              <a:rPr lang="nb-NO" dirty="0" err="1"/>
              <a:t>language</a:t>
            </a:r>
            <a:r>
              <a:rPr lang="nb-NO" dirty="0"/>
              <a:t> and </a:t>
            </a:r>
            <a:r>
              <a:rPr lang="nb-NO" dirty="0" err="1"/>
              <a:t>tools</a:t>
            </a:r>
            <a:endParaRPr lang="nb-NO" dirty="0"/>
          </a:p>
          <a:p>
            <a:pPr lvl="1"/>
            <a:r>
              <a:rPr lang="nb-NO" dirty="0" err="1"/>
              <a:t>Representing</a:t>
            </a:r>
            <a:r>
              <a:rPr lang="nb-NO" dirty="0"/>
              <a:t> </a:t>
            </a:r>
            <a:r>
              <a:rPr lang="nb-NO" dirty="0" err="1"/>
              <a:t>competency</a:t>
            </a:r>
            <a:endParaRPr lang="nb-NO" dirty="0"/>
          </a:p>
          <a:p>
            <a:pPr lvl="1"/>
            <a:r>
              <a:rPr lang="nb-NO" dirty="0"/>
              <a:t>Symbol and </a:t>
            </a:r>
            <a:r>
              <a:rPr lang="nb-NO" dirty="0" err="1"/>
              <a:t>formalism</a:t>
            </a:r>
            <a:r>
              <a:rPr lang="nb-NO" dirty="0"/>
              <a:t> </a:t>
            </a:r>
            <a:r>
              <a:rPr lang="nb-NO" dirty="0" err="1"/>
              <a:t>competency</a:t>
            </a:r>
            <a:endParaRPr lang="nb-NO" dirty="0"/>
          </a:p>
          <a:p>
            <a:pPr lvl="1"/>
            <a:r>
              <a:rPr lang="nb-NO" dirty="0" err="1"/>
              <a:t>Communicating</a:t>
            </a:r>
            <a:r>
              <a:rPr lang="nb-NO" dirty="0"/>
              <a:t> </a:t>
            </a:r>
            <a:r>
              <a:rPr lang="nb-NO" dirty="0" err="1"/>
              <a:t>competency</a:t>
            </a:r>
            <a:endParaRPr lang="nb-NO" dirty="0"/>
          </a:p>
          <a:p>
            <a:pPr lvl="1"/>
            <a:r>
              <a:rPr lang="nb-NO" dirty="0"/>
              <a:t>Aids and </a:t>
            </a:r>
            <a:r>
              <a:rPr lang="nb-NO" dirty="0" err="1"/>
              <a:t>tools</a:t>
            </a:r>
            <a:r>
              <a:rPr lang="nb-NO" dirty="0"/>
              <a:t> </a:t>
            </a:r>
            <a:r>
              <a:rPr lang="nb-NO" dirty="0" err="1"/>
              <a:t>competency</a:t>
            </a:r>
            <a:endParaRPr lang="nb-NO" dirty="0"/>
          </a:p>
        </p:txBody>
      </p:sp>
      <p:sp>
        <p:nvSpPr>
          <p:cNvPr id="5" name="TextBox 4">
            <a:extLst>
              <a:ext uri="{FF2B5EF4-FFF2-40B4-BE49-F238E27FC236}">
                <a16:creationId xmlns:a16="http://schemas.microsoft.com/office/drawing/2014/main" id="{B3E1375E-9118-5EF8-509C-E9F8168FF75E}"/>
              </a:ext>
            </a:extLst>
          </p:cNvPr>
          <p:cNvSpPr txBox="1"/>
          <p:nvPr/>
        </p:nvSpPr>
        <p:spPr>
          <a:xfrm>
            <a:off x="8315627" y="1321356"/>
            <a:ext cx="2244525" cy="369332"/>
          </a:xfrm>
          <a:prstGeom prst="rect">
            <a:avLst/>
          </a:prstGeom>
          <a:noFill/>
        </p:spPr>
        <p:txBody>
          <a:bodyPr wrap="none" rtlCol="0">
            <a:spAutoFit/>
          </a:bodyPr>
          <a:lstStyle/>
          <a:p>
            <a:r>
              <a:rPr lang="nb-NO" kern="0" dirty="0"/>
              <a:t>(Niss &amp; Jensen, 2002)</a:t>
            </a:r>
            <a:endParaRPr lang="nb-NO" dirty="0"/>
          </a:p>
        </p:txBody>
      </p:sp>
    </p:spTree>
    <p:extLst>
      <p:ext uri="{BB962C8B-B14F-4D97-AF65-F5344CB8AC3E}">
        <p14:creationId xmlns:p14="http://schemas.microsoft.com/office/powerpoint/2010/main" val="706272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182735C-6B69-A045-BD15-5D0DBC35EAEA}"/>
              </a:ext>
            </a:extLst>
          </p:cNvPr>
          <p:cNvSpPr>
            <a:spLocks noGrp="1"/>
          </p:cNvSpPr>
          <p:nvPr>
            <p:ph type="title"/>
          </p:nvPr>
        </p:nvSpPr>
        <p:spPr/>
        <p:txBody>
          <a:bodyPr/>
          <a:lstStyle/>
          <a:p>
            <a:r>
              <a:rPr lang="nb-NO" dirty="0" err="1"/>
              <a:t>Modelling</a:t>
            </a:r>
            <a:r>
              <a:rPr lang="nb-NO" dirty="0"/>
              <a:t> </a:t>
            </a:r>
            <a:r>
              <a:rPr lang="nb-NO" dirty="0" err="1"/>
              <a:t>competency</a:t>
            </a:r>
            <a:endParaRPr lang="nb-NO" dirty="0"/>
          </a:p>
        </p:txBody>
      </p:sp>
      <p:sp>
        <p:nvSpPr>
          <p:cNvPr id="4" name="Slide Number Placeholder 3">
            <a:extLst>
              <a:ext uri="{FF2B5EF4-FFF2-40B4-BE49-F238E27FC236}">
                <a16:creationId xmlns:a16="http://schemas.microsoft.com/office/drawing/2014/main" id="{4267F69B-945C-3049-B046-B4770C9A61B5}"/>
              </a:ext>
            </a:extLst>
          </p:cNvPr>
          <p:cNvSpPr>
            <a:spLocks noGrp="1"/>
          </p:cNvSpPr>
          <p:nvPr>
            <p:ph type="sldNum" sz="quarter" idx="12"/>
          </p:nvPr>
        </p:nvSpPr>
        <p:spPr bwMode="auto">
          <a:xfrm>
            <a:off x="8077200" y="6248400"/>
            <a:ext cx="2133600" cy="4572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defPPr>
              <a:defRPr lang="nb-NO"/>
            </a:defPPr>
            <a:lvl1pPr algn="r" rtl="0" fontAlgn="base">
              <a:spcBef>
                <a:spcPct val="0"/>
              </a:spcBef>
              <a:spcAft>
                <a:spcPct val="0"/>
              </a:spcAft>
              <a:defRPr sz="1000"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a:lstStyle>
          <a:p>
            <a:fld id="{A0C62113-3235-F542-9D81-E9AE770C43CB}" type="slidenum">
              <a:rPr lang="nb-NO" smtClean="0"/>
              <a:pPr/>
              <a:t>4</a:t>
            </a:fld>
            <a:endParaRPr lang="nb-NO" dirty="0"/>
          </a:p>
        </p:txBody>
      </p:sp>
      <p:sp>
        <p:nvSpPr>
          <p:cNvPr id="9" name="Content Placeholder 2">
            <a:extLst>
              <a:ext uri="{FF2B5EF4-FFF2-40B4-BE49-F238E27FC236}">
                <a16:creationId xmlns:a16="http://schemas.microsoft.com/office/drawing/2014/main" id="{6657C869-CDE5-B044-97BE-58EC8228BA5E}"/>
              </a:ext>
            </a:extLst>
          </p:cNvPr>
          <p:cNvSpPr txBox="1">
            <a:spLocks/>
          </p:cNvSpPr>
          <p:nvPr/>
        </p:nvSpPr>
        <p:spPr>
          <a:xfrm>
            <a:off x="1189609" y="2689934"/>
            <a:ext cx="9103658" cy="3414009"/>
          </a:xfrm>
          <a:prstGeom prst="rect">
            <a:avLst/>
          </a:prstGeom>
        </p:spPr>
        <p:txBody>
          <a:bodyPr/>
          <a:lstStyle>
            <a:lvl1pPr marL="342900" indent="-342900" algn="l" rtl="0" fontAlgn="base">
              <a:spcBef>
                <a:spcPct val="20000"/>
              </a:spcBef>
              <a:spcAft>
                <a:spcPct val="0"/>
              </a:spcAft>
              <a:buClr>
                <a:schemeClr val="tx2"/>
              </a:buClr>
              <a:buSzPct val="70000"/>
              <a:buFont typeface="Wingdings" charset="0"/>
              <a:buChar char="l"/>
              <a:defRPr sz="3000">
                <a:solidFill>
                  <a:schemeClr val="tx1"/>
                </a:solidFill>
                <a:latin typeface="+mn-lt"/>
                <a:ea typeface="+mn-ea"/>
                <a:cs typeface="+mn-cs"/>
              </a:defRPr>
            </a:lvl1pPr>
            <a:lvl2pPr marL="692150" indent="-347663" algn="l" rtl="0" fontAlgn="base">
              <a:spcBef>
                <a:spcPct val="20000"/>
              </a:spcBef>
              <a:spcAft>
                <a:spcPct val="0"/>
              </a:spcAft>
              <a:buClr>
                <a:schemeClr val="accent2"/>
              </a:buClr>
              <a:buSzPct val="70000"/>
              <a:buFont typeface="Wingdings" charset="0"/>
              <a:buChar char="l"/>
              <a:defRPr sz="2600">
                <a:solidFill>
                  <a:schemeClr val="tx1"/>
                </a:solidFill>
                <a:latin typeface="+mn-lt"/>
                <a:ea typeface="Arial" charset="0"/>
                <a:cs typeface="+mn-cs"/>
              </a:defRPr>
            </a:lvl2pPr>
            <a:lvl3pPr marL="987425" indent="-293688" algn="l" rtl="0" fontAlgn="base">
              <a:spcBef>
                <a:spcPct val="20000"/>
              </a:spcBef>
              <a:spcAft>
                <a:spcPct val="0"/>
              </a:spcAft>
              <a:buClr>
                <a:schemeClr val="accent1"/>
              </a:buClr>
              <a:buSzPct val="70000"/>
              <a:buFont typeface="Wingdings" charset="0"/>
              <a:buChar char="l"/>
              <a:defRPr sz="2300">
                <a:solidFill>
                  <a:schemeClr val="tx1"/>
                </a:solidFill>
                <a:latin typeface="+mn-lt"/>
                <a:ea typeface="Arial" charset="0"/>
                <a:cs typeface="+mn-cs"/>
              </a:defRPr>
            </a:lvl3pPr>
            <a:lvl4pPr marL="1281113" indent="-292100" algn="l" rtl="0" fontAlgn="base">
              <a:spcBef>
                <a:spcPct val="20000"/>
              </a:spcBef>
              <a:spcAft>
                <a:spcPct val="0"/>
              </a:spcAft>
              <a:buClr>
                <a:schemeClr val="tx2"/>
              </a:buClr>
              <a:buSzPct val="75000"/>
              <a:buFont typeface="Wingdings" charset="0"/>
              <a:buChar char="§"/>
              <a:defRPr sz="2000">
                <a:solidFill>
                  <a:schemeClr val="tx1"/>
                </a:solidFill>
                <a:latin typeface="+mn-lt"/>
                <a:ea typeface="Arial" charset="0"/>
                <a:cs typeface="+mn-cs"/>
              </a:defRPr>
            </a:lvl4pPr>
            <a:lvl5pPr marL="1598613" indent="-315913" algn="l" rtl="0" fontAlgn="base">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5pPr>
            <a:lvl6pPr marL="2055813" indent="-315913" algn="l" rtl="0" fontAlgn="base">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6pPr>
            <a:lvl7pPr marL="2513013" indent="-315913" algn="l" rtl="0" fontAlgn="base">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7pPr>
            <a:lvl8pPr marL="2970213" indent="-315913" algn="l" rtl="0" fontAlgn="base">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8pPr>
            <a:lvl9pPr marL="3427413" indent="-315913" algn="l" rtl="0" fontAlgn="base">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9pPr>
          </a:lstStyle>
          <a:p>
            <a:pPr marL="0" indent="0">
              <a:buNone/>
            </a:pPr>
            <a:r>
              <a:rPr lang="nb-NO" sz="1600" dirty="0"/>
              <a:t>This </a:t>
            </a:r>
            <a:r>
              <a:rPr lang="nb-NO" sz="1600" dirty="0" err="1"/>
              <a:t>competency</a:t>
            </a:r>
            <a:r>
              <a:rPr lang="nb-NO" sz="1600" dirty="0"/>
              <a:t> </a:t>
            </a:r>
            <a:r>
              <a:rPr lang="nb-NO" sz="1600" dirty="0" err="1"/>
              <a:t>involves</a:t>
            </a:r>
            <a:r>
              <a:rPr lang="nb-NO" sz="1600" dirty="0"/>
              <a:t>, </a:t>
            </a:r>
            <a:r>
              <a:rPr lang="nb-NO" sz="1600" dirty="0" err="1"/>
              <a:t>on</a:t>
            </a:r>
            <a:r>
              <a:rPr lang="nb-NO" sz="1600" dirty="0"/>
              <a:t> </a:t>
            </a:r>
            <a:r>
              <a:rPr lang="nb-NO" sz="1600" dirty="0" err="1"/>
              <a:t>the</a:t>
            </a:r>
            <a:r>
              <a:rPr lang="nb-NO" sz="1600" dirty="0"/>
              <a:t> </a:t>
            </a:r>
            <a:r>
              <a:rPr lang="nb-NO" sz="1600" dirty="0" err="1"/>
              <a:t>one</a:t>
            </a:r>
            <a:r>
              <a:rPr lang="nb-NO" sz="1600" dirty="0"/>
              <a:t> hand, </a:t>
            </a:r>
            <a:r>
              <a:rPr lang="nb-NO" sz="1600" dirty="0" err="1"/>
              <a:t>being</a:t>
            </a:r>
            <a:r>
              <a:rPr lang="nb-NO" sz="1600" dirty="0"/>
              <a:t> </a:t>
            </a:r>
            <a:r>
              <a:rPr lang="nb-NO" sz="1600" dirty="0" err="1"/>
              <a:t>able</a:t>
            </a:r>
            <a:r>
              <a:rPr lang="nb-NO" sz="1600" dirty="0"/>
              <a:t> to analyse </a:t>
            </a:r>
            <a:r>
              <a:rPr lang="nb-NO" sz="1600" dirty="0" err="1"/>
              <a:t>the</a:t>
            </a:r>
            <a:r>
              <a:rPr lang="nb-NO" sz="1600" dirty="0"/>
              <a:t> </a:t>
            </a:r>
            <a:r>
              <a:rPr lang="nb-NO" sz="1600" dirty="0" err="1"/>
              <a:t>foundations</a:t>
            </a:r>
            <a:r>
              <a:rPr lang="nb-NO" sz="1600" dirty="0"/>
              <a:t> and </a:t>
            </a:r>
            <a:r>
              <a:rPr lang="nb-NO" sz="1600" dirty="0" err="1"/>
              <a:t>properties</a:t>
            </a:r>
            <a:r>
              <a:rPr lang="nb-NO" sz="1600" dirty="0"/>
              <a:t> </a:t>
            </a:r>
            <a:r>
              <a:rPr lang="nb-NO" sz="1600" dirty="0" err="1"/>
              <a:t>of</a:t>
            </a:r>
            <a:r>
              <a:rPr lang="nb-NO" sz="1600" dirty="0"/>
              <a:t> </a:t>
            </a:r>
            <a:r>
              <a:rPr lang="nb-NO" sz="1600" dirty="0" err="1"/>
              <a:t>existing</a:t>
            </a:r>
            <a:r>
              <a:rPr lang="nb-NO" sz="1600" dirty="0"/>
              <a:t> </a:t>
            </a:r>
            <a:r>
              <a:rPr lang="nb-NO" sz="1600" dirty="0" err="1"/>
              <a:t>models</a:t>
            </a:r>
            <a:r>
              <a:rPr lang="nb-NO" sz="1600" dirty="0"/>
              <a:t> and </a:t>
            </a:r>
            <a:r>
              <a:rPr lang="nb-NO" sz="1600" dirty="0" err="1"/>
              <a:t>being</a:t>
            </a:r>
            <a:r>
              <a:rPr lang="nb-NO" sz="1600" dirty="0"/>
              <a:t> </a:t>
            </a:r>
            <a:r>
              <a:rPr lang="nb-NO" sz="1600" dirty="0" err="1"/>
              <a:t>able</a:t>
            </a:r>
            <a:r>
              <a:rPr lang="nb-NO" sz="1600" dirty="0"/>
              <a:t> to </a:t>
            </a:r>
            <a:r>
              <a:rPr lang="nb-NO" sz="1600" dirty="0" err="1"/>
              <a:t>assess</a:t>
            </a:r>
            <a:r>
              <a:rPr lang="nb-NO" sz="1600" dirty="0"/>
              <a:t> </a:t>
            </a:r>
            <a:r>
              <a:rPr lang="nb-NO" sz="1600" dirty="0" err="1"/>
              <a:t>their</a:t>
            </a:r>
            <a:r>
              <a:rPr lang="nb-NO" sz="1600" dirty="0"/>
              <a:t> range and </a:t>
            </a:r>
            <a:r>
              <a:rPr lang="nb-NO" sz="1600" dirty="0" err="1"/>
              <a:t>validity</a:t>
            </a:r>
            <a:r>
              <a:rPr lang="nb-NO" sz="1600" dirty="0"/>
              <a:t>. </a:t>
            </a:r>
            <a:r>
              <a:rPr lang="nb-NO" sz="1600" dirty="0" err="1"/>
              <a:t>Belonging</a:t>
            </a:r>
            <a:r>
              <a:rPr lang="nb-NO" sz="1600" dirty="0"/>
              <a:t> to </a:t>
            </a:r>
            <a:r>
              <a:rPr lang="nb-NO" sz="1600" dirty="0" err="1"/>
              <a:t>this</a:t>
            </a:r>
            <a:r>
              <a:rPr lang="nb-NO" sz="1600" dirty="0"/>
              <a:t> is </a:t>
            </a:r>
            <a:r>
              <a:rPr lang="nb-NO" sz="1600" dirty="0" err="1"/>
              <a:t>the</a:t>
            </a:r>
            <a:r>
              <a:rPr lang="nb-NO" sz="1600" dirty="0"/>
              <a:t> </a:t>
            </a:r>
            <a:r>
              <a:rPr lang="nb-NO" sz="1600" dirty="0" err="1"/>
              <a:t>ability</a:t>
            </a:r>
            <a:r>
              <a:rPr lang="nb-NO" sz="1600" dirty="0"/>
              <a:t> to “de-</a:t>
            </a:r>
            <a:r>
              <a:rPr lang="nb-NO" sz="1600" dirty="0" err="1"/>
              <a:t>mathematise</a:t>
            </a:r>
            <a:r>
              <a:rPr lang="nb-NO" sz="1600" dirty="0"/>
              <a:t>” (</a:t>
            </a:r>
            <a:r>
              <a:rPr lang="nb-NO" sz="1600" dirty="0" err="1"/>
              <a:t>traits</a:t>
            </a:r>
            <a:r>
              <a:rPr lang="nb-NO" sz="1600" dirty="0"/>
              <a:t> </a:t>
            </a:r>
            <a:r>
              <a:rPr lang="nb-NO" sz="1600" dirty="0" err="1"/>
              <a:t>of</a:t>
            </a:r>
            <a:r>
              <a:rPr lang="nb-NO" sz="1600" dirty="0"/>
              <a:t>) </a:t>
            </a:r>
            <a:r>
              <a:rPr lang="nb-NO" sz="1600" dirty="0" err="1"/>
              <a:t>existing</a:t>
            </a:r>
            <a:r>
              <a:rPr lang="nb-NO" sz="1600" dirty="0"/>
              <a:t> </a:t>
            </a:r>
            <a:r>
              <a:rPr lang="nb-NO" sz="1600" dirty="0" err="1"/>
              <a:t>mathematical</a:t>
            </a:r>
            <a:r>
              <a:rPr lang="nb-NO" sz="1600" dirty="0"/>
              <a:t> </a:t>
            </a:r>
            <a:r>
              <a:rPr lang="nb-NO" sz="1600" dirty="0" err="1"/>
              <a:t>models</a:t>
            </a:r>
            <a:r>
              <a:rPr lang="nb-NO" sz="1600" dirty="0"/>
              <a:t>, i.e. </a:t>
            </a:r>
            <a:r>
              <a:rPr lang="nb-NO" sz="1600" dirty="0" err="1"/>
              <a:t>being</a:t>
            </a:r>
            <a:r>
              <a:rPr lang="nb-NO" sz="1600" dirty="0"/>
              <a:t> </a:t>
            </a:r>
            <a:r>
              <a:rPr lang="nb-NO" sz="1600" dirty="0" err="1"/>
              <a:t>able</a:t>
            </a:r>
            <a:r>
              <a:rPr lang="nb-NO" sz="1600" dirty="0"/>
              <a:t> to </a:t>
            </a:r>
            <a:r>
              <a:rPr lang="nb-NO" sz="1600" dirty="0" err="1"/>
              <a:t>decode</a:t>
            </a:r>
            <a:r>
              <a:rPr lang="nb-NO" sz="1600" dirty="0"/>
              <a:t> and interpret </a:t>
            </a:r>
            <a:r>
              <a:rPr lang="nb-NO" sz="1600" dirty="0" err="1"/>
              <a:t>model</a:t>
            </a:r>
            <a:r>
              <a:rPr lang="nb-NO" sz="1600" dirty="0"/>
              <a:t> elements and </a:t>
            </a:r>
            <a:r>
              <a:rPr lang="nb-NO" sz="1600" dirty="0" err="1"/>
              <a:t>results</a:t>
            </a:r>
            <a:r>
              <a:rPr lang="nb-NO" sz="1600" dirty="0"/>
              <a:t> in terms </a:t>
            </a:r>
            <a:r>
              <a:rPr lang="nb-NO" sz="1600" dirty="0" err="1"/>
              <a:t>of</a:t>
            </a:r>
            <a:r>
              <a:rPr lang="nb-NO" sz="1600" dirty="0"/>
              <a:t> </a:t>
            </a:r>
            <a:r>
              <a:rPr lang="nb-NO" sz="1600" dirty="0" err="1"/>
              <a:t>the</a:t>
            </a:r>
            <a:r>
              <a:rPr lang="nb-NO" sz="1600" dirty="0"/>
              <a:t> real area or </a:t>
            </a:r>
            <a:r>
              <a:rPr lang="nb-NO" sz="1600" dirty="0" err="1"/>
              <a:t>situation</a:t>
            </a:r>
            <a:r>
              <a:rPr lang="nb-NO" sz="1600" dirty="0"/>
              <a:t> </a:t>
            </a:r>
            <a:r>
              <a:rPr lang="nb-NO" sz="1600" dirty="0" err="1"/>
              <a:t>which</a:t>
            </a:r>
            <a:r>
              <a:rPr lang="nb-NO" sz="1600" dirty="0"/>
              <a:t> </a:t>
            </a:r>
            <a:r>
              <a:rPr lang="nb-NO" sz="1600" dirty="0" err="1"/>
              <a:t>they</a:t>
            </a:r>
            <a:r>
              <a:rPr lang="nb-NO" sz="1600" dirty="0"/>
              <a:t> </a:t>
            </a:r>
            <a:r>
              <a:rPr lang="nb-NO" sz="1600" dirty="0" err="1"/>
              <a:t>are</a:t>
            </a:r>
            <a:r>
              <a:rPr lang="nb-NO" sz="1600" dirty="0"/>
              <a:t> </a:t>
            </a:r>
            <a:r>
              <a:rPr lang="nb-NO" sz="1600" dirty="0" err="1"/>
              <a:t>supposed</a:t>
            </a:r>
            <a:r>
              <a:rPr lang="nb-NO" sz="1600" dirty="0"/>
              <a:t> to </a:t>
            </a:r>
            <a:r>
              <a:rPr lang="nb-NO" sz="1600" dirty="0" err="1"/>
              <a:t>model</a:t>
            </a:r>
            <a:r>
              <a:rPr lang="nb-NO" sz="1600" dirty="0"/>
              <a:t>. On </a:t>
            </a:r>
            <a:r>
              <a:rPr lang="nb-NO" sz="1600" dirty="0" err="1"/>
              <a:t>the</a:t>
            </a:r>
            <a:r>
              <a:rPr lang="nb-NO" sz="1600" dirty="0"/>
              <a:t> </a:t>
            </a:r>
            <a:r>
              <a:rPr lang="nb-NO" sz="1600" dirty="0" err="1"/>
              <a:t>other</a:t>
            </a:r>
            <a:r>
              <a:rPr lang="nb-NO" sz="1600" dirty="0"/>
              <a:t> hand, </a:t>
            </a:r>
            <a:r>
              <a:rPr lang="nb-NO" sz="1600" dirty="0" err="1"/>
              <a:t>the</a:t>
            </a:r>
            <a:r>
              <a:rPr lang="nb-NO" sz="1600" dirty="0"/>
              <a:t> </a:t>
            </a:r>
            <a:r>
              <a:rPr lang="nb-NO" sz="1600" dirty="0" err="1"/>
              <a:t>competency</a:t>
            </a:r>
            <a:r>
              <a:rPr lang="nb-NO" sz="1600" dirty="0"/>
              <a:t> </a:t>
            </a:r>
            <a:r>
              <a:rPr lang="nb-NO" sz="1600" dirty="0" err="1"/>
              <a:t>Modelling</a:t>
            </a:r>
            <a:r>
              <a:rPr lang="nb-NO" sz="1600" dirty="0"/>
              <a:t> </a:t>
            </a:r>
            <a:r>
              <a:rPr lang="nb-NO" sz="1600" dirty="0" err="1"/>
              <a:t>involves</a:t>
            </a:r>
            <a:r>
              <a:rPr lang="nb-NO" sz="1600" dirty="0"/>
              <a:t> </a:t>
            </a:r>
            <a:r>
              <a:rPr lang="nb-NO" sz="1600" dirty="0" err="1"/>
              <a:t>being</a:t>
            </a:r>
            <a:r>
              <a:rPr lang="nb-NO" sz="1600" dirty="0"/>
              <a:t> </a:t>
            </a:r>
            <a:r>
              <a:rPr lang="nb-NO" sz="1600" dirty="0" err="1"/>
              <a:t>able</a:t>
            </a:r>
            <a:r>
              <a:rPr lang="nb-NO" sz="1600" dirty="0"/>
              <a:t> to </a:t>
            </a:r>
            <a:r>
              <a:rPr lang="nb-NO" sz="1600" dirty="0" err="1"/>
              <a:t>perform</a:t>
            </a:r>
            <a:r>
              <a:rPr lang="nb-NO" sz="1600" dirty="0"/>
              <a:t> </a:t>
            </a:r>
            <a:r>
              <a:rPr lang="nb-NO" sz="1600" dirty="0" err="1"/>
              <a:t>active</a:t>
            </a:r>
            <a:r>
              <a:rPr lang="nb-NO" sz="1600" dirty="0"/>
              <a:t> </a:t>
            </a:r>
            <a:r>
              <a:rPr lang="nb-NO" sz="1600" dirty="0" err="1"/>
              <a:t>modelling</a:t>
            </a:r>
            <a:r>
              <a:rPr lang="nb-NO" sz="1600" dirty="0"/>
              <a:t> in given </a:t>
            </a:r>
            <a:r>
              <a:rPr lang="nb-NO" sz="1600" dirty="0" err="1"/>
              <a:t>contexts</a:t>
            </a:r>
            <a:r>
              <a:rPr lang="nb-NO" sz="1600" dirty="0"/>
              <a:t>, i.e. </a:t>
            </a:r>
            <a:r>
              <a:rPr lang="nb-NO" sz="1600" dirty="0" err="1"/>
              <a:t>mathematising</a:t>
            </a:r>
            <a:r>
              <a:rPr lang="nb-NO" sz="1600" dirty="0"/>
              <a:t> and applying it to </a:t>
            </a:r>
            <a:r>
              <a:rPr lang="nb-NO" sz="1600" dirty="0" err="1"/>
              <a:t>situations</a:t>
            </a:r>
            <a:r>
              <a:rPr lang="nb-NO" sz="1600" dirty="0"/>
              <a:t> </a:t>
            </a:r>
            <a:r>
              <a:rPr lang="nb-NO" sz="1600" dirty="0" err="1"/>
              <a:t>beyond</a:t>
            </a:r>
            <a:r>
              <a:rPr lang="nb-NO" sz="1600" dirty="0"/>
              <a:t> mathematics </a:t>
            </a:r>
            <a:r>
              <a:rPr lang="nb-NO" sz="1600" dirty="0" err="1"/>
              <a:t>itself</a:t>
            </a:r>
            <a:r>
              <a:rPr lang="nb-NO" sz="1600" dirty="0"/>
              <a:t>.</a:t>
            </a:r>
          </a:p>
          <a:p>
            <a:pPr marL="0" indent="0">
              <a:spcBef>
                <a:spcPts val="0"/>
              </a:spcBef>
              <a:buNone/>
            </a:pPr>
            <a:br>
              <a:rPr lang="nb-NO" sz="1600" kern="0" dirty="0"/>
            </a:br>
            <a:r>
              <a:rPr lang="nb-NO" sz="1600" kern="0" dirty="0"/>
              <a:t>(Niss &amp; Jensen, 2002, p. 52)</a:t>
            </a:r>
          </a:p>
        </p:txBody>
      </p:sp>
    </p:spTree>
    <p:extLst>
      <p:ext uri="{BB962C8B-B14F-4D97-AF65-F5344CB8AC3E}">
        <p14:creationId xmlns:p14="http://schemas.microsoft.com/office/powerpoint/2010/main" val="1745885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8638B-693B-C24C-B642-458599EF4CD8}"/>
              </a:ext>
            </a:extLst>
          </p:cNvPr>
          <p:cNvSpPr>
            <a:spLocks noGrp="1"/>
          </p:cNvSpPr>
          <p:nvPr>
            <p:ph type="title"/>
          </p:nvPr>
        </p:nvSpPr>
        <p:spPr/>
        <p:txBody>
          <a:bodyPr>
            <a:normAutofit/>
          </a:bodyPr>
          <a:lstStyle/>
          <a:p>
            <a:r>
              <a:rPr lang="nb-NO" dirty="0"/>
              <a:t>The </a:t>
            </a:r>
            <a:r>
              <a:rPr lang="nb-NO" dirty="0" err="1"/>
              <a:t>core</a:t>
            </a:r>
            <a:r>
              <a:rPr lang="nb-NO" dirty="0"/>
              <a:t> element </a:t>
            </a:r>
            <a:r>
              <a:rPr lang="nb-NO" dirty="0" err="1"/>
              <a:t>Modelling</a:t>
            </a:r>
            <a:r>
              <a:rPr lang="nb-NO" dirty="0"/>
              <a:t> and Applications </a:t>
            </a:r>
            <a:r>
              <a:rPr lang="nb-NO" sz="2700" dirty="0"/>
              <a:t>(Utdanningsdirektoratet, 2020)</a:t>
            </a:r>
          </a:p>
        </p:txBody>
      </p:sp>
      <p:sp>
        <p:nvSpPr>
          <p:cNvPr id="3" name="Content Placeholder 2">
            <a:extLst>
              <a:ext uri="{FF2B5EF4-FFF2-40B4-BE49-F238E27FC236}">
                <a16:creationId xmlns:a16="http://schemas.microsoft.com/office/drawing/2014/main" id="{5F7B4577-0E0D-6D49-A10D-CD542AA718C1}"/>
              </a:ext>
            </a:extLst>
          </p:cNvPr>
          <p:cNvSpPr>
            <a:spLocks noGrp="1"/>
          </p:cNvSpPr>
          <p:nvPr>
            <p:ph idx="1"/>
          </p:nvPr>
        </p:nvSpPr>
        <p:spPr/>
        <p:txBody>
          <a:bodyPr>
            <a:normAutofit/>
          </a:bodyPr>
          <a:lstStyle/>
          <a:p>
            <a:r>
              <a:rPr lang="nb-NO" b="0" i="0" u="none" strike="noStrike" dirty="0">
                <a:solidFill>
                  <a:schemeClr val="bg1">
                    <a:lumMod val="50000"/>
                  </a:schemeClr>
                </a:solidFill>
                <a:effectLst/>
                <a:latin typeface="Roboto" panose="02000000000000000000" pitchFamily="2" charset="0"/>
              </a:rPr>
              <a:t>A </a:t>
            </a:r>
            <a:r>
              <a:rPr lang="nb-NO" b="0" i="0" u="none" strike="noStrike" dirty="0" err="1">
                <a:solidFill>
                  <a:schemeClr val="bg1">
                    <a:lumMod val="50000"/>
                  </a:schemeClr>
                </a:solidFill>
                <a:effectLst/>
                <a:latin typeface="Roboto" panose="02000000000000000000" pitchFamily="2" charset="0"/>
              </a:rPr>
              <a:t>model</a:t>
            </a:r>
            <a:r>
              <a:rPr lang="nb-NO" b="0" i="0" u="none" strike="noStrike" dirty="0">
                <a:solidFill>
                  <a:schemeClr val="bg1">
                    <a:lumMod val="50000"/>
                  </a:schemeClr>
                </a:solidFill>
                <a:effectLst/>
                <a:latin typeface="Roboto" panose="02000000000000000000" pitchFamily="2" charset="0"/>
              </a:rPr>
              <a:t> in mathematics T is a </a:t>
            </a:r>
            <a:r>
              <a:rPr lang="nb-NO" b="0" i="0" u="none" strike="noStrike" dirty="0" err="1">
                <a:solidFill>
                  <a:schemeClr val="bg1">
                    <a:lumMod val="50000"/>
                  </a:schemeClr>
                </a:solidFill>
                <a:effectLst/>
                <a:latin typeface="Roboto" panose="02000000000000000000" pitchFamily="2" charset="0"/>
              </a:rPr>
              <a:t>description</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of</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reality</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using</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mathematical</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language</a:t>
            </a:r>
            <a:r>
              <a:rPr lang="nb-NO" b="0" i="0" u="none" strike="noStrike" dirty="0">
                <a:solidFill>
                  <a:schemeClr val="bg1">
                    <a:lumMod val="50000"/>
                  </a:schemeClr>
                </a:solidFill>
                <a:effectLst/>
                <a:latin typeface="Roboto" panose="02000000000000000000" pitchFamily="2" charset="0"/>
              </a:rPr>
              <a:t>. The </a:t>
            </a:r>
            <a:r>
              <a:rPr lang="nb-NO" b="0" i="0" u="none" strike="noStrike" dirty="0" err="1">
                <a:solidFill>
                  <a:schemeClr val="bg1">
                    <a:lumMod val="50000"/>
                  </a:schemeClr>
                </a:solidFill>
                <a:effectLst/>
                <a:latin typeface="Roboto" panose="02000000000000000000" pitchFamily="2" charset="0"/>
              </a:rPr>
              <a:t>pupils</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shall</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gain</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insight</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into</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how</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mathematical</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models</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are</a:t>
            </a:r>
            <a:r>
              <a:rPr lang="nb-NO" b="0" i="0" u="none" strike="noStrike" dirty="0">
                <a:solidFill>
                  <a:schemeClr val="bg1">
                    <a:lumMod val="50000"/>
                  </a:schemeClr>
                </a:solidFill>
                <a:effectLst/>
                <a:latin typeface="Roboto" panose="02000000000000000000" pitchFamily="2" charset="0"/>
              </a:rPr>
              <a:t> used to </a:t>
            </a:r>
            <a:r>
              <a:rPr lang="nb-NO" b="0" i="0" u="none" strike="noStrike" dirty="0" err="1">
                <a:solidFill>
                  <a:schemeClr val="bg1">
                    <a:lumMod val="50000"/>
                  </a:schemeClr>
                </a:solidFill>
                <a:effectLst/>
                <a:latin typeface="Roboto" panose="02000000000000000000" pitchFamily="2" charset="0"/>
              </a:rPr>
              <a:t>describe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phenomena</a:t>
            </a:r>
            <a:r>
              <a:rPr lang="nb-NO" b="0" i="0" u="none" strike="noStrike" dirty="0">
                <a:solidFill>
                  <a:schemeClr val="bg1">
                    <a:lumMod val="50000"/>
                  </a:schemeClr>
                </a:solidFill>
                <a:effectLst/>
                <a:latin typeface="Roboto" panose="02000000000000000000" pitchFamily="2" charset="0"/>
              </a:rPr>
              <a:t> from </a:t>
            </a:r>
            <a:r>
              <a:rPr lang="nb-NO" b="0" i="0" u="none" strike="noStrike" dirty="0" err="1">
                <a:solidFill>
                  <a:schemeClr val="bg1">
                    <a:lumMod val="50000"/>
                  </a:schemeClr>
                </a:solidFill>
                <a:effectLst/>
                <a:latin typeface="Roboto" panose="02000000000000000000" pitchFamily="2" charset="0"/>
              </a:rPr>
              <a:t>everyday</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life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working</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life</a:t>
            </a:r>
            <a:r>
              <a:rPr lang="nb-NO" b="0" i="0" u="none" strike="noStrike" dirty="0">
                <a:solidFill>
                  <a:schemeClr val="bg1">
                    <a:lumMod val="50000"/>
                  </a:schemeClr>
                </a:solidFill>
                <a:effectLst/>
                <a:latin typeface="Roboto" panose="02000000000000000000" pitchFamily="2" charset="0"/>
              </a:rPr>
              <a:t> and </a:t>
            </a:r>
            <a:r>
              <a:rPr lang="nb-NO" b="0" i="0" u="none" strike="noStrike" dirty="0" err="1">
                <a:solidFill>
                  <a:schemeClr val="bg1">
                    <a:lumMod val="50000"/>
                  </a:schemeClr>
                </a:solidFill>
                <a:effectLst/>
                <a:latin typeface="Roboto" panose="02000000000000000000" pitchFamily="2" charset="0"/>
              </a:rPr>
              <a:t>society</a:t>
            </a:r>
            <a:r>
              <a:rPr lang="nb-NO" b="0" i="0" u="none" strike="noStrike" dirty="0">
                <a:solidFill>
                  <a:schemeClr val="bg1">
                    <a:lumMod val="50000"/>
                  </a:schemeClr>
                </a:solidFill>
                <a:effectLst/>
                <a:latin typeface="Roboto" panose="02000000000000000000" pitchFamily="2" charset="0"/>
              </a:rPr>
              <a:t> in general. </a:t>
            </a:r>
            <a:r>
              <a:rPr lang="nb-NO" b="0" i="0" u="none" strike="noStrike" dirty="0" err="1">
                <a:solidFill>
                  <a:schemeClr val="bg1">
                    <a:lumMod val="50000"/>
                  </a:schemeClr>
                </a:solidFill>
                <a:effectLst/>
                <a:latin typeface="Roboto" panose="02000000000000000000" pitchFamily="2" charset="0"/>
              </a:rPr>
              <a:t>Modelling</a:t>
            </a:r>
            <a:r>
              <a:rPr lang="nb-NO" b="0" i="0" u="none" strike="noStrike" dirty="0">
                <a:solidFill>
                  <a:schemeClr val="bg1">
                    <a:lumMod val="50000"/>
                  </a:schemeClr>
                </a:solidFill>
                <a:effectLst/>
                <a:latin typeface="Roboto" panose="02000000000000000000" pitchFamily="2" charset="0"/>
              </a:rPr>
              <a:t> in mathematics T </a:t>
            </a:r>
            <a:r>
              <a:rPr lang="nb-NO" b="0" i="0" u="none" strike="noStrike" dirty="0" err="1">
                <a:solidFill>
                  <a:schemeClr val="bg1">
                    <a:lumMod val="50000"/>
                  </a:schemeClr>
                </a:solidFill>
                <a:effectLst/>
                <a:latin typeface="Roboto" panose="02000000000000000000" pitchFamily="2" charset="0"/>
              </a:rPr>
              <a:t>means</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creating</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such</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models</a:t>
            </a:r>
            <a:r>
              <a:rPr lang="nb-NO" b="0" i="0" u="none" strike="noStrike" dirty="0">
                <a:solidFill>
                  <a:schemeClr val="bg1">
                    <a:lumMod val="50000"/>
                  </a:schemeClr>
                </a:solidFill>
                <a:effectLst/>
                <a:latin typeface="Roboto" panose="02000000000000000000" pitchFamily="2" charset="0"/>
              </a:rPr>
              <a:t>. It </a:t>
            </a:r>
            <a:r>
              <a:rPr lang="nb-NO" b="0" i="0" u="none" strike="noStrike" dirty="0" err="1">
                <a:solidFill>
                  <a:schemeClr val="bg1">
                    <a:lumMod val="50000"/>
                  </a:schemeClr>
                </a:solidFill>
                <a:effectLst/>
                <a:latin typeface="Roboto" panose="02000000000000000000" pitchFamily="2" charset="0"/>
              </a:rPr>
              <a:t>also</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means</a:t>
            </a:r>
            <a:r>
              <a:rPr lang="nb-NO" b="0" i="0" u="none" strike="noStrike" dirty="0">
                <a:solidFill>
                  <a:schemeClr val="bg1">
                    <a:lumMod val="50000"/>
                  </a:schemeClr>
                </a:solidFill>
                <a:effectLst/>
                <a:latin typeface="Roboto" panose="02000000000000000000" pitchFamily="2" charset="0"/>
              </a:rPr>
              <a:t> to </a:t>
            </a:r>
            <a:r>
              <a:rPr lang="nb-NO" b="0" i="0" u="none" strike="noStrike" dirty="0" err="1">
                <a:solidFill>
                  <a:schemeClr val="bg1">
                    <a:lumMod val="50000"/>
                  </a:schemeClr>
                </a:solidFill>
                <a:effectLst/>
                <a:latin typeface="Roboto" panose="02000000000000000000" pitchFamily="2" charset="0"/>
              </a:rPr>
              <a:t>critically</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evaluate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whether</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the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models</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are</a:t>
            </a:r>
            <a:r>
              <a:rPr lang="nb-NO" b="0" i="0" u="none" strike="noStrike" dirty="0">
                <a:solidFill>
                  <a:schemeClr val="bg1">
                    <a:lumMod val="50000"/>
                  </a:schemeClr>
                </a:solidFill>
                <a:effectLst/>
                <a:latin typeface="Roboto" panose="02000000000000000000" pitchFamily="2" charset="0"/>
              </a:rPr>
              <a:t> valid and </a:t>
            </a:r>
            <a:r>
              <a:rPr lang="nb-NO" b="0" i="0" u="none" strike="noStrike" dirty="0" err="1">
                <a:solidFill>
                  <a:schemeClr val="bg1">
                    <a:lumMod val="50000"/>
                  </a:schemeClr>
                </a:solidFill>
                <a:effectLst/>
                <a:latin typeface="Roboto" panose="02000000000000000000" pitchFamily="2" charset="0"/>
              </a:rPr>
              <a:t>what</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limitations</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the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models</a:t>
            </a:r>
            <a:r>
              <a:rPr lang="nb-NO" b="0" i="0" u="none" strike="noStrike" dirty="0">
                <a:solidFill>
                  <a:schemeClr val="bg1">
                    <a:lumMod val="50000"/>
                  </a:schemeClr>
                </a:solidFill>
                <a:effectLst/>
                <a:latin typeface="Roboto" panose="02000000000000000000" pitchFamily="2" charset="0"/>
              </a:rPr>
              <a:t> have, </a:t>
            </a:r>
            <a:r>
              <a:rPr lang="nb-NO" b="0" i="0" u="none" strike="noStrike" dirty="0" err="1">
                <a:solidFill>
                  <a:schemeClr val="bg1">
                    <a:lumMod val="50000"/>
                  </a:schemeClr>
                </a:solidFill>
                <a:effectLst/>
                <a:latin typeface="Roboto" panose="02000000000000000000" pitchFamily="2" charset="0"/>
              </a:rPr>
              <a:t>evaluate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the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models</a:t>
            </a:r>
            <a:r>
              <a:rPr lang="nb-NO" b="0" i="0" u="none" strike="noStrike" dirty="0">
                <a:solidFill>
                  <a:schemeClr val="bg1">
                    <a:lumMod val="50000"/>
                  </a:schemeClr>
                </a:solidFill>
                <a:effectLst/>
                <a:latin typeface="Roboto" panose="02000000000000000000" pitchFamily="2" charset="0"/>
              </a:rPr>
              <a:t> in </a:t>
            </a:r>
            <a:r>
              <a:rPr lang="nb-NO" b="0" i="0" u="none" strike="noStrike" dirty="0" err="1">
                <a:solidFill>
                  <a:schemeClr val="bg1">
                    <a:lumMod val="50000"/>
                  </a:schemeClr>
                </a:solidFill>
                <a:effectLst/>
                <a:latin typeface="Roboto" panose="02000000000000000000" pitchFamily="2" charset="0"/>
              </a:rPr>
              <a:t>view</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of</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the</a:t>
            </a:r>
            <a:r>
              <a:rPr lang="nb-NO" b="0" i="0" u="none" strike="noStrike" dirty="0">
                <a:solidFill>
                  <a:schemeClr val="bg1">
                    <a:lumMod val="50000"/>
                  </a:schemeClr>
                </a:solidFill>
                <a:effectLst/>
                <a:latin typeface="Roboto" panose="02000000000000000000" pitchFamily="2" charset="0"/>
              </a:rPr>
              <a:t> original </a:t>
            </a:r>
            <a:r>
              <a:rPr lang="nb-NO" b="0" i="0" u="none" strike="noStrike" dirty="0" err="1">
                <a:solidFill>
                  <a:schemeClr val="bg1">
                    <a:lumMod val="50000"/>
                  </a:schemeClr>
                </a:solidFill>
                <a:effectLst/>
                <a:latin typeface="Roboto" panose="02000000000000000000" pitchFamily="2" charset="0"/>
              </a:rPr>
              <a:t>situations</a:t>
            </a:r>
            <a:r>
              <a:rPr lang="nb-NO" b="0" i="0" u="none" strike="noStrike" dirty="0">
                <a:solidFill>
                  <a:schemeClr val="bg1">
                    <a:lumMod val="50000"/>
                  </a:schemeClr>
                </a:solidFill>
                <a:effectLst/>
                <a:latin typeface="Roboto" panose="02000000000000000000" pitchFamily="2" charset="0"/>
              </a:rPr>
              <a:t>, and </a:t>
            </a:r>
            <a:r>
              <a:rPr lang="nb-NO" b="0" i="0" u="none" strike="noStrike" dirty="0" err="1">
                <a:solidFill>
                  <a:schemeClr val="bg1">
                    <a:lumMod val="50000"/>
                  </a:schemeClr>
                </a:solidFill>
                <a:effectLst/>
                <a:latin typeface="Roboto" panose="02000000000000000000" pitchFamily="2" charset="0"/>
              </a:rPr>
              <a:t>evaluate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whether</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they</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can</a:t>
            </a:r>
            <a:r>
              <a:rPr lang="nb-NO" b="0" i="0" u="none" strike="noStrike" dirty="0">
                <a:solidFill>
                  <a:schemeClr val="bg1">
                    <a:lumMod val="50000"/>
                  </a:schemeClr>
                </a:solidFill>
                <a:effectLst/>
                <a:latin typeface="Roboto" panose="02000000000000000000" pitchFamily="2" charset="0"/>
              </a:rPr>
              <a:t> be used in </a:t>
            </a:r>
            <a:r>
              <a:rPr lang="nb-NO" b="0" i="0" u="none" strike="noStrike" dirty="0" err="1">
                <a:solidFill>
                  <a:schemeClr val="bg1">
                    <a:lumMod val="50000"/>
                  </a:schemeClr>
                </a:solidFill>
                <a:effectLst/>
                <a:latin typeface="Roboto" panose="02000000000000000000" pitchFamily="2" charset="0"/>
              </a:rPr>
              <a:t>other</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situations</a:t>
            </a:r>
            <a:r>
              <a:rPr lang="nb-NO" b="0" i="0" u="none" strike="noStrike" dirty="0">
                <a:solidFill>
                  <a:schemeClr val="bg1">
                    <a:lumMod val="50000"/>
                  </a:schemeClr>
                </a:solidFill>
                <a:effectLst/>
                <a:latin typeface="Roboto" panose="02000000000000000000" pitchFamily="2" charset="0"/>
              </a:rPr>
              <a:t>. Applications in mathematics T </a:t>
            </a:r>
            <a:r>
              <a:rPr lang="nb-NO" b="0" i="0" u="none" strike="noStrike" dirty="0" err="1">
                <a:solidFill>
                  <a:schemeClr val="bg1">
                    <a:lumMod val="50000"/>
                  </a:schemeClr>
                </a:solidFill>
                <a:effectLst/>
                <a:latin typeface="Roboto" panose="02000000000000000000" pitchFamily="2" charset="0"/>
              </a:rPr>
              <a:t>means</a:t>
            </a:r>
            <a:r>
              <a:rPr lang="nb-NO" b="0" i="0" u="none" strike="noStrike" dirty="0">
                <a:solidFill>
                  <a:schemeClr val="bg1">
                    <a:lumMod val="50000"/>
                  </a:schemeClr>
                </a:solidFill>
                <a:effectLst/>
                <a:latin typeface="Roboto" panose="02000000000000000000" pitchFamily="2" charset="0"/>
              </a:rPr>
              <a:t> giving </a:t>
            </a:r>
            <a:r>
              <a:rPr lang="nb-NO" b="0" i="0" u="none" strike="noStrike" dirty="0" err="1">
                <a:solidFill>
                  <a:schemeClr val="bg1">
                    <a:lumMod val="50000"/>
                  </a:schemeClr>
                </a:solidFill>
                <a:effectLst/>
                <a:latin typeface="Roboto" panose="02000000000000000000" pitchFamily="2" charset="0"/>
              </a:rPr>
              <a:t>the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pupils</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insight</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into</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how</a:t>
            </a:r>
            <a:r>
              <a:rPr lang="nb-NO" b="0" i="0" u="none" strike="noStrike" dirty="0">
                <a:solidFill>
                  <a:schemeClr val="bg1">
                    <a:lumMod val="50000"/>
                  </a:schemeClr>
                </a:solidFill>
                <a:effectLst/>
                <a:latin typeface="Roboto" panose="02000000000000000000" pitchFamily="2" charset="0"/>
              </a:rPr>
              <a:t> to </a:t>
            </a:r>
            <a:r>
              <a:rPr lang="nb-NO" b="0" i="0" u="none" strike="noStrike" dirty="0" err="1">
                <a:solidFill>
                  <a:schemeClr val="bg1">
                    <a:lumMod val="50000"/>
                  </a:schemeClr>
                </a:solidFill>
                <a:effectLst/>
                <a:latin typeface="Roboto" panose="02000000000000000000" pitchFamily="2" charset="0"/>
              </a:rPr>
              <a:t>use</a:t>
            </a:r>
            <a:r>
              <a:rPr lang="nb-NO" b="0" i="0" u="none" strike="noStrike" dirty="0">
                <a:solidFill>
                  <a:schemeClr val="bg1">
                    <a:lumMod val="50000"/>
                  </a:schemeClr>
                </a:solidFill>
                <a:effectLst/>
                <a:latin typeface="Roboto" panose="02000000000000000000" pitchFamily="2" charset="0"/>
              </a:rPr>
              <a:t> mathematics in different </a:t>
            </a:r>
            <a:r>
              <a:rPr lang="nb-NO" b="0" i="0" u="none" strike="noStrike" dirty="0" err="1">
                <a:solidFill>
                  <a:schemeClr val="bg1">
                    <a:lumMod val="50000"/>
                  </a:schemeClr>
                </a:solidFill>
                <a:effectLst/>
                <a:latin typeface="Roboto" panose="02000000000000000000" pitchFamily="2" charset="0"/>
              </a:rPr>
              <a:t>situations</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within</a:t>
            </a:r>
            <a:r>
              <a:rPr lang="nb-NO" b="0" i="0" u="none" strike="noStrike" dirty="0">
                <a:solidFill>
                  <a:schemeClr val="bg1">
                    <a:lumMod val="50000"/>
                  </a:schemeClr>
                </a:solidFill>
                <a:effectLst/>
                <a:latin typeface="Roboto" panose="02000000000000000000" pitchFamily="2" charset="0"/>
              </a:rPr>
              <a:t> and </a:t>
            </a:r>
            <a:r>
              <a:rPr lang="nb-NO" b="0" i="0" u="none" strike="noStrike" dirty="0" err="1">
                <a:solidFill>
                  <a:schemeClr val="bg1">
                    <a:lumMod val="50000"/>
                  </a:schemeClr>
                </a:solidFill>
                <a:effectLst/>
                <a:latin typeface="Roboto" panose="02000000000000000000" pitchFamily="2" charset="0"/>
              </a:rPr>
              <a:t>outside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of</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the</a:t>
            </a:r>
            <a:r>
              <a:rPr lang="nb-NO" b="0" i="0" u="none" strike="noStrike" dirty="0">
                <a:solidFill>
                  <a:schemeClr val="bg1">
                    <a:lumMod val="50000"/>
                  </a:schemeClr>
                </a:solidFill>
                <a:effectLst/>
                <a:latin typeface="Roboto" panose="02000000000000000000" pitchFamily="2" charset="0"/>
              </a:rPr>
              <a:t> </a:t>
            </a:r>
            <a:r>
              <a:rPr lang="nb-NO" b="0" i="0" u="none" strike="noStrike" dirty="0" err="1">
                <a:solidFill>
                  <a:schemeClr val="bg1">
                    <a:lumMod val="50000"/>
                  </a:schemeClr>
                </a:solidFill>
                <a:effectLst/>
                <a:latin typeface="Roboto" panose="02000000000000000000" pitchFamily="2" charset="0"/>
              </a:rPr>
              <a:t>subject</a:t>
            </a:r>
            <a:r>
              <a:rPr lang="nb-NO" b="0" i="0" u="none" strike="noStrike" dirty="0">
                <a:solidFill>
                  <a:schemeClr val="bg1">
                    <a:lumMod val="50000"/>
                  </a:schemeClr>
                </a:solidFill>
                <a:effectLst/>
                <a:latin typeface="Roboto" panose="02000000000000000000" pitchFamily="2" charset="0"/>
              </a:rPr>
              <a:t>.</a:t>
            </a:r>
            <a:endParaRPr lang="nb-NO" dirty="0">
              <a:solidFill>
                <a:schemeClr val="bg1">
                  <a:lumMod val="50000"/>
                </a:schemeClr>
              </a:solidFill>
            </a:endParaRPr>
          </a:p>
        </p:txBody>
      </p:sp>
    </p:spTree>
    <p:extLst>
      <p:ext uri="{BB962C8B-B14F-4D97-AF65-F5344CB8AC3E}">
        <p14:creationId xmlns:p14="http://schemas.microsoft.com/office/powerpoint/2010/main" val="886045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rrowheads="1"/>
          </p:cNvSpPr>
          <p:nvPr>
            <p:ph type="title"/>
          </p:nvPr>
        </p:nvSpPr>
        <p:spPr>
          <a:xfrm>
            <a:off x="1783922" y="1299246"/>
            <a:ext cx="8229600" cy="2332038"/>
          </a:xfrm>
        </p:spPr>
        <p:txBody>
          <a:bodyPr>
            <a:normAutofit/>
          </a:bodyPr>
          <a:lstStyle/>
          <a:p>
            <a:r>
              <a:rPr lang="nb-NO" sz="2400" dirty="0"/>
              <a:t>An item </a:t>
            </a:r>
            <a:r>
              <a:rPr lang="nb-NO" sz="2400" dirty="0" err="1"/>
              <a:t>costs</a:t>
            </a:r>
            <a:r>
              <a:rPr lang="nb-NO" sz="2400" dirty="0"/>
              <a:t> 100 NOK </a:t>
            </a:r>
            <a:r>
              <a:rPr lang="nb-NO" sz="2400" dirty="0" err="1"/>
              <a:t>both</a:t>
            </a:r>
            <a:r>
              <a:rPr lang="nb-NO" sz="2400" dirty="0"/>
              <a:t> in Shop A and in Shop B. Shop A </a:t>
            </a:r>
            <a:r>
              <a:rPr lang="nb-NO" sz="2400" dirty="0" err="1"/>
              <a:t>increases</a:t>
            </a:r>
            <a:r>
              <a:rPr lang="nb-NO" sz="2400" dirty="0"/>
              <a:t> </a:t>
            </a:r>
            <a:r>
              <a:rPr lang="nb-NO" sz="2400" dirty="0" err="1"/>
              <a:t>the</a:t>
            </a:r>
            <a:r>
              <a:rPr lang="nb-NO" sz="2400" dirty="0"/>
              <a:t> </a:t>
            </a:r>
            <a:r>
              <a:rPr lang="nb-NO" sz="2400" dirty="0" err="1"/>
              <a:t>price</a:t>
            </a:r>
            <a:r>
              <a:rPr lang="nb-NO" sz="2400" dirty="0"/>
              <a:t> 10% and </a:t>
            </a:r>
            <a:r>
              <a:rPr lang="nb-NO" sz="2400" dirty="0" err="1"/>
              <a:t>the</a:t>
            </a:r>
            <a:r>
              <a:rPr lang="nb-NO" sz="2400" dirty="0"/>
              <a:t> </a:t>
            </a:r>
            <a:r>
              <a:rPr lang="nb-NO" sz="2400" dirty="0" err="1"/>
              <a:t>day</a:t>
            </a:r>
            <a:r>
              <a:rPr lang="nb-NO" sz="2400" dirty="0"/>
              <a:t> </a:t>
            </a:r>
            <a:r>
              <a:rPr lang="nb-NO" sz="2400" dirty="0" err="1"/>
              <a:t>after</a:t>
            </a:r>
            <a:r>
              <a:rPr lang="nb-NO" sz="2400" dirty="0"/>
              <a:t> </a:t>
            </a:r>
            <a:r>
              <a:rPr lang="nb-NO" sz="2400" dirty="0" err="1"/>
              <a:t>decreases</a:t>
            </a:r>
            <a:r>
              <a:rPr lang="nb-NO" sz="2400" dirty="0"/>
              <a:t> it </a:t>
            </a:r>
            <a:r>
              <a:rPr lang="nb-NO" sz="2400" dirty="0" err="1"/>
              <a:t>with</a:t>
            </a:r>
            <a:r>
              <a:rPr lang="nb-NO" sz="2400" dirty="0"/>
              <a:t> 10%. Shop B </a:t>
            </a:r>
            <a:r>
              <a:rPr lang="nb-NO" sz="2400" dirty="0" err="1"/>
              <a:t>decreases</a:t>
            </a:r>
            <a:r>
              <a:rPr lang="nb-NO" sz="2400" dirty="0"/>
              <a:t> </a:t>
            </a:r>
            <a:r>
              <a:rPr lang="nb-NO" sz="2400" dirty="0" err="1"/>
              <a:t>the</a:t>
            </a:r>
            <a:r>
              <a:rPr lang="nb-NO" sz="2400" dirty="0"/>
              <a:t> </a:t>
            </a:r>
            <a:r>
              <a:rPr lang="nb-NO" sz="2400" dirty="0" err="1"/>
              <a:t>price</a:t>
            </a:r>
            <a:r>
              <a:rPr lang="nb-NO" sz="2400" dirty="0"/>
              <a:t> 10% and </a:t>
            </a:r>
            <a:r>
              <a:rPr lang="nb-NO" sz="2400" dirty="0" err="1"/>
              <a:t>the</a:t>
            </a:r>
            <a:r>
              <a:rPr lang="nb-NO" sz="2400" dirty="0"/>
              <a:t> </a:t>
            </a:r>
            <a:r>
              <a:rPr lang="nb-NO" sz="2400" dirty="0" err="1"/>
              <a:t>day</a:t>
            </a:r>
            <a:r>
              <a:rPr lang="nb-NO" sz="2400" dirty="0"/>
              <a:t> </a:t>
            </a:r>
            <a:r>
              <a:rPr lang="nb-NO" sz="2400" dirty="0" err="1"/>
              <a:t>after</a:t>
            </a:r>
            <a:r>
              <a:rPr lang="nb-NO" sz="2400" dirty="0"/>
              <a:t> </a:t>
            </a:r>
            <a:r>
              <a:rPr lang="nb-NO" sz="2400" dirty="0" err="1"/>
              <a:t>increases</a:t>
            </a:r>
            <a:r>
              <a:rPr lang="nb-NO" sz="2400" dirty="0"/>
              <a:t> it </a:t>
            </a:r>
            <a:r>
              <a:rPr lang="nb-NO" sz="2400" dirty="0" err="1"/>
              <a:t>with</a:t>
            </a:r>
            <a:r>
              <a:rPr lang="nb-NO" sz="2400" dirty="0"/>
              <a:t> 10%.</a:t>
            </a:r>
          </a:p>
        </p:txBody>
      </p:sp>
      <p:sp>
        <p:nvSpPr>
          <p:cNvPr id="64515" name="Rectangle 3"/>
          <p:cNvSpPr>
            <a:spLocks noGrp="1" noChangeArrowheads="1"/>
          </p:cNvSpPr>
          <p:nvPr>
            <p:ph idx="1"/>
          </p:nvPr>
        </p:nvSpPr>
        <p:spPr>
          <a:xfrm>
            <a:off x="1981200" y="3429000"/>
            <a:ext cx="8229600" cy="2332038"/>
          </a:xfrm>
        </p:spPr>
        <p:txBody>
          <a:bodyPr>
            <a:normAutofit lnSpcReduction="10000"/>
          </a:bodyPr>
          <a:lstStyle/>
          <a:p>
            <a:pPr marL="0" indent="0">
              <a:buNone/>
            </a:pPr>
            <a:r>
              <a:rPr lang="nb-NO" dirty="0" err="1"/>
              <a:t>What</a:t>
            </a:r>
            <a:r>
              <a:rPr lang="nb-NO" dirty="0"/>
              <a:t> is true?</a:t>
            </a:r>
          </a:p>
          <a:p>
            <a:pPr lvl="1"/>
            <a:r>
              <a:rPr lang="nb-NO" dirty="0"/>
              <a:t>The item </a:t>
            </a:r>
            <a:r>
              <a:rPr lang="nb-NO" dirty="0" err="1"/>
              <a:t>becomes</a:t>
            </a:r>
            <a:r>
              <a:rPr lang="nb-NO" dirty="0"/>
              <a:t> most </a:t>
            </a:r>
            <a:r>
              <a:rPr lang="nb-NO" dirty="0" err="1"/>
              <a:t>expensive</a:t>
            </a:r>
            <a:r>
              <a:rPr lang="nb-NO" dirty="0"/>
              <a:t> in Shop A.</a:t>
            </a:r>
          </a:p>
          <a:p>
            <a:pPr lvl="1"/>
            <a:r>
              <a:rPr lang="nb-NO" dirty="0"/>
              <a:t>The item </a:t>
            </a:r>
            <a:r>
              <a:rPr lang="nb-NO" dirty="0" err="1"/>
              <a:t>becomes</a:t>
            </a:r>
            <a:r>
              <a:rPr lang="nb-NO" dirty="0"/>
              <a:t> most </a:t>
            </a:r>
            <a:r>
              <a:rPr lang="nb-NO" dirty="0" err="1"/>
              <a:t>expensive</a:t>
            </a:r>
            <a:r>
              <a:rPr lang="nb-NO" dirty="0"/>
              <a:t> in Shop B.</a:t>
            </a:r>
          </a:p>
          <a:p>
            <a:pPr lvl="1"/>
            <a:r>
              <a:rPr lang="nb-NO" dirty="0"/>
              <a:t>The </a:t>
            </a:r>
            <a:r>
              <a:rPr lang="nb-NO" dirty="0" err="1"/>
              <a:t>price</a:t>
            </a:r>
            <a:r>
              <a:rPr lang="nb-NO" dirty="0"/>
              <a:t> is </a:t>
            </a:r>
            <a:r>
              <a:rPr lang="nb-NO" dirty="0" err="1"/>
              <a:t>the</a:t>
            </a:r>
            <a:r>
              <a:rPr lang="nb-NO" dirty="0"/>
              <a:t> same in </a:t>
            </a:r>
            <a:r>
              <a:rPr lang="nb-NO" dirty="0" err="1"/>
              <a:t>both</a:t>
            </a:r>
            <a:r>
              <a:rPr lang="nb-NO" dirty="0"/>
              <a:t> shops.</a:t>
            </a:r>
          </a:p>
          <a:p>
            <a:pPr lvl="1"/>
            <a:r>
              <a:rPr lang="nb-NO" dirty="0"/>
              <a:t>The item </a:t>
            </a:r>
            <a:r>
              <a:rPr lang="nb-NO" dirty="0" err="1"/>
              <a:t>becomes</a:t>
            </a:r>
            <a:r>
              <a:rPr lang="nb-NO" dirty="0"/>
              <a:t> more </a:t>
            </a:r>
            <a:r>
              <a:rPr lang="nb-NO" dirty="0" err="1"/>
              <a:t>expensive</a:t>
            </a:r>
            <a:r>
              <a:rPr lang="nb-NO" dirty="0"/>
              <a:t>/</a:t>
            </a:r>
            <a:r>
              <a:rPr lang="nb-NO" dirty="0" err="1"/>
              <a:t>cheaper</a:t>
            </a:r>
            <a:r>
              <a:rPr lang="nb-NO" dirty="0"/>
              <a:t>/</a:t>
            </a:r>
            <a:r>
              <a:rPr lang="nb-NO" dirty="0" err="1"/>
              <a:t>costs</a:t>
            </a:r>
            <a:r>
              <a:rPr lang="nb-NO" dirty="0"/>
              <a:t> </a:t>
            </a:r>
            <a:r>
              <a:rPr lang="nb-NO" dirty="0" err="1"/>
              <a:t>the</a:t>
            </a:r>
            <a:r>
              <a:rPr lang="nb-NO" dirty="0"/>
              <a:t> same as at </a:t>
            </a:r>
            <a:r>
              <a:rPr lang="nb-NO" dirty="0" err="1"/>
              <a:t>the</a:t>
            </a:r>
            <a:r>
              <a:rPr lang="nb-NO" dirty="0"/>
              <a:t> </a:t>
            </a:r>
            <a:r>
              <a:rPr lang="nb-NO" dirty="0" err="1"/>
              <a:t>beginning</a:t>
            </a:r>
            <a:endParaRPr lang="nb-NO" dirty="0"/>
          </a:p>
        </p:txBody>
      </p:sp>
      <p:sp>
        <p:nvSpPr>
          <p:cNvPr id="5" name="TextBox 4">
            <a:extLst>
              <a:ext uri="{FF2B5EF4-FFF2-40B4-BE49-F238E27FC236}">
                <a16:creationId xmlns:a16="http://schemas.microsoft.com/office/drawing/2014/main" id="{C3299F48-E47C-DF44-9164-6E4F6B034275}"/>
              </a:ext>
            </a:extLst>
          </p:cNvPr>
          <p:cNvSpPr txBox="1"/>
          <p:nvPr/>
        </p:nvSpPr>
        <p:spPr>
          <a:xfrm>
            <a:off x="1783922" y="613186"/>
            <a:ext cx="5763116" cy="523220"/>
          </a:xfrm>
          <a:prstGeom prst="rect">
            <a:avLst/>
          </a:prstGeom>
          <a:noFill/>
        </p:spPr>
        <p:txBody>
          <a:bodyPr wrap="none" rtlCol="0">
            <a:spAutoFit/>
          </a:bodyPr>
          <a:lstStyle/>
          <a:p>
            <a:r>
              <a:rPr lang="en-NO" sz="2800" b="1"/>
              <a:t>E</a:t>
            </a:r>
            <a:r>
              <a:rPr lang="nb-NO" sz="2800" b="1" dirty="0" err="1"/>
              <a:t>xample</a:t>
            </a:r>
            <a:r>
              <a:rPr lang="nb-NO" sz="2800" b="1" dirty="0"/>
              <a:t>: </a:t>
            </a:r>
            <a:r>
              <a:rPr lang="nb-NO" sz="2800" b="1" dirty="0" err="1"/>
              <a:t>Mathematising</a:t>
            </a:r>
            <a:r>
              <a:rPr lang="nb-NO" sz="2800" b="1" dirty="0"/>
              <a:t> a </a:t>
            </a:r>
            <a:r>
              <a:rPr lang="en-NO" sz="2800" b="1"/>
              <a:t>situa</a:t>
            </a:r>
            <a:r>
              <a:rPr lang="nb-NO" sz="2800" b="1" dirty="0"/>
              <a:t>ti</a:t>
            </a:r>
            <a:r>
              <a:rPr lang="en-NO" sz="2800" b="1"/>
              <a:t>on</a:t>
            </a:r>
            <a:endParaRPr lang="en-NO" sz="2800" b="1" dirty="0"/>
          </a:p>
        </p:txBody>
      </p:sp>
    </p:spTree>
    <p:extLst>
      <p:ext uri="{BB962C8B-B14F-4D97-AF65-F5344CB8AC3E}">
        <p14:creationId xmlns:p14="http://schemas.microsoft.com/office/powerpoint/2010/main" val="350971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5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451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51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5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rrowheads="1"/>
          </p:cNvSpPr>
          <p:nvPr>
            <p:ph type="title"/>
          </p:nvPr>
        </p:nvSpPr>
        <p:spPr>
          <a:xfrm>
            <a:off x="1653840" y="303905"/>
            <a:ext cx="3592307" cy="1857487"/>
          </a:xfrm>
        </p:spPr>
        <p:txBody>
          <a:bodyPr>
            <a:noAutofit/>
          </a:bodyPr>
          <a:lstStyle/>
          <a:p>
            <a:r>
              <a:rPr lang="nb-NO" sz="1800" dirty="0"/>
              <a:t>An item </a:t>
            </a:r>
            <a:r>
              <a:rPr lang="nb-NO" sz="1800" dirty="0" err="1"/>
              <a:t>costs</a:t>
            </a:r>
            <a:r>
              <a:rPr lang="nb-NO" sz="1800" dirty="0"/>
              <a:t> 100 NOK </a:t>
            </a:r>
            <a:r>
              <a:rPr lang="nb-NO" sz="1800" dirty="0" err="1"/>
              <a:t>both</a:t>
            </a:r>
            <a:r>
              <a:rPr lang="nb-NO" sz="1800" dirty="0"/>
              <a:t> in Shop A and in Shop B. Shop A </a:t>
            </a:r>
            <a:r>
              <a:rPr lang="nb-NO" sz="1800" dirty="0" err="1"/>
              <a:t>increases</a:t>
            </a:r>
            <a:r>
              <a:rPr lang="nb-NO" sz="1800" dirty="0"/>
              <a:t> </a:t>
            </a:r>
            <a:r>
              <a:rPr lang="nb-NO" sz="1800" dirty="0" err="1"/>
              <a:t>the</a:t>
            </a:r>
            <a:r>
              <a:rPr lang="nb-NO" sz="1800" dirty="0"/>
              <a:t> </a:t>
            </a:r>
            <a:r>
              <a:rPr lang="nb-NO" sz="1800" dirty="0" err="1"/>
              <a:t>price</a:t>
            </a:r>
            <a:r>
              <a:rPr lang="nb-NO" sz="1800" dirty="0"/>
              <a:t> 10% and </a:t>
            </a:r>
            <a:r>
              <a:rPr lang="nb-NO" sz="1800" dirty="0" err="1"/>
              <a:t>the</a:t>
            </a:r>
            <a:r>
              <a:rPr lang="nb-NO" sz="1800" dirty="0"/>
              <a:t> </a:t>
            </a:r>
            <a:r>
              <a:rPr lang="nb-NO" sz="1800" dirty="0" err="1"/>
              <a:t>day</a:t>
            </a:r>
            <a:r>
              <a:rPr lang="nb-NO" sz="1800" dirty="0"/>
              <a:t> </a:t>
            </a:r>
            <a:r>
              <a:rPr lang="nb-NO" sz="1800" dirty="0" err="1"/>
              <a:t>after</a:t>
            </a:r>
            <a:r>
              <a:rPr lang="nb-NO" sz="1800" dirty="0"/>
              <a:t> </a:t>
            </a:r>
            <a:r>
              <a:rPr lang="nb-NO" sz="1800" dirty="0" err="1"/>
              <a:t>decreases</a:t>
            </a:r>
            <a:r>
              <a:rPr lang="nb-NO" sz="1800" dirty="0"/>
              <a:t> it </a:t>
            </a:r>
            <a:r>
              <a:rPr lang="nb-NO" sz="1800" dirty="0" err="1"/>
              <a:t>with</a:t>
            </a:r>
            <a:r>
              <a:rPr lang="nb-NO" sz="1800" dirty="0"/>
              <a:t> 10%. Shop B </a:t>
            </a:r>
            <a:r>
              <a:rPr lang="nb-NO" sz="1800" dirty="0" err="1"/>
              <a:t>decreases</a:t>
            </a:r>
            <a:r>
              <a:rPr lang="nb-NO" sz="1800" dirty="0"/>
              <a:t> </a:t>
            </a:r>
            <a:r>
              <a:rPr lang="nb-NO" sz="1800" dirty="0" err="1"/>
              <a:t>the</a:t>
            </a:r>
            <a:r>
              <a:rPr lang="nb-NO" sz="1800" dirty="0"/>
              <a:t> </a:t>
            </a:r>
            <a:r>
              <a:rPr lang="nb-NO" sz="1800" dirty="0" err="1"/>
              <a:t>price</a:t>
            </a:r>
            <a:r>
              <a:rPr lang="nb-NO" sz="1800" dirty="0"/>
              <a:t> 10% and </a:t>
            </a:r>
            <a:r>
              <a:rPr lang="nb-NO" sz="1800" dirty="0" err="1"/>
              <a:t>the</a:t>
            </a:r>
            <a:r>
              <a:rPr lang="nb-NO" sz="1800" dirty="0"/>
              <a:t> </a:t>
            </a:r>
            <a:r>
              <a:rPr lang="nb-NO" sz="1800" dirty="0" err="1"/>
              <a:t>day</a:t>
            </a:r>
            <a:r>
              <a:rPr lang="nb-NO" sz="1800" dirty="0"/>
              <a:t> </a:t>
            </a:r>
            <a:r>
              <a:rPr lang="nb-NO" sz="1800" dirty="0" err="1"/>
              <a:t>after</a:t>
            </a:r>
            <a:r>
              <a:rPr lang="nb-NO" sz="1800" dirty="0"/>
              <a:t> </a:t>
            </a:r>
            <a:r>
              <a:rPr lang="nb-NO" sz="1800" dirty="0" err="1"/>
              <a:t>increases</a:t>
            </a:r>
            <a:r>
              <a:rPr lang="nb-NO" sz="1800" dirty="0"/>
              <a:t> it </a:t>
            </a:r>
            <a:r>
              <a:rPr lang="nb-NO" sz="1800" dirty="0" err="1"/>
              <a:t>with</a:t>
            </a:r>
            <a:r>
              <a:rPr lang="nb-NO" sz="1800" dirty="0"/>
              <a:t> 10%.</a:t>
            </a:r>
          </a:p>
        </p:txBody>
      </p:sp>
      <p:sp>
        <p:nvSpPr>
          <p:cNvPr id="64515" name="Rectangle 3"/>
          <p:cNvSpPr>
            <a:spLocks noGrp="1" noChangeArrowheads="1"/>
          </p:cNvSpPr>
          <p:nvPr>
            <p:ph idx="1"/>
          </p:nvPr>
        </p:nvSpPr>
        <p:spPr>
          <a:xfrm>
            <a:off x="5246146" y="164951"/>
            <a:ext cx="4372984" cy="2160494"/>
          </a:xfrm>
        </p:spPr>
        <p:txBody>
          <a:bodyPr>
            <a:normAutofit fontScale="70000" lnSpcReduction="20000"/>
          </a:bodyPr>
          <a:lstStyle/>
          <a:p>
            <a:pPr marL="0" indent="0">
              <a:buNone/>
            </a:pPr>
            <a:r>
              <a:rPr lang="nb-NO" dirty="0" err="1"/>
              <a:t>What</a:t>
            </a:r>
            <a:r>
              <a:rPr lang="nb-NO" dirty="0"/>
              <a:t> is true?</a:t>
            </a:r>
          </a:p>
          <a:p>
            <a:pPr lvl="1"/>
            <a:r>
              <a:rPr lang="nb-NO" dirty="0"/>
              <a:t>The item </a:t>
            </a:r>
            <a:r>
              <a:rPr lang="nb-NO" dirty="0" err="1"/>
              <a:t>becomes</a:t>
            </a:r>
            <a:r>
              <a:rPr lang="nb-NO" dirty="0"/>
              <a:t> most </a:t>
            </a:r>
            <a:r>
              <a:rPr lang="nb-NO" dirty="0" err="1"/>
              <a:t>expensive</a:t>
            </a:r>
            <a:r>
              <a:rPr lang="nb-NO" dirty="0"/>
              <a:t> in Shop A.</a:t>
            </a:r>
          </a:p>
          <a:p>
            <a:pPr lvl="1"/>
            <a:r>
              <a:rPr lang="nb-NO" dirty="0"/>
              <a:t>The item </a:t>
            </a:r>
            <a:r>
              <a:rPr lang="nb-NO" dirty="0" err="1"/>
              <a:t>becomes</a:t>
            </a:r>
            <a:r>
              <a:rPr lang="nb-NO" dirty="0"/>
              <a:t> most </a:t>
            </a:r>
            <a:r>
              <a:rPr lang="nb-NO" dirty="0" err="1"/>
              <a:t>expensive</a:t>
            </a:r>
            <a:r>
              <a:rPr lang="nb-NO" dirty="0"/>
              <a:t> in Shop B.</a:t>
            </a:r>
          </a:p>
          <a:p>
            <a:pPr lvl="1"/>
            <a:r>
              <a:rPr lang="nb-NO" dirty="0"/>
              <a:t>The </a:t>
            </a:r>
            <a:r>
              <a:rPr lang="nb-NO" dirty="0" err="1"/>
              <a:t>price</a:t>
            </a:r>
            <a:r>
              <a:rPr lang="nb-NO" dirty="0"/>
              <a:t> is </a:t>
            </a:r>
            <a:r>
              <a:rPr lang="nb-NO" dirty="0" err="1"/>
              <a:t>the</a:t>
            </a:r>
            <a:r>
              <a:rPr lang="nb-NO" dirty="0"/>
              <a:t> same in </a:t>
            </a:r>
            <a:r>
              <a:rPr lang="nb-NO" dirty="0" err="1"/>
              <a:t>both</a:t>
            </a:r>
            <a:r>
              <a:rPr lang="nb-NO" dirty="0"/>
              <a:t> shops.</a:t>
            </a:r>
          </a:p>
          <a:p>
            <a:pPr lvl="1"/>
            <a:r>
              <a:rPr lang="nb-NO" dirty="0"/>
              <a:t>The item </a:t>
            </a:r>
            <a:r>
              <a:rPr lang="nb-NO" dirty="0" err="1"/>
              <a:t>becomes</a:t>
            </a:r>
            <a:r>
              <a:rPr lang="nb-NO" dirty="0"/>
              <a:t> more </a:t>
            </a:r>
            <a:r>
              <a:rPr lang="nb-NO" dirty="0" err="1"/>
              <a:t>expensive</a:t>
            </a:r>
            <a:r>
              <a:rPr lang="nb-NO" dirty="0"/>
              <a:t>/</a:t>
            </a:r>
            <a:r>
              <a:rPr lang="nb-NO" dirty="0" err="1"/>
              <a:t>cheaper</a:t>
            </a:r>
            <a:r>
              <a:rPr lang="nb-NO" dirty="0"/>
              <a:t>/</a:t>
            </a:r>
            <a:r>
              <a:rPr lang="nb-NO" dirty="0" err="1"/>
              <a:t>costs</a:t>
            </a:r>
            <a:r>
              <a:rPr lang="nb-NO" dirty="0"/>
              <a:t> </a:t>
            </a:r>
            <a:r>
              <a:rPr lang="nb-NO" dirty="0" err="1"/>
              <a:t>the</a:t>
            </a:r>
            <a:r>
              <a:rPr lang="nb-NO" dirty="0"/>
              <a:t> same as at </a:t>
            </a:r>
            <a:r>
              <a:rPr lang="nb-NO" dirty="0" err="1"/>
              <a:t>the</a:t>
            </a:r>
            <a:r>
              <a:rPr lang="nb-NO" dirty="0"/>
              <a:t> </a:t>
            </a:r>
            <a:r>
              <a:rPr lang="nb-NO" dirty="0" err="1"/>
              <a:t>beginning</a:t>
            </a:r>
            <a:endParaRPr lang="nb-NO" dirty="0"/>
          </a:p>
        </p:txBody>
      </p:sp>
      <p:sp>
        <p:nvSpPr>
          <p:cNvPr id="7" name="Rectangle 3">
            <a:extLst>
              <a:ext uri="{FF2B5EF4-FFF2-40B4-BE49-F238E27FC236}">
                <a16:creationId xmlns:a16="http://schemas.microsoft.com/office/drawing/2014/main" id="{A97F5DD6-E23E-0746-B7E3-2D7D6AD5113E}"/>
              </a:ext>
            </a:extLst>
          </p:cNvPr>
          <p:cNvSpPr txBox="1">
            <a:spLocks noChangeArrowheads="1"/>
          </p:cNvSpPr>
          <p:nvPr/>
        </p:nvSpPr>
        <p:spPr bwMode="auto">
          <a:xfrm>
            <a:off x="1959685" y="2300344"/>
            <a:ext cx="7858462" cy="4165002"/>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70000"/>
              <a:buFont typeface="Wingdings" charset="0"/>
              <a:buChar char="l"/>
              <a:defRPr sz="3000">
                <a:solidFill>
                  <a:schemeClr val="tx1"/>
                </a:solidFill>
                <a:latin typeface="+mn-lt"/>
                <a:ea typeface="+mn-ea"/>
                <a:cs typeface="+mn-cs"/>
              </a:defRPr>
            </a:lvl1pPr>
            <a:lvl2pPr marL="692150" indent="-347663" algn="l" rtl="0" eaLnBrk="1" fontAlgn="base" hangingPunct="1">
              <a:spcBef>
                <a:spcPct val="20000"/>
              </a:spcBef>
              <a:spcAft>
                <a:spcPct val="0"/>
              </a:spcAft>
              <a:buClr>
                <a:schemeClr val="accent2"/>
              </a:buClr>
              <a:buSzPct val="70000"/>
              <a:buFont typeface="Wingdings" charset="0"/>
              <a:buChar char="l"/>
              <a:defRPr sz="2600">
                <a:solidFill>
                  <a:schemeClr val="tx1"/>
                </a:solidFill>
                <a:latin typeface="+mn-lt"/>
                <a:ea typeface="Arial" charset="0"/>
                <a:cs typeface="+mn-cs"/>
              </a:defRPr>
            </a:lvl2pPr>
            <a:lvl3pPr marL="987425" indent="-293688" algn="l" rtl="0" eaLnBrk="1" fontAlgn="base" hangingPunct="1">
              <a:spcBef>
                <a:spcPct val="20000"/>
              </a:spcBef>
              <a:spcAft>
                <a:spcPct val="0"/>
              </a:spcAft>
              <a:buClr>
                <a:schemeClr val="accent1"/>
              </a:buClr>
              <a:buSzPct val="70000"/>
              <a:buFont typeface="Wingdings" charset="0"/>
              <a:buChar char="l"/>
              <a:defRPr sz="2300">
                <a:solidFill>
                  <a:schemeClr val="tx1"/>
                </a:solidFill>
                <a:latin typeface="+mn-lt"/>
                <a:ea typeface="Arial" charset="0"/>
                <a:cs typeface="+mn-cs"/>
              </a:defRPr>
            </a:lvl3pPr>
            <a:lvl4pPr marL="1281113" indent="-292100" algn="l" rtl="0" eaLnBrk="1" fontAlgn="base" hangingPunct="1">
              <a:spcBef>
                <a:spcPct val="20000"/>
              </a:spcBef>
              <a:spcAft>
                <a:spcPct val="0"/>
              </a:spcAft>
              <a:buClr>
                <a:schemeClr val="tx2"/>
              </a:buClr>
              <a:buSzPct val="75000"/>
              <a:buFont typeface="Wingdings" charset="0"/>
              <a:buChar char="§"/>
              <a:defRPr sz="2000">
                <a:solidFill>
                  <a:schemeClr val="tx1"/>
                </a:solidFill>
                <a:latin typeface="+mn-lt"/>
                <a:ea typeface="Arial" charset="0"/>
                <a:cs typeface="+mn-cs"/>
              </a:defRPr>
            </a:lvl4pPr>
            <a:lvl5pPr marL="1598613" indent="-315913" algn="l" rtl="0" eaLnBrk="1" fontAlgn="base" hangingPunct="1">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5pPr>
            <a:lvl6pPr marL="2055813" indent="-315913" algn="l" rtl="0" eaLnBrk="1" fontAlgn="base" hangingPunct="1">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6pPr>
            <a:lvl7pPr marL="2513013" indent="-315913" algn="l" rtl="0" eaLnBrk="1" fontAlgn="base" hangingPunct="1">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7pPr>
            <a:lvl8pPr marL="2970213" indent="-315913" algn="l" rtl="0" eaLnBrk="1" fontAlgn="base" hangingPunct="1">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8pPr>
            <a:lvl9pPr marL="3427413" indent="-315913" algn="l" rtl="0" eaLnBrk="1" fontAlgn="base" hangingPunct="1">
              <a:spcBef>
                <a:spcPct val="20000"/>
              </a:spcBef>
              <a:spcAft>
                <a:spcPct val="0"/>
              </a:spcAft>
              <a:buClr>
                <a:schemeClr val="folHlink"/>
              </a:buClr>
              <a:buSzPct val="80000"/>
              <a:buFont typeface="Wingdings" charset="0"/>
              <a:buChar char="§"/>
              <a:defRPr sz="2000">
                <a:solidFill>
                  <a:schemeClr val="tx1"/>
                </a:solidFill>
                <a:latin typeface="+mn-lt"/>
                <a:ea typeface="Arial" charset="0"/>
                <a:cs typeface="+mn-cs"/>
              </a:defRPr>
            </a:lvl9pPr>
          </a:lstStyle>
          <a:p>
            <a:r>
              <a:rPr lang="nb-NO" sz="2000" dirty="0" err="1"/>
              <a:t>Does</a:t>
            </a:r>
            <a:r>
              <a:rPr lang="nb-NO" sz="2000" dirty="0"/>
              <a:t> it matter </a:t>
            </a:r>
            <a:r>
              <a:rPr lang="nb-NO" sz="2000" dirty="0" err="1"/>
              <a:t>that</a:t>
            </a:r>
            <a:r>
              <a:rPr lang="nb-NO" sz="2000" dirty="0"/>
              <a:t> </a:t>
            </a:r>
            <a:r>
              <a:rPr lang="nb-NO" sz="2000" dirty="0" err="1"/>
              <a:t>the</a:t>
            </a:r>
            <a:r>
              <a:rPr lang="nb-NO" sz="2000" dirty="0"/>
              <a:t> original </a:t>
            </a:r>
            <a:r>
              <a:rPr lang="nb-NO" sz="2000" dirty="0" err="1"/>
              <a:t>price</a:t>
            </a:r>
            <a:r>
              <a:rPr lang="nb-NO" sz="2000" dirty="0"/>
              <a:t> is 100 NOK?</a:t>
            </a:r>
          </a:p>
          <a:p>
            <a:r>
              <a:rPr lang="nb-NO" sz="2000" dirty="0" err="1"/>
              <a:t>Does</a:t>
            </a:r>
            <a:r>
              <a:rPr lang="nb-NO" sz="2000" dirty="0"/>
              <a:t> it matter </a:t>
            </a:r>
            <a:r>
              <a:rPr lang="nb-NO" sz="2000" dirty="0" err="1"/>
              <a:t>that</a:t>
            </a:r>
            <a:r>
              <a:rPr lang="nb-NO" sz="2000" dirty="0"/>
              <a:t> </a:t>
            </a:r>
            <a:r>
              <a:rPr lang="nb-NO" sz="2000" dirty="0" err="1"/>
              <a:t>the</a:t>
            </a:r>
            <a:r>
              <a:rPr lang="nb-NO" sz="2000" dirty="0"/>
              <a:t> </a:t>
            </a:r>
            <a:r>
              <a:rPr lang="nb-NO" sz="2000" dirty="0" err="1"/>
              <a:t>increase</a:t>
            </a:r>
            <a:r>
              <a:rPr lang="nb-NO" sz="2000" dirty="0"/>
              <a:t> and </a:t>
            </a:r>
            <a:r>
              <a:rPr lang="nb-NO" sz="2000" dirty="0" err="1"/>
              <a:t>decrease</a:t>
            </a:r>
            <a:r>
              <a:rPr lang="nb-NO" sz="2000" dirty="0"/>
              <a:t> is 10%?</a:t>
            </a:r>
          </a:p>
          <a:p>
            <a:r>
              <a:rPr lang="nb-NO" sz="2000" dirty="0" err="1"/>
              <a:t>Does</a:t>
            </a:r>
            <a:r>
              <a:rPr lang="nb-NO" sz="2000" dirty="0"/>
              <a:t> it matter </a:t>
            </a:r>
            <a:r>
              <a:rPr lang="nb-NO" sz="2000" dirty="0" err="1"/>
              <a:t>that</a:t>
            </a:r>
            <a:r>
              <a:rPr lang="nb-NO" sz="2000" dirty="0"/>
              <a:t> </a:t>
            </a:r>
            <a:r>
              <a:rPr lang="nb-NO" sz="2000" dirty="0" err="1"/>
              <a:t>increase</a:t>
            </a:r>
            <a:r>
              <a:rPr lang="nb-NO" sz="2000" dirty="0"/>
              <a:t> and </a:t>
            </a:r>
            <a:r>
              <a:rPr lang="nb-NO" sz="2000" dirty="0" err="1"/>
              <a:t>decrease</a:t>
            </a:r>
            <a:r>
              <a:rPr lang="nb-NO" sz="2000" dirty="0"/>
              <a:t> is </a:t>
            </a:r>
            <a:r>
              <a:rPr lang="nb-NO" sz="2000" dirty="0" err="1"/>
              <a:t>the</a:t>
            </a:r>
            <a:r>
              <a:rPr lang="nb-NO" sz="2000" dirty="0"/>
              <a:t> same </a:t>
            </a:r>
            <a:r>
              <a:rPr lang="nb-NO" sz="2000" dirty="0" err="1"/>
              <a:t>percentage</a:t>
            </a:r>
            <a:r>
              <a:rPr lang="nb-NO" sz="2000" dirty="0"/>
              <a:t>?</a:t>
            </a:r>
          </a:p>
          <a:p>
            <a:r>
              <a:rPr lang="nb-NO" sz="2000" dirty="0"/>
              <a:t>If </a:t>
            </a:r>
            <a:r>
              <a:rPr lang="nb-NO" sz="2000" dirty="0" err="1"/>
              <a:t>the</a:t>
            </a:r>
            <a:r>
              <a:rPr lang="nb-NO" sz="2000" dirty="0"/>
              <a:t> </a:t>
            </a:r>
            <a:r>
              <a:rPr lang="nb-NO" sz="2000" dirty="0" err="1"/>
              <a:t>price</a:t>
            </a:r>
            <a:r>
              <a:rPr lang="nb-NO" sz="2000" dirty="0"/>
              <a:t> is </a:t>
            </a:r>
            <a:r>
              <a:rPr lang="nb-NO" sz="2000" dirty="0" err="1"/>
              <a:t>increased</a:t>
            </a:r>
            <a:r>
              <a:rPr lang="nb-NO" sz="2000" dirty="0"/>
              <a:t> by 10%, </a:t>
            </a:r>
            <a:r>
              <a:rPr lang="nb-NO" sz="2000" dirty="0" err="1"/>
              <a:t>how</a:t>
            </a:r>
            <a:r>
              <a:rPr lang="nb-NO" sz="2000" dirty="0"/>
              <a:t> </a:t>
            </a:r>
            <a:r>
              <a:rPr lang="nb-NO" sz="2000" dirty="0" err="1"/>
              <a:t>much</a:t>
            </a:r>
            <a:r>
              <a:rPr lang="nb-NO" sz="2000" dirty="0"/>
              <a:t> must it be </a:t>
            </a:r>
            <a:r>
              <a:rPr lang="nb-NO" sz="2000" dirty="0" err="1"/>
              <a:t>decreased</a:t>
            </a:r>
            <a:r>
              <a:rPr lang="nb-NO" sz="2000" dirty="0"/>
              <a:t> for </a:t>
            </a:r>
            <a:r>
              <a:rPr lang="nb-NO" sz="2000" dirty="0" err="1"/>
              <a:t>the</a:t>
            </a:r>
            <a:r>
              <a:rPr lang="nb-NO" sz="2000" dirty="0"/>
              <a:t> end </a:t>
            </a:r>
            <a:r>
              <a:rPr lang="nb-NO" sz="2000" dirty="0" err="1"/>
              <a:t>price</a:t>
            </a:r>
            <a:r>
              <a:rPr lang="nb-NO" sz="2000" dirty="0"/>
              <a:t> to be </a:t>
            </a:r>
            <a:r>
              <a:rPr lang="nb-NO" sz="2000" dirty="0" err="1"/>
              <a:t>equal</a:t>
            </a:r>
            <a:r>
              <a:rPr lang="nb-NO" sz="2000" dirty="0"/>
              <a:t> to </a:t>
            </a:r>
            <a:r>
              <a:rPr lang="nb-NO" sz="2000" dirty="0" err="1"/>
              <a:t>the</a:t>
            </a:r>
            <a:r>
              <a:rPr lang="nb-NO" sz="2000" dirty="0"/>
              <a:t> start </a:t>
            </a:r>
            <a:r>
              <a:rPr lang="nb-NO" sz="2000" dirty="0" err="1"/>
              <a:t>price</a:t>
            </a:r>
            <a:r>
              <a:rPr lang="nb-NO" sz="2000" dirty="0"/>
              <a:t>?</a:t>
            </a:r>
          </a:p>
          <a:p>
            <a:r>
              <a:rPr lang="nb-NO" sz="2000" dirty="0" err="1"/>
              <a:t>Find</a:t>
            </a:r>
            <a:r>
              <a:rPr lang="nb-NO" sz="2000" dirty="0"/>
              <a:t> a </a:t>
            </a:r>
            <a:r>
              <a:rPr lang="nb-NO" sz="2000" dirty="0" err="1"/>
              <a:t>function</a:t>
            </a:r>
            <a:r>
              <a:rPr lang="nb-NO" sz="2000" dirty="0"/>
              <a:t> </a:t>
            </a:r>
            <a:r>
              <a:rPr lang="nb-NO" sz="2000" dirty="0" err="1"/>
              <a:t>expression</a:t>
            </a:r>
            <a:r>
              <a:rPr lang="nb-NO" sz="2000" dirty="0"/>
              <a:t> </a:t>
            </a:r>
            <a:r>
              <a:rPr lang="nb-NO" sz="2000" dirty="0" err="1"/>
              <a:t>showing</a:t>
            </a:r>
            <a:r>
              <a:rPr lang="nb-NO" sz="2000" dirty="0"/>
              <a:t> </a:t>
            </a:r>
            <a:r>
              <a:rPr lang="nb-NO" sz="2000" dirty="0" err="1"/>
              <a:t>the</a:t>
            </a:r>
            <a:r>
              <a:rPr lang="nb-NO" sz="2000" dirty="0"/>
              <a:t> end </a:t>
            </a:r>
            <a:r>
              <a:rPr lang="nb-NO" sz="2000" dirty="0" err="1"/>
              <a:t>price</a:t>
            </a:r>
            <a:r>
              <a:rPr lang="nb-NO" sz="2000" dirty="0"/>
              <a:t> as a </a:t>
            </a:r>
            <a:r>
              <a:rPr lang="nb-NO" sz="2000" dirty="0" err="1"/>
              <a:t>function</a:t>
            </a:r>
            <a:r>
              <a:rPr lang="nb-NO" sz="2000" dirty="0"/>
              <a:t> </a:t>
            </a:r>
            <a:r>
              <a:rPr lang="nb-NO" sz="2000" dirty="0" err="1"/>
              <a:t>of</a:t>
            </a:r>
            <a:r>
              <a:rPr lang="nb-NO" sz="2000" dirty="0"/>
              <a:t> start </a:t>
            </a:r>
            <a:r>
              <a:rPr lang="nb-NO" sz="2000" dirty="0" err="1"/>
              <a:t>price</a:t>
            </a:r>
            <a:r>
              <a:rPr lang="nb-NO" sz="2000" dirty="0"/>
              <a:t>, </a:t>
            </a:r>
            <a:r>
              <a:rPr lang="nb-NO" sz="2000" dirty="0" err="1"/>
              <a:t>percentage</a:t>
            </a:r>
            <a:r>
              <a:rPr lang="nb-NO" sz="2000" dirty="0"/>
              <a:t> </a:t>
            </a:r>
            <a:r>
              <a:rPr lang="nb-NO" sz="2000" dirty="0" err="1"/>
              <a:t>increase</a:t>
            </a:r>
            <a:r>
              <a:rPr lang="nb-NO" sz="2000" dirty="0"/>
              <a:t> and </a:t>
            </a:r>
            <a:r>
              <a:rPr lang="nb-NO" sz="2000" dirty="0" err="1"/>
              <a:t>percentage</a:t>
            </a:r>
            <a:r>
              <a:rPr lang="nb-NO" sz="2000" dirty="0"/>
              <a:t> </a:t>
            </a:r>
            <a:r>
              <a:rPr lang="nb-NO" sz="2000" dirty="0" err="1"/>
              <a:t>decrease</a:t>
            </a:r>
            <a:endParaRPr lang="nb-NO" sz="2000" dirty="0"/>
          </a:p>
          <a:p>
            <a:r>
              <a:rPr lang="nb-NO" sz="2000" kern="0" dirty="0" err="1"/>
              <a:t>Find</a:t>
            </a:r>
            <a:r>
              <a:rPr lang="nb-NO" sz="2000" kern="0" dirty="0"/>
              <a:t> a </a:t>
            </a:r>
            <a:r>
              <a:rPr lang="nb-NO" sz="2000" kern="0" dirty="0" err="1"/>
              <a:t>connection</a:t>
            </a:r>
            <a:r>
              <a:rPr lang="nb-NO" sz="2000" kern="0" dirty="0"/>
              <a:t> </a:t>
            </a:r>
            <a:r>
              <a:rPr lang="nb-NO" sz="2000" kern="0" dirty="0" err="1"/>
              <a:t>between</a:t>
            </a:r>
            <a:r>
              <a:rPr lang="nb-NO" sz="2000" kern="0" dirty="0"/>
              <a:t> </a:t>
            </a:r>
            <a:r>
              <a:rPr lang="nb-NO" sz="2000" dirty="0" err="1"/>
              <a:t>percentage</a:t>
            </a:r>
            <a:r>
              <a:rPr lang="nb-NO" sz="2000" dirty="0"/>
              <a:t> </a:t>
            </a:r>
            <a:r>
              <a:rPr lang="nb-NO" sz="2000" dirty="0" err="1"/>
              <a:t>increase</a:t>
            </a:r>
            <a:r>
              <a:rPr lang="nb-NO" sz="2000" dirty="0"/>
              <a:t> and </a:t>
            </a:r>
            <a:r>
              <a:rPr lang="nb-NO" sz="2000" dirty="0" err="1"/>
              <a:t>percentage</a:t>
            </a:r>
            <a:r>
              <a:rPr lang="nb-NO" sz="2000" dirty="0"/>
              <a:t> </a:t>
            </a:r>
            <a:r>
              <a:rPr lang="nb-NO" sz="2000" dirty="0" err="1"/>
              <a:t>decrease</a:t>
            </a:r>
            <a:r>
              <a:rPr lang="nb-NO" sz="2000" dirty="0"/>
              <a:t> </a:t>
            </a:r>
            <a:r>
              <a:rPr lang="nb-NO" sz="2000" dirty="0" err="1"/>
              <a:t>makin</a:t>
            </a:r>
            <a:r>
              <a:rPr lang="nb-NO" sz="2000" dirty="0"/>
              <a:t> </a:t>
            </a:r>
            <a:r>
              <a:rPr lang="nb-NO" sz="2000" dirty="0" err="1"/>
              <a:t>the</a:t>
            </a:r>
            <a:r>
              <a:rPr lang="nb-NO" sz="2000" dirty="0"/>
              <a:t> end </a:t>
            </a:r>
            <a:r>
              <a:rPr lang="nb-NO" sz="2000" dirty="0" err="1"/>
              <a:t>price</a:t>
            </a:r>
            <a:r>
              <a:rPr lang="nb-NO" sz="2000" dirty="0"/>
              <a:t> </a:t>
            </a:r>
            <a:r>
              <a:rPr lang="nb-NO" sz="2000" dirty="0" err="1"/>
              <a:t>equal</a:t>
            </a:r>
            <a:r>
              <a:rPr lang="nb-NO" sz="2000" dirty="0"/>
              <a:t> to </a:t>
            </a:r>
            <a:r>
              <a:rPr lang="nb-NO" sz="2000" dirty="0" err="1"/>
              <a:t>the</a:t>
            </a:r>
            <a:r>
              <a:rPr lang="nb-NO" sz="2000" dirty="0"/>
              <a:t> start </a:t>
            </a:r>
            <a:r>
              <a:rPr lang="nb-NO" sz="2000" dirty="0" err="1"/>
              <a:t>price</a:t>
            </a:r>
            <a:r>
              <a:rPr lang="nb-NO" sz="2000" dirty="0"/>
              <a:t>.</a:t>
            </a:r>
          </a:p>
          <a:p>
            <a:r>
              <a:rPr lang="nb-NO" sz="2000" dirty="0" err="1"/>
              <a:t>Find</a:t>
            </a:r>
            <a:r>
              <a:rPr lang="nb-NO" sz="2000" dirty="0"/>
              <a:t> a </a:t>
            </a:r>
            <a:r>
              <a:rPr lang="nb-NO" sz="2000" dirty="0" err="1"/>
              <a:t>function</a:t>
            </a:r>
            <a:r>
              <a:rPr lang="nb-NO" sz="2000" dirty="0"/>
              <a:t> </a:t>
            </a:r>
            <a:r>
              <a:rPr lang="nb-NO" sz="2000" dirty="0" err="1"/>
              <a:t>expression</a:t>
            </a:r>
            <a:r>
              <a:rPr lang="nb-NO" sz="2000" dirty="0"/>
              <a:t> for </a:t>
            </a:r>
            <a:r>
              <a:rPr lang="nb-NO" sz="2000" dirty="0" err="1"/>
              <a:t>percentage</a:t>
            </a:r>
            <a:r>
              <a:rPr lang="nb-NO" sz="2000" dirty="0"/>
              <a:t> </a:t>
            </a:r>
            <a:r>
              <a:rPr lang="nb-NO" sz="2000" dirty="0" err="1"/>
              <a:t>decrease</a:t>
            </a:r>
            <a:r>
              <a:rPr lang="nb-NO" sz="2000" dirty="0"/>
              <a:t> as a </a:t>
            </a:r>
            <a:r>
              <a:rPr lang="nb-NO" sz="2000" dirty="0" err="1"/>
              <a:t>function</a:t>
            </a:r>
            <a:r>
              <a:rPr lang="nb-NO" sz="2000" dirty="0"/>
              <a:t> </a:t>
            </a:r>
            <a:r>
              <a:rPr lang="nb-NO" sz="2000" dirty="0" err="1"/>
              <a:t>of</a:t>
            </a:r>
            <a:r>
              <a:rPr lang="nb-NO" sz="2000" dirty="0"/>
              <a:t> </a:t>
            </a:r>
            <a:r>
              <a:rPr lang="nb-NO" sz="2000" dirty="0" err="1"/>
              <a:t>percentage</a:t>
            </a:r>
            <a:r>
              <a:rPr lang="nb-NO" sz="2000" dirty="0"/>
              <a:t> </a:t>
            </a:r>
            <a:r>
              <a:rPr lang="nb-NO" sz="2000" dirty="0" err="1"/>
              <a:t>increase</a:t>
            </a:r>
            <a:r>
              <a:rPr lang="nb-NO" sz="2000" dirty="0"/>
              <a:t> in </a:t>
            </a:r>
            <a:r>
              <a:rPr lang="nb-NO" sz="2000" dirty="0" err="1"/>
              <a:t>this</a:t>
            </a:r>
            <a:r>
              <a:rPr lang="nb-NO" sz="2000" dirty="0"/>
              <a:t> case</a:t>
            </a:r>
          </a:p>
        </p:txBody>
      </p:sp>
    </p:spTree>
    <p:extLst>
      <p:ext uri="{BB962C8B-B14F-4D97-AF65-F5344CB8AC3E}">
        <p14:creationId xmlns:p14="http://schemas.microsoft.com/office/powerpoint/2010/main" val="570683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1A53D57-675F-B240-A3B4-9F0AC24F5E57}"/>
              </a:ext>
            </a:extLst>
          </p:cNvPr>
          <p:cNvPicPr>
            <a:picLocks noChangeAspect="1"/>
          </p:cNvPicPr>
          <p:nvPr/>
        </p:nvPicPr>
        <p:blipFill>
          <a:blip r:embed="rId2"/>
          <a:stretch>
            <a:fillRect/>
          </a:stretch>
        </p:blipFill>
        <p:spPr>
          <a:xfrm>
            <a:off x="2746483" y="399061"/>
            <a:ext cx="4413476" cy="1016437"/>
          </a:xfrm>
          <a:prstGeom prst="rect">
            <a:avLst/>
          </a:prstGeom>
        </p:spPr>
      </p:pic>
      <p:pic>
        <p:nvPicPr>
          <p:cNvPr id="6" name="Picture 5">
            <a:extLst>
              <a:ext uri="{FF2B5EF4-FFF2-40B4-BE49-F238E27FC236}">
                <a16:creationId xmlns:a16="http://schemas.microsoft.com/office/drawing/2014/main" id="{D9887D85-B148-E74A-8C8A-2771A0528899}"/>
              </a:ext>
            </a:extLst>
          </p:cNvPr>
          <p:cNvPicPr>
            <a:picLocks noChangeAspect="1"/>
          </p:cNvPicPr>
          <p:nvPr/>
        </p:nvPicPr>
        <p:blipFill>
          <a:blip r:embed="rId3"/>
          <a:stretch>
            <a:fillRect/>
          </a:stretch>
        </p:blipFill>
        <p:spPr>
          <a:xfrm>
            <a:off x="2855557" y="1833457"/>
            <a:ext cx="4115423" cy="1015494"/>
          </a:xfrm>
          <a:prstGeom prst="rect">
            <a:avLst/>
          </a:prstGeom>
        </p:spPr>
      </p:pic>
      <p:pic>
        <p:nvPicPr>
          <p:cNvPr id="7" name="Picture 6">
            <a:extLst>
              <a:ext uri="{FF2B5EF4-FFF2-40B4-BE49-F238E27FC236}">
                <a16:creationId xmlns:a16="http://schemas.microsoft.com/office/drawing/2014/main" id="{90A14865-9173-CF4F-A8B6-7E8DA220C7FE}"/>
              </a:ext>
            </a:extLst>
          </p:cNvPr>
          <p:cNvPicPr>
            <a:picLocks noChangeAspect="1"/>
          </p:cNvPicPr>
          <p:nvPr/>
        </p:nvPicPr>
        <p:blipFill>
          <a:blip r:embed="rId4"/>
          <a:stretch>
            <a:fillRect/>
          </a:stretch>
        </p:blipFill>
        <p:spPr>
          <a:xfrm>
            <a:off x="2798124" y="3399327"/>
            <a:ext cx="4559117" cy="897650"/>
          </a:xfrm>
          <a:prstGeom prst="rect">
            <a:avLst/>
          </a:prstGeom>
        </p:spPr>
      </p:pic>
      <p:sp>
        <p:nvSpPr>
          <p:cNvPr id="8" name="Rectangle 7">
            <a:extLst>
              <a:ext uri="{FF2B5EF4-FFF2-40B4-BE49-F238E27FC236}">
                <a16:creationId xmlns:a16="http://schemas.microsoft.com/office/drawing/2014/main" id="{CC16170C-6F3A-A841-90A1-F93FC5B06E7D}"/>
              </a:ext>
            </a:extLst>
          </p:cNvPr>
          <p:cNvSpPr/>
          <p:nvPr/>
        </p:nvSpPr>
        <p:spPr bwMode="auto">
          <a:xfrm>
            <a:off x="2669628" y="380667"/>
            <a:ext cx="4687613" cy="1034830"/>
          </a:xfrm>
          <a:prstGeom prst="rect">
            <a:avLst/>
          </a:prstGeom>
          <a:noFill/>
          <a:ln w="19050" cap="flat" cmpd="sng" algn="ctr">
            <a:solidFill>
              <a:schemeClr val="tx2">
                <a:lumMod val="60000"/>
                <a:lumOff val="40000"/>
              </a:schemeClr>
            </a:solidFill>
            <a:prstDash val="solid"/>
            <a:miter lim="800000"/>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nb-NO" dirty="0">
              <a:latin typeface="Arial" charset="0"/>
              <a:ea typeface="ＭＳ Ｐゴシック" charset="0"/>
              <a:cs typeface="Arial" charset="0"/>
            </a:endParaRPr>
          </a:p>
        </p:txBody>
      </p:sp>
      <p:sp>
        <p:nvSpPr>
          <p:cNvPr id="9" name="Rectangle 8">
            <a:extLst>
              <a:ext uri="{FF2B5EF4-FFF2-40B4-BE49-F238E27FC236}">
                <a16:creationId xmlns:a16="http://schemas.microsoft.com/office/drawing/2014/main" id="{703BF264-1A1F-0E43-9D0B-FA6480859EF1}"/>
              </a:ext>
            </a:extLst>
          </p:cNvPr>
          <p:cNvSpPr/>
          <p:nvPr/>
        </p:nvSpPr>
        <p:spPr bwMode="auto">
          <a:xfrm>
            <a:off x="2669626" y="1694022"/>
            <a:ext cx="4687614" cy="1260804"/>
          </a:xfrm>
          <a:prstGeom prst="rect">
            <a:avLst/>
          </a:prstGeom>
          <a:noFill/>
          <a:ln w="19050" cap="flat" cmpd="sng" algn="ctr">
            <a:solidFill>
              <a:schemeClr val="tx2">
                <a:lumMod val="60000"/>
                <a:lumOff val="40000"/>
              </a:schemeClr>
            </a:solidFill>
            <a:prstDash val="solid"/>
            <a:miter lim="800000"/>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nb-NO" dirty="0">
              <a:latin typeface="Arial" charset="0"/>
              <a:ea typeface="ＭＳ Ｐゴシック" charset="0"/>
              <a:cs typeface="Arial" charset="0"/>
            </a:endParaRPr>
          </a:p>
        </p:txBody>
      </p:sp>
      <p:sp>
        <p:nvSpPr>
          <p:cNvPr id="10" name="Rectangle 9">
            <a:extLst>
              <a:ext uri="{FF2B5EF4-FFF2-40B4-BE49-F238E27FC236}">
                <a16:creationId xmlns:a16="http://schemas.microsoft.com/office/drawing/2014/main" id="{284E2644-CAD7-CD49-AD51-987D66BAB3DE}"/>
              </a:ext>
            </a:extLst>
          </p:cNvPr>
          <p:cNvSpPr/>
          <p:nvPr/>
        </p:nvSpPr>
        <p:spPr bwMode="auto">
          <a:xfrm>
            <a:off x="2669627" y="3185180"/>
            <a:ext cx="4874173" cy="1276568"/>
          </a:xfrm>
          <a:prstGeom prst="rect">
            <a:avLst/>
          </a:prstGeom>
          <a:noFill/>
          <a:ln w="19050" cap="flat" cmpd="sng" algn="ctr">
            <a:solidFill>
              <a:schemeClr val="tx2">
                <a:lumMod val="60000"/>
                <a:lumOff val="40000"/>
              </a:schemeClr>
            </a:solidFill>
            <a:prstDash val="solid"/>
            <a:miter lim="800000"/>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nb-NO" dirty="0">
              <a:latin typeface="Arial" charset="0"/>
              <a:ea typeface="ＭＳ Ｐゴシック" charset="0"/>
              <a:cs typeface="Arial" charset="0"/>
            </a:endParaRPr>
          </a:p>
        </p:txBody>
      </p:sp>
      <p:sp>
        <p:nvSpPr>
          <p:cNvPr id="11" name="Rectangle 10">
            <a:extLst>
              <a:ext uri="{FF2B5EF4-FFF2-40B4-BE49-F238E27FC236}">
                <a16:creationId xmlns:a16="http://schemas.microsoft.com/office/drawing/2014/main" id="{69BB35B1-74E2-0540-A563-81C691DD7B7D}"/>
              </a:ext>
            </a:extLst>
          </p:cNvPr>
          <p:cNvSpPr/>
          <p:nvPr/>
        </p:nvSpPr>
        <p:spPr bwMode="auto">
          <a:xfrm>
            <a:off x="4588754" y="3327327"/>
            <a:ext cx="2795750" cy="1019065"/>
          </a:xfrm>
          <a:prstGeom prst="rect">
            <a:avLst/>
          </a:prstGeom>
          <a:noFill/>
          <a:ln w="25400" cap="flat" cmpd="sng" algn="ctr">
            <a:solidFill>
              <a:srgbClr val="FF0000"/>
            </a:solidFill>
            <a:prstDash val="solid"/>
            <a:miter lim="800000"/>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nb-NO" dirty="0">
              <a:latin typeface="Arial" charset="0"/>
              <a:ea typeface="ＭＳ Ｐゴシック" charset="0"/>
              <a:cs typeface="Arial" charset="0"/>
            </a:endParaRPr>
          </a:p>
        </p:txBody>
      </p:sp>
      <p:sp>
        <p:nvSpPr>
          <p:cNvPr id="12" name="Left Arrow Callout 11">
            <a:extLst>
              <a:ext uri="{FF2B5EF4-FFF2-40B4-BE49-F238E27FC236}">
                <a16:creationId xmlns:a16="http://schemas.microsoft.com/office/drawing/2014/main" id="{4C138B77-EFB0-8D46-AEAA-01A31CEB818D}"/>
              </a:ext>
            </a:extLst>
          </p:cNvPr>
          <p:cNvSpPr/>
          <p:nvPr/>
        </p:nvSpPr>
        <p:spPr bwMode="auto">
          <a:xfrm>
            <a:off x="7434098" y="2076503"/>
            <a:ext cx="1860331" cy="578069"/>
          </a:xfrm>
          <a:prstGeom prst="leftArrowCallout">
            <a:avLst/>
          </a:prstGeom>
          <a:solidFill>
            <a:schemeClr val="accent1">
              <a:lumMod val="40000"/>
              <a:lumOff val="60000"/>
            </a:schemeClr>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r>
              <a:rPr lang="nb-NO" dirty="0">
                <a:latin typeface="Arial" charset="0"/>
                <a:ea typeface="ＭＳ Ｐゴシック" charset="0"/>
                <a:cs typeface="Arial" charset="0"/>
              </a:rPr>
              <a:t>Function</a:t>
            </a:r>
          </a:p>
        </p:txBody>
      </p:sp>
      <p:sp>
        <p:nvSpPr>
          <p:cNvPr id="13" name="Left Arrow Callout 12">
            <a:extLst>
              <a:ext uri="{FF2B5EF4-FFF2-40B4-BE49-F238E27FC236}">
                <a16:creationId xmlns:a16="http://schemas.microsoft.com/office/drawing/2014/main" id="{CCB5EA5A-24FA-7C4F-A966-79520164835A}"/>
              </a:ext>
            </a:extLst>
          </p:cNvPr>
          <p:cNvSpPr/>
          <p:nvPr/>
        </p:nvSpPr>
        <p:spPr bwMode="auto">
          <a:xfrm>
            <a:off x="7485738" y="3534430"/>
            <a:ext cx="1860331" cy="578069"/>
          </a:xfrm>
          <a:prstGeom prst="leftArrowCallout">
            <a:avLst/>
          </a:prstGeom>
          <a:solidFill>
            <a:schemeClr val="accent1">
              <a:lumMod val="40000"/>
              <a:lumOff val="60000"/>
            </a:schemeClr>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r>
              <a:rPr lang="nb-NO" dirty="0">
                <a:latin typeface="Arial" charset="0"/>
                <a:ea typeface="ＭＳ Ｐゴシック" charset="0"/>
                <a:cs typeface="Arial" charset="0"/>
              </a:rPr>
              <a:t>Equation</a:t>
            </a:r>
          </a:p>
        </p:txBody>
      </p:sp>
      <p:pic>
        <p:nvPicPr>
          <p:cNvPr id="15" name="Picture 14">
            <a:extLst>
              <a:ext uri="{FF2B5EF4-FFF2-40B4-BE49-F238E27FC236}">
                <a16:creationId xmlns:a16="http://schemas.microsoft.com/office/drawing/2014/main" id="{04302A7F-78F0-C442-867C-0DF66F3AE69D}"/>
              </a:ext>
            </a:extLst>
          </p:cNvPr>
          <p:cNvPicPr>
            <a:picLocks noChangeAspect="1"/>
          </p:cNvPicPr>
          <p:nvPr/>
        </p:nvPicPr>
        <p:blipFill>
          <a:blip r:embed="rId5"/>
          <a:stretch>
            <a:fillRect/>
          </a:stretch>
        </p:blipFill>
        <p:spPr>
          <a:xfrm>
            <a:off x="2877072" y="4906177"/>
            <a:ext cx="5570081" cy="798987"/>
          </a:xfrm>
          <a:prstGeom prst="rect">
            <a:avLst/>
          </a:prstGeom>
        </p:spPr>
      </p:pic>
      <p:sp>
        <p:nvSpPr>
          <p:cNvPr id="16" name="Rectangle 15">
            <a:extLst>
              <a:ext uri="{FF2B5EF4-FFF2-40B4-BE49-F238E27FC236}">
                <a16:creationId xmlns:a16="http://schemas.microsoft.com/office/drawing/2014/main" id="{DCD71090-BC12-BC4F-A7B1-F9F7D74DBDBE}"/>
              </a:ext>
            </a:extLst>
          </p:cNvPr>
          <p:cNvSpPr/>
          <p:nvPr/>
        </p:nvSpPr>
        <p:spPr bwMode="auto">
          <a:xfrm>
            <a:off x="2669627" y="4685305"/>
            <a:ext cx="5900873" cy="1226867"/>
          </a:xfrm>
          <a:prstGeom prst="rect">
            <a:avLst/>
          </a:prstGeom>
          <a:noFill/>
          <a:ln w="19050" cap="flat" cmpd="sng" algn="ctr">
            <a:solidFill>
              <a:schemeClr val="tx2">
                <a:lumMod val="60000"/>
                <a:lumOff val="40000"/>
              </a:schemeClr>
            </a:solidFill>
            <a:prstDash val="solid"/>
            <a:miter lim="800000"/>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nb-NO" dirty="0">
              <a:latin typeface="Arial" charset="0"/>
              <a:ea typeface="ＭＳ Ｐゴシック" charset="0"/>
              <a:cs typeface="Arial" charset="0"/>
            </a:endParaRPr>
          </a:p>
        </p:txBody>
      </p:sp>
      <p:sp>
        <p:nvSpPr>
          <p:cNvPr id="17" name="Left Arrow Callout 16">
            <a:extLst>
              <a:ext uri="{FF2B5EF4-FFF2-40B4-BE49-F238E27FC236}">
                <a16:creationId xmlns:a16="http://schemas.microsoft.com/office/drawing/2014/main" id="{FE3C6088-325E-0540-A157-6F4D73C5CB12}"/>
              </a:ext>
            </a:extLst>
          </p:cNvPr>
          <p:cNvSpPr/>
          <p:nvPr/>
        </p:nvSpPr>
        <p:spPr bwMode="auto">
          <a:xfrm>
            <a:off x="8654598" y="5016635"/>
            <a:ext cx="1860331" cy="578069"/>
          </a:xfrm>
          <a:prstGeom prst="leftArrowCallout">
            <a:avLst/>
          </a:prstGeom>
          <a:solidFill>
            <a:schemeClr val="accent1">
              <a:lumMod val="40000"/>
              <a:lumOff val="60000"/>
            </a:schemeClr>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r>
              <a:rPr lang="nb-NO" dirty="0">
                <a:latin typeface="Arial" charset="0"/>
                <a:ea typeface="ＭＳ Ｐゴシック" charset="0"/>
                <a:cs typeface="Arial" charset="0"/>
              </a:rPr>
              <a:t>Function</a:t>
            </a:r>
          </a:p>
        </p:txBody>
      </p:sp>
      <p:sp>
        <p:nvSpPr>
          <p:cNvPr id="2" name="TekstSylinder 1">
            <a:extLst>
              <a:ext uri="{FF2B5EF4-FFF2-40B4-BE49-F238E27FC236}">
                <a16:creationId xmlns:a16="http://schemas.microsoft.com/office/drawing/2014/main" id="{C82B81F1-BE6B-1FC0-A834-5C918D415F67}"/>
              </a:ext>
            </a:extLst>
          </p:cNvPr>
          <p:cNvSpPr txBox="1"/>
          <p:nvPr/>
        </p:nvSpPr>
        <p:spPr>
          <a:xfrm>
            <a:off x="2792973" y="5098682"/>
            <a:ext cx="4045788" cy="400110"/>
          </a:xfrm>
          <a:prstGeom prst="rect">
            <a:avLst/>
          </a:prstGeom>
          <a:solidFill>
            <a:schemeClr val="bg1"/>
          </a:solidFill>
        </p:spPr>
        <p:txBody>
          <a:bodyPr wrap="none" rtlCol="0">
            <a:spAutoFit/>
          </a:bodyPr>
          <a:lstStyle/>
          <a:p>
            <a:r>
              <a:rPr lang="nb-NO" sz="2000" dirty="0"/>
              <a:t>End </a:t>
            </a:r>
            <a:r>
              <a:rPr lang="nb-NO" sz="2000" dirty="0" err="1"/>
              <a:t>price</a:t>
            </a:r>
            <a:r>
              <a:rPr lang="nb-NO" sz="2000" dirty="0"/>
              <a:t> is </a:t>
            </a:r>
            <a:r>
              <a:rPr lang="nb-NO" sz="2000" dirty="0" err="1"/>
              <a:t>equal</a:t>
            </a:r>
            <a:r>
              <a:rPr lang="nb-NO" sz="2000" dirty="0"/>
              <a:t> to start </a:t>
            </a:r>
            <a:r>
              <a:rPr lang="nb-NO" sz="2000" dirty="0" err="1"/>
              <a:t>price</a:t>
            </a:r>
            <a:r>
              <a:rPr lang="nb-NO" sz="2000" dirty="0"/>
              <a:t> </a:t>
            </a:r>
            <a:r>
              <a:rPr lang="nb-NO" sz="2000" dirty="0" err="1"/>
              <a:t>when</a:t>
            </a:r>
            <a:endParaRPr lang="nb-NO" sz="2000" dirty="0"/>
          </a:p>
        </p:txBody>
      </p:sp>
    </p:spTree>
    <p:extLst>
      <p:ext uri="{BB962C8B-B14F-4D97-AF65-F5344CB8AC3E}">
        <p14:creationId xmlns:p14="http://schemas.microsoft.com/office/powerpoint/2010/main" val="1962949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e 4">
            <a:extLst>
              <a:ext uri="{FF2B5EF4-FFF2-40B4-BE49-F238E27FC236}">
                <a16:creationId xmlns:a16="http://schemas.microsoft.com/office/drawing/2014/main" id="{809906FE-D4E2-9F49-B3A8-B457DFE9C575}"/>
              </a:ext>
            </a:extLst>
          </p:cNvPr>
          <p:cNvPicPr>
            <a:picLocks noChangeAspect="1"/>
          </p:cNvPicPr>
          <p:nvPr/>
        </p:nvPicPr>
        <p:blipFill>
          <a:blip r:embed="rId2"/>
          <a:stretch>
            <a:fillRect/>
          </a:stretch>
        </p:blipFill>
        <p:spPr>
          <a:xfrm>
            <a:off x="2782048" y="274171"/>
            <a:ext cx="6075082" cy="5838552"/>
          </a:xfrm>
          <a:prstGeom prst="rect">
            <a:avLst/>
          </a:prstGeom>
        </p:spPr>
      </p:pic>
      <p:sp>
        <p:nvSpPr>
          <p:cNvPr id="6" name="Oval Callout 5">
            <a:extLst>
              <a:ext uri="{FF2B5EF4-FFF2-40B4-BE49-F238E27FC236}">
                <a16:creationId xmlns:a16="http://schemas.microsoft.com/office/drawing/2014/main" id="{20CDE58F-5220-8444-A85D-49DCD1A5C231}"/>
              </a:ext>
            </a:extLst>
          </p:cNvPr>
          <p:cNvSpPr/>
          <p:nvPr/>
        </p:nvSpPr>
        <p:spPr>
          <a:xfrm>
            <a:off x="7268585" y="129092"/>
            <a:ext cx="2571077" cy="1430767"/>
          </a:xfrm>
          <a:prstGeom prst="wedgeEllipseCallout">
            <a:avLst>
              <a:gd name="adj1" fmla="val -60198"/>
              <a:gd name="adj2" fmla="val 8491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b-NO" dirty="0" err="1"/>
              <a:t>What</a:t>
            </a:r>
            <a:r>
              <a:rPr lang="nb-NO" dirty="0"/>
              <a:t> </a:t>
            </a:r>
            <a:r>
              <a:rPr lang="nb-NO" dirty="0" err="1"/>
              <a:t>does</a:t>
            </a:r>
            <a:r>
              <a:rPr lang="nb-NO" dirty="0"/>
              <a:t> </a:t>
            </a:r>
            <a:r>
              <a:rPr lang="nb-NO" dirty="0" err="1"/>
              <a:t>this</a:t>
            </a:r>
            <a:r>
              <a:rPr lang="nb-NO" dirty="0"/>
              <a:t> </a:t>
            </a:r>
            <a:r>
              <a:rPr lang="nb-NO" dirty="0" err="1"/>
              <a:t>graphical</a:t>
            </a:r>
            <a:r>
              <a:rPr lang="nb-NO" dirty="0"/>
              <a:t> </a:t>
            </a:r>
            <a:r>
              <a:rPr lang="nb-NO" dirty="0" err="1"/>
              <a:t>representation</a:t>
            </a:r>
            <a:r>
              <a:rPr lang="nb-NO" dirty="0"/>
              <a:t> show</a:t>
            </a:r>
            <a:r>
              <a:rPr lang="en-NO"/>
              <a:t>?</a:t>
            </a:r>
            <a:endParaRPr lang="en-NO" dirty="0"/>
          </a:p>
        </p:txBody>
      </p:sp>
    </p:spTree>
    <p:extLst>
      <p:ext uri="{BB962C8B-B14F-4D97-AF65-F5344CB8AC3E}">
        <p14:creationId xmlns:p14="http://schemas.microsoft.com/office/powerpoint/2010/main" val="89918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795</Words>
  <Application>Microsoft Macintosh PowerPoint</Application>
  <PresentationFormat>Widescreen</PresentationFormat>
  <Paragraphs>61</Paragraphs>
  <Slides>10</Slides>
  <Notes>1</Notes>
  <HiddenSlides>0</HiddenSlides>
  <MMClips>0</MMClips>
  <ScaleCrop>false</ScaleCrop>
  <HeadingPairs>
    <vt:vector size="6" baseType="variant">
      <vt:variant>
        <vt:lpstr>Brukte skrifter</vt:lpstr>
      </vt:variant>
      <vt:variant>
        <vt:i4>5</vt:i4>
      </vt:variant>
      <vt:variant>
        <vt:lpstr>Tema</vt:lpstr>
      </vt:variant>
      <vt:variant>
        <vt:i4>2</vt:i4>
      </vt:variant>
      <vt:variant>
        <vt:lpstr>Lysbildetitler</vt:lpstr>
      </vt:variant>
      <vt:variant>
        <vt:i4>10</vt:i4>
      </vt:variant>
    </vt:vector>
  </HeadingPairs>
  <TitlesOfParts>
    <vt:vector size="17" baseType="lpstr">
      <vt:lpstr>Arial</vt:lpstr>
      <vt:lpstr>Calibri</vt:lpstr>
      <vt:lpstr>Roboto</vt:lpstr>
      <vt:lpstr>Times New Roman</vt:lpstr>
      <vt:lpstr>Wingdings</vt:lpstr>
      <vt:lpstr>Office Theme</vt:lpstr>
      <vt:lpstr>CiviMatics</vt:lpstr>
      <vt:lpstr>Mathematical modelling</vt:lpstr>
      <vt:lpstr>Core elements in mathematics</vt:lpstr>
      <vt:lpstr>Competencies in mathematics</vt:lpstr>
      <vt:lpstr>Modelling competency</vt:lpstr>
      <vt:lpstr>The core element Modelling and Applications (Utdanningsdirektoratet, 2020)</vt:lpstr>
      <vt:lpstr>An item costs 100 NOK both in Shop A and in Shop B. Shop A increases the price 10% and the day after decreases it with 10%. Shop B decreases the price 10% and the day after increases it with 10%.</vt:lpstr>
      <vt:lpstr>An item costs 100 NOK both in Shop A and in Shop B. Shop A increases the price 10% and the day after decreases it with 10%. Shop B decreases the price 10% and the day after increases it with 10%.</vt:lpstr>
      <vt:lpstr>PowerPoint-presentasjon</vt:lpstr>
      <vt:lpstr>PowerPoint-presentasjon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Frode Rønning</cp:lastModifiedBy>
  <cp:revision>66</cp:revision>
  <dcterms:created xsi:type="dcterms:W3CDTF">2022-04-07T07:53:06Z</dcterms:created>
  <dcterms:modified xsi:type="dcterms:W3CDTF">2023-10-17T12:19:01Z</dcterms:modified>
</cp:coreProperties>
</file>