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12"/>
  </p:notesMasterIdLst>
  <p:sldIdLst>
    <p:sldId id="256" r:id="rId3"/>
    <p:sldId id="466" r:id="rId4"/>
    <p:sldId id="467" r:id="rId5"/>
    <p:sldId id="468" r:id="rId6"/>
    <p:sldId id="479" r:id="rId7"/>
    <p:sldId id="471" r:id="rId8"/>
    <p:sldId id="304" r:id="rId9"/>
    <p:sldId id="470" r:id="rId10"/>
    <p:sldId id="480"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90C38C44-6C99-1644-9C32-EAE8BDC845D5}">
          <p14:sldIdLst>
            <p14:sldId id="256"/>
          </p14:sldIdLst>
        </p14:section>
        <p14:section name="Mathematical modelling" id="{045403FA-7591-F042-A681-F4847152F4BF}">
          <p14:sldIdLst>
            <p14:sldId id="466"/>
            <p14:sldId id="467"/>
            <p14:sldId id="468"/>
            <p14:sldId id="479"/>
            <p14:sldId id="471"/>
            <p14:sldId id="304"/>
            <p14:sldId id="470"/>
            <p14:sldId id="48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a Frey" initials="LF" lastIdx="2" clrIdx="0">
    <p:extLst>
      <p:ext uri="{19B8F6BF-5375-455C-9EA6-DF929625EA0E}">
        <p15:presenceInfo xmlns:p15="http://schemas.microsoft.com/office/powerpoint/2012/main" userId="4ff3e4e6b989e20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A9E7"/>
    <a:srgbClr val="234BA5"/>
    <a:srgbClr val="C5D3F3"/>
    <a:srgbClr val="94AEE8"/>
    <a:srgbClr val="678C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29"/>
  </p:normalViewPr>
  <p:slideViewPr>
    <p:cSldViewPr snapToGrid="0">
      <p:cViewPr varScale="1">
        <p:scale>
          <a:sx n="95" d="100"/>
          <a:sy n="95" d="100"/>
        </p:scale>
        <p:origin x="200" y="456"/>
      </p:cViewPr>
      <p:guideLst/>
    </p:cSldViewPr>
  </p:slideViewPr>
  <p:outlineViewPr>
    <p:cViewPr>
      <p:scale>
        <a:sx n="33" d="100"/>
        <a:sy n="33" d="100"/>
      </p:scale>
      <p:origin x="0" y="-15952"/>
    </p:cViewPr>
  </p:outlineViewPr>
  <p:notesTextViewPr>
    <p:cViewPr>
      <p:scale>
        <a:sx n="1" d="1"/>
        <a:sy n="1" d="1"/>
      </p:scale>
      <p:origin x="0" y="0"/>
    </p:cViewPr>
  </p:notesTextViewPr>
  <p:notesViewPr>
    <p:cSldViewPr snapToGrid="0">
      <p:cViewPr varScale="1">
        <p:scale>
          <a:sx n="86" d="100"/>
          <a:sy n="86" d="100"/>
        </p:scale>
        <p:origin x="2720" y="2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4C4AA6-DBF4-4FD2-9FE0-901372F8FDDA}" type="datetimeFigureOut">
              <a:rPr lang="de-DE" smtClean="0"/>
              <a:t>17.10.23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74E887-4D2D-4797-88BD-6049D647B71A}" type="slidenum">
              <a:rPr lang="de-DE" smtClean="0"/>
              <a:t>‹#›</a:t>
            </a:fld>
            <a:endParaRPr lang="de-DE"/>
          </a:p>
        </p:txBody>
      </p:sp>
    </p:spTree>
    <p:extLst>
      <p:ext uri="{BB962C8B-B14F-4D97-AF65-F5344CB8AC3E}">
        <p14:creationId xmlns:p14="http://schemas.microsoft.com/office/powerpoint/2010/main" val="566487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8174E887-4D2D-4797-88BD-6049D647B71A}" type="slidenum">
              <a:rPr lang="de-DE" smtClean="0"/>
              <a:t>4</a:t>
            </a:fld>
            <a:endParaRPr lang="de-DE"/>
          </a:p>
        </p:txBody>
      </p:sp>
    </p:spTree>
    <p:extLst>
      <p:ext uri="{BB962C8B-B14F-4D97-AF65-F5344CB8AC3E}">
        <p14:creationId xmlns:p14="http://schemas.microsoft.com/office/powerpoint/2010/main" val="958700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8174E887-4D2D-4797-88BD-6049D647B71A}" type="slidenum">
              <a:rPr lang="de-DE" smtClean="0"/>
              <a:t>7</a:t>
            </a:fld>
            <a:endParaRPr lang="de-DE"/>
          </a:p>
        </p:txBody>
      </p:sp>
    </p:spTree>
    <p:extLst>
      <p:ext uri="{BB962C8B-B14F-4D97-AF65-F5344CB8AC3E}">
        <p14:creationId xmlns:p14="http://schemas.microsoft.com/office/powerpoint/2010/main" val="3009104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5805B4-1C56-304B-A30F-7AD5DF328DDF}" type="slidenum">
              <a:rPr lang="nb-NO"/>
              <a:pPr/>
              <a:t>9</a:t>
            </a:fld>
            <a:endParaRPr lang="nb-NO"/>
          </a:p>
        </p:txBody>
      </p:sp>
      <p:sp>
        <p:nvSpPr>
          <p:cNvPr id="10240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02403" name="Rectangle 3"/>
          <p:cNvSpPr>
            <a:spLocks noGrp="1" noChangeArrowheads="1"/>
          </p:cNvSpPr>
          <p:nvPr>
            <p:ph type="body" idx="1"/>
          </p:nvPr>
        </p:nvSpPr>
        <p:spPr/>
        <p:txBody>
          <a:bodyPr/>
          <a:lstStyle/>
          <a:p>
            <a:endParaRPr lang="nb-NO" dirty="0"/>
          </a:p>
        </p:txBody>
      </p:sp>
    </p:spTree>
    <p:extLst>
      <p:ext uri="{BB962C8B-B14F-4D97-AF65-F5344CB8AC3E}">
        <p14:creationId xmlns:p14="http://schemas.microsoft.com/office/powerpoint/2010/main" val="4013341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187093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143463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90743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576364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082285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7195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521505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7235232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624014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2624532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361531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41204973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473837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8668972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571417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94849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13645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762981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4051738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1713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081499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699836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a:t>
            </a:fld>
            <a:endParaRPr lang="de-DE"/>
          </a:p>
        </p:txBody>
      </p:sp>
    </p:spTree>
    <p:extLst>
      <p:ext uri="{BB962C8B-B14F-4D97-AF65-F5344CB8AC3E}">
        <p14:creationId xmlns:p14="http://schemas.microsoft.com/office/powerpoint/2010/main" val="3938049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a:t>
            </a:fld>
            <a:endParaRPr lang="de-DE"/>
          </a:p>
        </p:txBody>
      </p:sp>
    </p:spTree>
    <p:extLst>
      <p:ext uri="{BB962C8B-B14F-4D97-AF65-F5344CB8AC3E}">
        <p14:creationId xmlns:p14="http://schemas.microsoft.com/office/powerpoint/2010/main" val="14380504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emf"/><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ctrTitle"/>
          </p:nvPr>
        </p:nvSpPr>
        <p:spPr>
          <a:xfrm>
            <a:off x="1524000" y="2002958"/>
            <a:ext cx="9144000" cy="1468984"/>
          </a:xfrm>
          <a:noFill/>
        </p:spPr>
        <p:txBody>
          <a:bodyPr anchor="ctr">
            <a:normAutofit/>
          </a:bodyPr>
          <a:lstStyle/>
          <a:p>
            <a:r>
              <a:rPr lang="en-GB" sz="2800" noProof="0" dirty="0"/>
              <a:t>Mathematical modelling</a:t>
            </a:r>
            <a:endParaRPr lang="en-GB" sz="4800" noProof="0" dirty="0"/>
          </a:p>
        </p:txBody>
      </p:sp>
      <p:sp>
        <p:nvSpPr>
          <p:cNvPr id="3" name="Untertitel 2"/>
          <p:cNvSpPr>
            <a:spLocks noGrp="1"/>
          </p:cNvSpPr>
          <p:nvPr>
            <p:ph type="subTitle" idx="1"/>
          </p:nvPr>
        </p:nvSpPr>
        <p:spPr>
          <a:xfrm>
            <a:off x="1524000" y="3814357"/>
            <a:ext cx="9144000" cy="496228"/>
          </a:xfrm>
        </p:spPr>
        <p:txBody>
          <a:bodyPr anchor="ctr">
            <a:normAutofit/>
          </a:bodyPr>
          <a:lstStyle/>
          <a:p>
            <a:r>
              <a:rPr lang="en-GB" sz="2000" noProof="0" dirty="0">
                <a:solidFill>
                  <a:schemeClr val="bg1"/>
                </a:solidFill>
                <a:latin typeface="Times New Roman" panose="02020603050405020304" pitchFamily="18" charset="0"/>
                <a:cs typeface="Times New Roman" panose="02020603050405020304" pitchFamily="18" charset="0"/>
              </a:rPr>
              <a:t>- Part 2 -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178992AE-B47B-9D9C-B6F0-E21FB2E885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24984" y="92500"/>
            <a:ext cx="2597793" cy="579600"/>
          </a:xfrm>
          <a:prstGeom prst="rect">
            <a:avLst/>
          </a:prstGeom>
        </p:spPr>
      </p:pic>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27" name="Textfeld 26">
            <a:extLst>
              <a:ext uri="{FF2B5EF4-FFF2-40B4-BE49-F238E27FC236}">
                <a16:creationId xmlns:a16="http://schemas.microsoft.com/office/drawing/2014/main" id="{BA586EFB-D641-3CA0-9B93-BF62C658A674}"/>
              </a:ext>
            </a:extLst>
          </p:cNvPr>
          <p:cNvSpPr txBox="1"/>
          <p:nvPr/>
        </p:nvSpPr>
        <p:spPr>
          <a:xfrm>
            <a:off x="3047114" y="4370115"/>
            <a:ext cx="6097772" cy="885371"/>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sz="2400" i="1" dirty="0"/>
              <a:t>Frode </a:t>
            </a:r>
            <a:r>
              <a:rPr lang="de-DE" sz="2400" i="1" dirty="0" err="1"/>
              <a:t>Rønning</a:t>
            </a:r>
            <a:endParaRPr lang="de-DE" sz="2400" i="1" dirty="0"/>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sz="2400" i="1" dirty="0"/>
              <a:t>15 September 2022</a:t>
            </a:r>
          </a:p>
        </p:txBody>
      </p:sp>
      <p:sp>
        <p:nvSpPr>
          <p:cNvPr id="18" name="Textfeld 17">
            <a:extLst>
              <a:ext uri="{FF2B5EF4-FFF2-40B4-BE49-F238E27FC236}">
                <a16:creationId xmlns:a16="http://schemas.microsoft.com/office/drawing/2014/main" id="{2A3C5C53-24D1-4847-85EA-892D052E51A6}"/>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pic>
        <p:nvPicPr>
          <p:cNvPr id="6" name="Grafik 5">
            <a:extLst>
              <a:ext uri="{FF2B5EF4-FFF2-40B4-BE49-F238E27FC236}">
                <a16:creationId xmlns:a16="http://schemas.microsoft.com/office/drawing/2014/main" id="{3D092FE7-E80F-4B9F-AE96-AE9FE51F909F}"/>
              </a:ext>
            </a:extLst>
          </p:cNvPr>
          <p:cNvPicPr>
            <a:picLocks noChangeAspect="1"/>
          </p:cNvPicPr>
          <p:nvPr/>
        </p:nvPicPr>
        <p:blipFill>
          <a:blip r:embed="rId10"/>
          <a:stretch>
            <a:fillRect/>
          </a:stretch>
        </p:blipFill>
        <p:spPr>
          <a:xfrm>
            <a:off x="11098775" y="764601"/>
            <a:ext cx="987100" cy="344267"/>
          </a:xfrm>
          <a:prstGeom prst="rect">
            <a:avLst/>
          </a:prstGeom>
        </p:spPr>
      </p:pic>
    </p:spTree>
    <p:extLst>
      <p:ext uri="{BB962C8B-B14F-4D97-AF65-F5344CB8AC3E}">
        <p14:creationId xmlns:p14="http://schemas.microsoft.com/office/powerpoint/2010/main" val="3248361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D8655-9AEC-554A-8E18-537E9AD71501}"/>
              </a:ext>
            </a:extLst>
          </p:cNvPr>
          <p:cNvSpPr>
            <a:spLocks noGrp="1"/>
          </p:cNvSpPr>
          <p:nvPr>
            <p:ph type="title"/>
          </p:nvPr>
        </p:nvSpPr>
        <p:spPr/>
        <p:txBody>
          <a:bodyPr>
            <a:normAutofit/>
          </a:bodyPr>
          <a:lstStyle/>
          <a:p>
            <a:r>
              <a:rPr lang="en-GB" noProof="0" dirty="0"/>
              <a:t>The concept </a:t>
            </a:r>
            <a:r>
              <a:rPr lang="en-GB" i="1" noProof="0" dirty="0"/>
              <a:t>mathematical modelling</a:t>
            </a:r>
            <a:endParaRPr lang="en-GB" b="0" noProof="0" dirty="0"/>
          </a:p>
        </p:txBody>
      </p:sp>
      <p:sp>
        <p:nvSpPr>
          <p:cNvPr id="3" name="Content Placeholder 2">
            <a:extLst>
              <a:ext uri="{FF2B5EF4-FFF2-40B4-BE49-F238E27FC236}">
                <a16:creationId xmlns:a16="http://schemas.microsoft.com/office/drawing/2014/main" id="{99AEDBE1-4450-364B-B471-87FA49A09CB2}"/>
              </a:ext>
            </a:extLst>
          </p:cNvPr>
          <p:cNvSpPr>
            <a:spLocks noGrp="1"/>
          </p:cNvSpPr>
          <p:nvPr>
            <p:ph idx="1"/>
          </p:nvPr>
        </p:nvSpPr>
        <p:spPr/>
        <p:txBody>
          <a:bodyPr>
            <a:normAutofit/>
          </a:bodyPr>
          <a:lstStyle/>
          <a:p>
            <a:r>
              <a:rPr lang="en-GB" sz="3000" noProof="0" dirty="0"/>
              <a:t>Different meaning in different contexts:</a:t>
            </a:r>
          </a:p>
          <a:p>
            <a:pPr lvl="1"/>
            <a:r>
              <a:rPr lang="en-GB" sz="2600" noProof="0" dirty="0"/>
              <a:t>Handling «</a:t>
            </a:r>
            <a:r>
              <a:rPr lang="en-GB" sz="2600" noProof="0" dirty="0" err="1"/>
              <a:t>extramathematical</a:t>
            </a:r>
            <a:r>
              <a:rPr lang="en-GB" sz="2600" noProof="0" dirty="0"/>
              <a:t>» situations/problems using mathematics</a:t>
            </a:r>
            <a:br>
              <a:rPr lang="en-GB" sz="2600" noProof="0" dirty="0"/>
            </a:br>
            <a:r>
              <a:rPr lang="en-GB" sz="2600" noProof="0" dirty="0"/>
              <a:t>(</a:t>
            </a:r>
            <a:r>
              <a:rPr lang="en-GB" sz="2600" noProof="0" dirty="0" err="1"/>
              <a:t>Niss</a:t>
            </a:r>
            <a:r>
              <a:rPr lang="en-GB" sz="2600" noProof="0" dirty="0"/>
              <a:t> &amp; Jensen, 2002; </a:t>
            </a:r>
            <a:r>
              <a:rPr lang="en-GB" sz="2600" noProof="0" dirty="0" err="1"/>
              <a:t>Utdanningsdirektoratet</a:t>
            </a:r>
            <a:r>
              <a:rPr lang="en-GB" sz="2600" noProof="0" dirty="0"/>
              <a:t>, 2020)</a:t>
            </a:r>
          </a:p>
          <a:p>
            <a:pPr lvl="1"/>
            <a:r>
              <a:rPr lang="en-GB" sz="2600" noProof="0" dirty="0"/>
              <a:t>Also handling «</a:t>
            </a:r>
            <a:r>
              <a:rPr lang="en-GB" sz="2600" noProof="0" dirty="0" err="1"/>
              <a:t>intramathematical</a:t>
            </a:r>
            <a:r>
              <a:rPr lang="en-GB" sz="2600" noProof="0" dirty="0"/>
              <a:t>» situations/problems </a:t>
            </a:r>
            <a:br>
              <a:rPr lang="en-GB" sz="2600" noProof="0" dirty="0"/>
            </a:br>
            <a:r>
              <a:rPr lang="en-GB" sz="2600" noProof="0" dirty="0"/>
              <a:t>(The Dutch tradition RME)</a:t>
            </a:r>
          </a:p>
          <a:p>
            <a:r>
              <a:rPr lang="en-GB" sz="3000" noProof="0" dirty="0">
                <a:solidFill>
                  <a:srgbClr val="0432FF"/>
                </a:solidFill>
              </a:rPr>
              <a:t>We will use the concept in the first meaning.</a:t>
            </a:r>
          </a:p>
          <a:p>
            <a:r>
              <a:rPr lang="en-GB" sz="3000" noProof="0" dirty="0"/>
              <a:t>But also in this meaning one can talk about two types of modelling – </a:t>
            </a:r>
            <a:r>
              <a:rPr lang="en-GB" sz="3000" i="1" noProof="0" dirty="0"/>
              <a:t>descriptive </a:t>
            </a:r>
            <a:r>
              <a:rPr lang="en-GB" sz="3000" noProof="0" dirty="0"/>
              <a:t>and </a:t>
            </a:r>
            <a:r>
              <a:rPr lang="en-GB" sz="3000" i="1" noProof="0" dirty="0"/>
              <a:t>prescriptive </a:t>
            </a:r>
            <a:r>
              <a:rPr lang="en-GB" sz="3000" noProof="0" dirty="0"/>
              <a:t>(</a:t>
            </a:r>
            <a:r>
              <a:rPr lang="en-GB" sz="3000" i="1" noProof="0" dirty="0"/>
              <a:t>normative</a:t>
            </a:r>
            <a:r>
              <a:rPr lang="en-GB" sz="3000" noProof="0" dirty="0"/>
              <a:t>)</a:t>
            </a:r>
            <a:r>
              <a:rPr lang="en-GB" sz="3000" i="1" noProof="0" dirty="0"/>
              <a:t> </a:t>
            </a:r>
            <a:r>
              <a:rPr lang="en-GB" sz="3000" noProof="0" dirty="0"/>
              <a:t>modelling. </a:t>
            </a:r>
            <a:r>
              <a:rPr lang="en-GB" sz="3000" noProof="0" dirty="0">
                <a:solidFill>
                  <a:srgbClr val="0432FF"/>
                </a:solidFill>
              </a:rPr>
              <a:t> </a:t>
            </a:r>
          </a:p>
          <a:p>
            <a:endParaRPr lang="en-GB" sz="3000" noProof="0" dirty="0">
              <a:solidFill>
                <a:srgbClr val="0432FF"/>
              </a:solidFill>
            </a:endParaRPr>
          </a:p>
        </p:txBody>
      </p:sp>
    </p:spTree>
    <p:extLst>
      <p:ext uri="{BB962C8B-B14F-4D97-AF65-F5344CB8AC3E}">
        <p14:creationId xmlns:p14="http://schemas.microsoft.com/office/powerpoint/2010/main" val="211839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58250-E6C5-9D4E-A72F-B60FA1A7B7E3}"/>
              </a:ext>
            </a:extLst>
          </p:cNvPr>
          <p:cNvSpPr>
            <a:spLocks noGrp="1"/>
          </p:cNvSpPr>
          <p:nvPr>
            <p:ph type="title"/>
          </p:nvPr>
        </p:nvSpPr>
        <p:spPr/>
        <p:txBody>
          <a:bodyPr>
            <a:normAutofit/>
          </a:bodyPr>
          <a:lstStyle/>
          <a:p>
            <a:r>
              <a:rPr lang="en-GB" noProof="0" dirty="0"/>
              <a:t>Two types of modelling </a:t>
            </a:r>
            <a:r>
              <a:rPr lang="en-GB" sz="2700" noProof="0" dirty="0"/>
              <a:t>(</a:t>
            </a:r>
            <a:r>
              <a:rPr lang="en-GB" sz="2700" noProof="0" dirty="0" err="1"/>
              <a:t>Niss</a:t>
            </a:r>
            <a:r>
              <a:rPr lang="en-GB" sz="2700" noProof="0" dirty="0"/>
              <a:t>, 2015)</a:t>
            </a:r>
            <a:endParaRPr lang="en-GB" noProof="0" dirty="0"/>
          </a:p>
        </p:txBody>
      </p:sp>
      <p:sp>
        <p:nvSpPr>
          <p:cNvPr id="3" name="Content Placeholder 2">
            <a:extLst>
              <a:ext uri="{FF2B5EF4-FFF2-40B4-BE49-F238E27FC236}">
                <a16:creationId xmlns:a16="http://schemas.microsoft.com/office/drawing/2014/main" id="{47DA6822-8BF2-FF49-9937-632A5604149F}"/>
              </a:ext>
            </a:extLst>
          </p:cNvPr>
          <p:cNvSpPr>
            <a:spLocks noGrp="1"/>
          </p:cNvSpPr>
          <p:nvPr>
            <p:ph idx="1"/>
          </p:nvPr>
        </p:nvSpPr>
        <p:spPr/>
        <p:txBody>
          <a:bodyPr>
            <a:normAutofit fontScale="92500" lnSpcReduction="20000"/>
          </a:bodyPr>
          <a:lstStyle/>
          <a:p>
            <a:r>
              <a:rPr lang="en-GB" i="1" noProof="0" dirty="0"/>
              <a:t>Descriptive </a:t>
            </a:r>
            <a:r>
              <a:rPr lang="en-GB" noProof="0" dirty="0"/>
              <a:t>modelling</a:t>
            </a:r>
          </a:p>
          <a:p>
            <a:pPr lvl="1"/>
            <a:r>
              <a:rPr lang="en-GB" noProof="0" dirty="0"/>
              <a:t>Ex. 1: A car drives at 20 m/s and reduces the speed. The speed is recorded (measured) every two seconds for 10 seconds. </a:t>
            </a:r>
            <a:br>
              <a:rPr lang="en-GB" noProof="0" dirty="0"/>
            </a:br>
            <a:br>
              <a:rPr lang="en-GB" noProof="0" dirty="0"/>
            </a:br>
            <a:br>
              <a:rPr lang="en-GB" noProof="0" dirty="0"/>
            </a:br>
            <a:br>
              <a:rPr lang="en-GB" noProof="0" dirty="0"/>
            </a:br>
            <a:br>
              <a:rPr lang="en-GB" noProof="0" dirty="0"/>
            </a:br>
            <a:br>
              <a:rPr lang="en-GB" noProof="0" dirty="0"/>
            </a:br>
            <a:br>
              <a:rPr lang="en-GB" noProof="0" dirty="0"/>
            </a:br>
            <a:br>
              <a:rPr lang="en-GB" noProof="0" dirty="0"/>
            </a:br>
            <a:br>
              <a:rPr lang="en-GB" noProof="0" dirty="0"/>
            </a:br>
            <a:r>
              <a:rPr lang="en-GB" noProof="0" dirty="0"/>
              <a:t>                              What distance has the car covered?</a:t>
            </a:r>
          </a:p>
          <a:p>
            <a:r>
              <a:rPr lang="en-GB" noProof="0" dirty="0"/>
              <a:t>Is it possible to find out? </a:t>
            </a:r>
          </a:p>
          <a:p>
            <a:r>
              <a:rPr lang="en-GB" noProof="0" dirty="0"/>
              <a:t>With what accuracy can it be found out?</a:t>
            </a:r>
          </a:p>
          <a:p>
            <a:r>
              <a:rPr lang="en-GB" noProof="0" dirty="0"/>
              <a:t>What assumptions must be made?</a:t>
            </a:r>
          </a:p>
          <a:p>
            <a:endParaRPr lang="en-GB" noProof="0" dirty="0"/>
          </a:p>
          <a:p>
            <a:pPr marL="0" indent="0">
              <a:buNone/>
            </a:pPr>
            <a:endParaRPr lang="en-GB" noProof="0" dirty="0"/>
          </a:p>
          <a:p>
            <a:endParaRPr lang="en-GB" i="1" noProof="0" dirty="0"/>
          </a:p>
        </p:txBody>
      </p:sp>
      <p:graphicFrame>
        <p:nvGraphicFramePr>
          <p:cNvPr id="4" name="Table 3">
            <a:extLst>
              <a:ext uri="{FF2B5EF4-FFF2-40B4-BE49-F238E27FC236}">
                <a16:creationId xmlns:a16="http://schemas.microsoft.com/office/drawing/2014/main" id="{FFF46F2E-C05C-C54E-A750-99D503D39A18}"/>
              </a:ext>
            </a:extLst>
          </p:cNvPr>
          <p:cNvGraphicFramePr>
            <a:graphicFrameLocks noGrp="1"/>
          </p:cNvGraphicFramePr>
          <p:nvPr>
            <p:extLst>
              <p:ext uri="{D42A27DB-BD31-4B8C-83A1-F6EECF244321}">
                <p14:modId xmlns:p14="http://schemas.microsoft.com/office/powerpoint/2010/main" val="1114962622"/>
              </p:ext>
            </p:extLst>
          </p:nvPr>
        </p:nvGraphicFramePr>
        <p:xfrm>
          <a:off x="1812524" y="2726939"/>
          <a:ext cx="1757084" cy="2149588"/>
        </p:xfrm>
        <a:graphic>
          <a:graphicData uri="http://schemas.openxmlformats.org/drawingml/2006/table">
            <a:tbl>
              <a:tblPr firstRow="1" bandRow="1">
                <a:tableStyleId>{5C22544A-7EE6-4342-B048-85BDC9FD1C3A}</a:tableStyleId>
              </a:tblPr>
              <a:tblGrid>
                <a:gridCol w="878542">
                  <a:extLst>
                    <a:ext uri="{9D8B030D-6E8A-4147-A177-3AD203B41FA5}">
                      <a16:colId xmlns:a16="http://schemas.microsoft.com/office/drawing/2014/main" val="4194281418"/>
                    </a:ext>
                  </a:extLst>
                </a:gridCol>
                <a:gridCol w="878542">
                  <a:extLst>
                    <a:ext uri="{9D8B030D-6E8A-4147-A177-3AD203B41FA5}">
                      <a16:colId xmlns:a16="http://schemas.microsoft.com/office/drawing/2014/main" val="4175003669"/>
                    </a:ext>
                  </a:extLst>
                </a:gridCol>
              </a:tblGrid>
              <a:tr h="307084">
                <a:tc>
                  <a:txBody>
                    <a:bodyPr/>
                    <a:lstStyle/>
                    <a:p>
                      <a:r>
                        <a:rPr lang="en-NO" sz="1400"/>
                        <a:t>T</a:t>
                      </a:r>
                      <a:r>
                        <a:rPr lang="nb-NO" sz="1400" dirty="0" err="1"/>
                        <a:t>ime</a:t>
                      </a:r>
                      <a:endParaRPr lang="en-NO" sz="1400" dirty="0"/>
                    </a:p>
                  </a:txBody>
                  <a:tcPr/>
                </a:tc>
                <a:tc>
                  <a:txBody>
                    <a:bodyPr/>
                    <a:lstStyle/>
                    <a:p>
                      <a:r>
                        <a:rPr lang="nb-NO" sz="1400" dirty="0"/>
                        <a:t>Speed</a:t>
                      </a:r>
                      <a:endParaRPr lang="en-NO" sz="1400" dirty="0"/>
                    </a:p>
                  </a:txBody>
                  <a:tcPr/>
                </a:tc>
                <a:extLst>
                  <a:ext uri="{0D108BD9-81ED-4DB2-BD59-A6C34878D82A}">
                    <a16:rowId xmlns:a16="http://schemas.microsoft.com/office/drawing/2014/main" val="4199481175"/>
                  </a:ext>
                </a:extLst>
              </a:tr>
              <a:tr h="307084">
                <a:tc>
                  <a:txBody>
                    <a:bodyPr/>
                    <a:lstStyle/>
                    <a:p>
                      <a:r>
                        <a:rPr lang="en-NO" sz="1400" dirty="0"/>
                        <a:t>0</a:t>
                      </a:r>
                    </a:p>
                  </a:txBody>
                  <a:tcPr/>
                </a:tc>
                <a:tc>
                  <a:txBody>
                    <a:bodyPr/>
                    <a:lstStyle/>
                    <a:p>
                      <a:r>
                        <a:rPr lang="en-NO" sz="1400" dirty="0"/>
                        <a:t>20</a:t>
                      </a:r>
                    </a:p>
                  </a:txBody>
                  <a:tcPr/>
                </a:tc>
                <a:extLst>
                  <a:ext uri="{0D108BD9-81ED-4DB2-BD59-A6C34878D82A}">
                    <a16:rowId xmlns:a16="http://schemas.microsoft.com/office/drawing/2014/main" val="1792644879"/>
                  </a:ext>
                </a:extLst>
              </a:tr>
              <a:tr h="307084">
                <a:tc>
                  <a:txBody>
                    <a:bodyPr/>
                    <a:lstStyle/>
                    <a:p>
                      <a:r>
                        <a:rPr lang="en-NO" sz="1400" dirty="0"/>
                        <a:t>2</a:t>
                      </a:r>
                    </a:p>
                  </a:txBody>
                  <a:tcPr/>
                </a:tc>
                <a:tc>
                  <a:txBody>
                    <a:bodyPr/>
                    <a:lstStyle/>
                    <a:p>
                      <a:r>
                        <a:rPr lang="en-NO" sz="1400" dirty="0"/>
                        <a:t>14</a:t>
                      </a:r>
                    </a:p>
                  </a:txBody>
                  <a:tcPr/>
                </a:tc>
                <a:extLst>
                  <a:ext uri="{0D108BD9-81ED-4DB2-BD59-A6C34878D82A}">
                    <a16:rowId xmlns:a16="http://schemas.microsoft.com/office/drawing/2014/main" val="1639770011"/>
                  </a:ext>
                </a:extLst>
              </a:tr>
              <a:tr h="307084">
                <a:tc>
                  <a:txBody>
                    <a:bodyPr/>
                    <a:lstStyle/>
                    <a:p>
                      <a:r>
                        <a:rPr lang="en-NO" sz="1400" dirty="0"/>
                        <a:t>4</a:t>
                      </a:r>
                    </a:p>
                  </a:txBody>
                  <a:tcPr/>
                </a:tc>
                <a:tc>
                  <a:txBody>
                    <a:bodyPr/>
                    <a:lstStyle/>
                    <a:p>
                      <a:r>
                        <a:rPr lang="en-NO" sz="1400" dirty="0"/>
                        <a:t>9</a:t>
                      </a:r>
                    </a:p>
                  </a:txBody>
                  <a:tcPr/>
                </a:tc>
                <a:extLst>
                  <a:ext uri="{0D108BD9-81ED-4DB2-BD59-A6C34878D82A}">
                    <a16:rowId xmlns:a16="http://schemas.microsoft.com/office/drawing/2014/main" val="4211466162"/>
                  </a:ext>
                </a:extLst>
              </a:tr>
              <a:tr h="307084">
                <a:tc>
                  <a:txBody>
                    <a:bodyPr/>
                    <a:lstStyle/>
                    <a:p>
                      <a:r>
                        <a:rPr lang="en-NO" sz="1400" dirty="0"/>
                        <a:t>6</a:t>
                      </a:r>
                    </a:p>
                  </a:txBody>
                  <a:tcPr/>
                </a:tc>
                <a:tc>
                  <a:txBody>
                    <a:bodyPr/>
                    <a:lstStyle/>
                    <a:p>
                      <a:r>
                        <a:rPr lang="en-NO" sz="1400" dirty="0"/>
                        <a:t>5</a:t>
                      </a:r>
                    </a:p>
                  </a:txBody>
                  <a:tcPr/>
                </a:tc>
                <a:extLst>
                  <a:ext uri="{0D108BD9-81ED-4DB2-BD59-A6C34878D82A}">
                    <a16:rowId xmlns:a16="http://schemas.microsoft.com/office/drawing/2014/main" val="3778113808"/>
                  </a:ext>
                </a:extLst>
              </a:tr>
              <a:tr h="307084">
                <a:tc>
                  <a:txBody>
                    <a:bodyPr/>
                    <a:lstStyle/>
                    <a:p>
                      <a:r>
                        <a:rPr lang="en-NO" sz="1400" dirty="0"/>
                        <a:t>8</a:t>
                      </a:r>
                    </a:p>
                  </a:txBody>
                  <a:tcPr/>
                </a:tc>
                <a:tc>
                  <a:txBody>
                    <a:bodyPr/>
                    <a:lstStyle/>
                    <a:p>
                      <a:r>
                        <a:rPr lang="en-NO" sz="1400" dirty="0"/>
                        <a:t>2</a:t>
                      </a:r>
                    </a:p>
                  </a:txBody>
                  <a:tcPr/>
                </a:tc>
                <a:extLst>
                  <a:ext uri="{0D108BD9-81ED-4DB2-BD59-A6C34878D82A}">
                    <a16:rowId xmlns:a16="http://schemas.microsoft.com/office/drawing/2014/main" val="2770322870"/>
                  </a:ext>
                </a:extLst>
              </a:tr>
              <a:tr h="307084">
                <a:tc>
                  <a:txBody>
                    <a:bodyPr/>
                    <a:lstStyle/>
                    <a:p>
                      <a:r>
                        <a:rPr lang="en-NO" sz="1400" dirty="0"/>
                        <a:t>10</a:t>
                      </a:r>
                    </a:p>
                  </a:txBody>
                  <a:tcPr/>
                </a:tc>
                <a:tc>
                  <a:txBody>
                    <a:bodyPr/>
                    <a:lstStyle/>
                    <a:p>
                      <a:r>
                        <a:rPr lang="en-NO" sz="1400" dirty="0"/>
                        <a:t>0</a:t>
                      </a:r>
                    </a:p>
                  </a:txBody>
                  <a:tcPr/>
                </a:tc>
                <a:extLst>
                  <a:ext uri="{0D108BD9-81ED-4DB2-BD59-A6C34878D82A}">
                    <a16:rowId xmlns:a16="http://schemas.microsoft.com/office/drawing/2014/main" val="2770261747"/>
                  </a:ext>
                </a:extLst>
              </a:tr>
            </a:tbl>
          </a:graphicData>
        </a:graphic>
      </p:graphicFrame>
    </p:spTree>
    <p:extLst>
      <p:ext uri="{BB962C8B-B14F-4D97-AF65-F5344CB8AC3E}">
        <p14:creationId xmlns:p14="http://schemas.microsoft.com/office/powerpoint/2010/main" val="2343215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C258C-3FC4-9A43-8E89-F391DDB0D160}"/>
              </a:ext>
            </a:extLst>
          </p:cNvPr>
          <p:cNvSpPr>
            <a:spLocks noGrp="1"/>
          </p:cNvSpPr>
          <p:nvPr>
            <p:ph type="title"/>
          </p:nvPr>
        </p:nvSpPr>
        <p:spPr/>
        <p:txBody>
          <a:bodyPr>
            <a:normAutofit/>
          </a:bodyPr>
          <a:lstStyle/>
          <a:p>
            <a:r>
              <a:rPr lang="en-GB" noProof="0" dirty="0"/>
              <a:t>Two types of modelling</a:t>
            </a:r>
            <a:r>
              <a:rPr lang="en-GB" sz="2700" noProof="0" dirty="0"/>
              <a:t>(</a:t>
            </a:r>
            <a:r>
              <a:rPr lang="en-GB" sz="2700" noProof="0" dirty="0" err="1"/>
              <a:t>Niss</a:t>
            </a:r>
            <a:r>
              <a:rPr lang="en-GB" sz="2700" noProof="0" dirty="0"/>
              <a:t>, 2015)</a:t>
            </a:r>
            <a:endParaRPr lang="en-GB" noProof="0" dirty="0"/>
          </a:p>
        </p:txBody>
      </p:sp>
      <p:sp>
        <p:nvSpPr>
          <p:cNvPr id="3" name="Content Placeholder 2">
            <a:extLst>
              <a:ext uri="{FF2B5EF4-FFF2-40B4-BE49-F238E27FC236}">
                <a16:creationId xmlns:a16="http://schemas.microsoft.com/office/drawing/2014/main" id="{AFAFAE8C-816C-F84E-8621-242C197F24C1}"/>
              </a:ext>
            </a:extLst>
          </p:cNvPr>
          <p:cNvSpPr>
            <a:spLocks noGrp="1"/>
          </p:cNvSpPr>
          <p:nvPr>
            <p:ph idx="1"/>
          </p:nvPr>
        </p:nvSpPr>
        <p:spPr/>
        <p:txBody>
          <a:bodyPr/>
          <a:lstStyle/>
          <a:p>
            <a:r>
              <a:rPr lang="en-GB" i="1" noProof="0" dirty="0"/>
              <a:t>Prescriptive </a:t>
            </a:r>
            <a:r>
              <a:rPr lang="en-GB" noProof="0" dirty="0"/>
              <a:t>modelling</a:t>
            </a:r>
          </a:p>
          <a:p>
            <a:pPr lvl="1"/>
            <a:r>
              <a:rPr lang="en-GB" noProof="0" dirty="0"/>
              <a:t>Ex. 2: A-format for paper: We want to design a system for paper format with the following properties:</a:t>
            </a:r>
          </a:p>
          <a:p>
            <a:pPr lvl="2"/>
            <a:r>
              <a:rPr lang="en-GB" noProof="0" dirty="0"/>
              <a:t>The sheets should be rectangular</a:t>
            </a:r>
          </a:p>
          <a:p>
            <a:pPr lvl="2"/>
            <a:r>
              <a:rPr lang="en-GB" noProof="0" dirty="0"/>
              <a:t>The largest sheet should have an area of 1 m</a:t>
            </a:r>
            <a:r>
              <a:rPr lang="en-GB" baseline="30000" noProof="0" dirty="0"/>
              <a:t>2</a:t>
            </a:r>
            <a:endParaRPr lang="en-GB" noProof="0" dirty="0"/>
          </a:p>
          <a:p>
            <a:pPr lvl="2"/>
            <a:r>
              <a:rPr lang="en-GB" noProof="0" dirty="0"/>
              <a:t>By folding a sheet in two equal parts along the longer edge, the two parts should be similar to the original sheet</a:t>
            </a:r>
          </a:p>
          <a:p>
            <a:r>
              <a:rPr lang="en-GB" noProof="0" dirty="0"/>
              <a:t>In what ways are these two examples different?</a:t>
            </a:r>
          </a:p>
        </p:txBody>
      </p:sp>
    </p:spTree>
    <p:extLst>
      <p:ext uri="{BB962C8B-B14F-4D97-AF65-F5344CB8AC3E}">
        <p14:creationId xmlns:p14="http://schemas.microsoft.com/office/powerpoint/2010/main" val="2227803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AC976-D530-AD82-87F2-701A3DA2CC2D}"/>
              </a:ext>
            </a:extLst>
          </p:cNvPr>
          <p:cNvSpPr>
            <a:spLocks noGrp="1"/>
          </p:cNvSpPr>
          <p:nvPr>
            <p:ph type="title"/>
          </p:nvPr>
        </p:nvSpPr>
        <p:spPr/>
        <p:txBody>
          <a:bodyPr>
            <a:normAutofit/>
          </a:bodyPr>
          <a:lstStyle/>
          <a:p>
            <a:r>
              <a:rPr lang="en-GB" sz="4000" noProof="0" dirty="0"/>
              <a:t>Prescriptive (normative) modelling</a:t>
            </a:r>
            <a:endParaRPr lang="en-GB" noProof="0" dirty="0"/>
          </a:p>
        </p:txBody>
      </p:sp>
      <p:pic>
        <p:nvPicPr>
          <p:cNvPr id="7" name="Picture 6" descr="Text&#10;&#10;Description automatically generated with medium confidence">
            <a:extLst>
              <a:ext uri="{FF2B5EF4-FFF2-40B4-BE49-F238E27FC236}">
                <a16:creationId xmlns:a16="http://schemas.microsoft.com/office/drawing/2014/main" id="{B344AAB5-543B-16A9-82DF-1E1FA291696F}"/>
              </a:ext>
            </a:extLst>
          </p:cNvPr>
          <p:cNvPicPr>
            <a:picLocks noChangeAspect="1"/>
          </p:cNvPicPr>
          <p:nvPr/>
        </p:nvPicPr>
        <p:blipFill>
          <a:blip r:embed="rId2"/>
          <a:stretch>
            <a:fillRect/>
          </a:stretch>
        </p:blipFill>
        <p:spPr>
          <a:xfrm>
            <a:off x="2091681" y="1608759"/>
            <a:ext cx="5900421" cy="1575505"/>
          </a:xfrm>
          <a:prstGeom prst="rect">
            <a:avLst/>
          </a:prstGeom>
          <a:ln>
            <a:solidFill>
              <a:schemeClr val="tx2"/>
            </a:solidFill>
          </a:ln>
        </p:spPr>
      </p:pic>
      <p:pic>
        <p:nvPicPr>
          <p:cNvPr id="9" name="Picture 8" descr="Text&#10;&#10;Description automatically generated">
            <a:extLst>
              <a:ext uri="{FF2B5EF4-FFF2-40B4-BE49-F238E27FC236}">
                <a16:creationId xmlns:a16="http://schemas.microsoft.com/office/drawing/2014/main" id="{2ADE2590-3818-973B-95D0-2B6EC04CD043}"/>
              </a:ext>
            </a:extLst>
          </p:cNvPr>
          <p:cNvPicPr>
            <a:picLocks noChangeAspect="1"/>
          </p:cNvPicPr>
          <p:nvPr/>
        </p:nvPicPr>
        <p:blipFill>
          <a:blip r:embed="rId3"/>
          <a:stretch>
            <a:fillRect/>
          </a:stretch>
        </p:blipFill>
        <p:spPr>
          <a:xfrm>
            <a:off x="2091680" y="3197701"/>
            <a:ext cx="5909294" cy="782629"/>
          </a:xfrm>
          <a:prstGeom prst="rect">
            <a:avLst/>
          </a:prstGeom>
          <a:ln>
            <a:solidFill>
              <a:schemeClr val="tx2"/>
            </a:solidFill>
          </a:ln>
        </p:spPr>
      </p:pic>
      <p:sp>
        <p:nvSpPr>
          <p:cNvPr id="8" name="Avrundet rektangel 7">
            <a:extLst>
              <a:ext uri="{FF2B5EF4-FFF2-40B4-BE49-F238E27FC236}">
                <a16:creationId xmlns:a16="http://schemas.microsoft.com/office/drawing/2014/main" id="{19AD26DE-C59D-35F7-C8E0-9744C3B0D71D}"/>
              </a:ext>
            </a:extLst>
          </p:cNvPr>
          <p:cNvSpPr/>
          <p:nvPr/>
        </p:nvSpPr>
        <p:spPr>
          <a:xfrm>
            <a:off x="3729319" y="3317372"/>
            <a:ext cx="1172582" cy="264924"/>
          </a:xfrm>
          <a:prstGeom prst="round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b-NO"/>
          </a:p>
        </p:txBody>
      </p:sp>
    </p:spTree>
    <p:extLst>
      <p:ext uri="{BB962C8B-B14F-4D97-AF65-F5344CB8AC3E}">
        <p14:creationId xmlns:p14="http://schemas.microsoft.com/office/powerpoint/2010/main" val="180093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fik 27">
            <a:extLst>
              <a:ext uri="{FF2B5EF4-FFF2-40B4-BE49-F238E27FC236}">
                <a16:creationId xmlns:a16="http://schemas.microsoft.com/office/drawing/2014/main" id="{50BFCCFD-8241-40A7-AA42-4B121F181032}"/>
              </a:ext>
            </a:extLst>
          </p:cNvPr>
          <p:cNvPicPr>
            <a:picLocks noChangeAspect="1"/>
          </p:cNvPicPr>
          <p:nvPr/>
        </p:nvPicPr>
        <p:blipFill>
          <a:blip r:embed="rId2"/>
          <a:stretch>
            <a:fillRect/>
          </a:stretch>
        </p:blipFill>
        <p:spPr>
          <a:xfrm>
            <a:off x="4623947" y="1591971"/>
            <a:ext cx="6954488" cy="4424082"/>
          </a:xfrm>
          <a:prstGeom prst="rect">
            <a:avLst/>
          </a:prstGeom>
        </p:spPr>
      </p:pic>
      <p:sp>
        <p:nvSpPr>
          <p:cNvPr id="2" name="Title 1">
            <a:extLst>
              <a:ext uri="{FF2B5EF4-FFF2-40B4-BE49-F238E27FC236}">
                <a16:creationId xmlns:a16="http://schemas.microsoft.com/office/drawing/2014/main" id="{6727FBC8-58C2-B248-AF2F-BF0C693A08D3}"/>
              </a:ext>
            </a:extLst>
          </p:cNvPr>
          <p:cNvSpPr>
            <a:spLocks noGrp="1"/>
          </p:cNvSpPr>
          <p:nvPr>
            <p:ph type="title"/>
          </p:nvPr>
        </p:nvSpPr>
        <p:spPr>
          <a:xfrm>
            <a:off x="1981200" y="274638"/>
            <a:ext cx="8229600" cy="1143000"/>
          </a:xfrm>
        </p:spPr>
        <p:txBody>
          <a:bodyPr anchor="ctr">
            <a:normAutofit/>
          </a:bodyPr>
          <a:lstStyle/>
          <a:p>
            <a:pPr>
              <a:lnSpc>
                <a:spcPct val="90000"/>
              </a:lnSpc>
            </a:pPr>
            <a:r>
              <a:rPr lang="en-GB" noProof="0" dirty="0"/>
              <a:t>The Gini-index</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6476D17-F2EA-584D-B711-B046294400E7}"/>
                  </a:ext>
                </a:extLst>
              </p:cNvPr>
              <p:cNvSpPr>
                <a:spLocks noGrp="1"/>
              </p:cNvSpPr>
              <p:nvPr>
                <p:ph sz="half" idx="1"/>
              </p:nvPr>
            </p:nvSpPr>
            <p:spPr>
              <a:xfrm>
                <a:off x="1981201" y="1600201"/>
                <a:ext cx="2748579" cy="4525963"/>
              </a:xfrm>
            </p:spPr>
            <p:txBody>
              <a:bodyPr>
                <a:normAutofit/>
              </a:bodyPr>
              <a:lstStyle/>
              <a:p>
                <a:r>
                  <a:rPr lang="en-GB" sz="2000" noProof="0" dirty="0"/>
                  <a:t>Let </a:t>
                </a:r>
                <a14:m>
                  <m:oMath xmlns:m="http://schemas.openxmlformats.org/officeDocument/2006/math">
                    <m:r>
                      <a:rPr lang="en-GB" sz="2000" i="1" noProof="0">
                        <a:latin typeface="Cambria Math" panose="02040503050406030204" pitchFamily="18" charset="0"/>
                      </a:rPr>
                      <m:t>𝐿</m:t>
                    </m:r>
                    <m:d>
                      <m:dPr>
                        <m:ctrlPr>
                          <a:rPr lang="en-GB" sz="2000" i="1" noProof="0">
                            <a:latin typeface="Cambria Math" panose="02040503050406030204" pitchFamily="18" charset="0"/>
                          </a:rPr>
                        </m:ctrlPr>
                      </m:dPr>
                      <m:e>
                        <m:r>
                          <a:rPr lang="en-GB" sz="2000" i="1" noProof="0">
                            <a:latin typeface="Cambria Math" panose="02040503050406030204" pitchFamily="18" charset="0"/>
                          </a:rPr>
                          <m:t>𝑝</m:t>
                        </m:r>
                      </m:e>
                    </m:d>
                  </m:oMath>
                </a14:m>
                <a:r>
                  <a:rPr lang="en-GB" sz="2000" noProof="0" dirty="0"/>
                  <a:t> denote the share of the total  income in a population earned by the share </a:t>
                </a:r>
                <a14:m>
                  <m:oMath xmlns:m="http://schemas.openxmlformats.org/officeDocument/2006/math">
                    <m:r>
                      <a:rPr lang="en-GB" sz="2000" i="1" noProof="0">
                        <a:latin typeface="Cambria Math" panose="02040503050406030204" pitchFamily="18" charset="0"/>
                      </a:rPr>
                      <m:t>𝑝</m:t>
                    </m:r>
                  </m:oMath>
                </a14:m>
                <a:r>
                  <a:rPr lang="en-GB" sz="2000" noProof="0" dirty="0"/>
                  <a:t> of the population with the lowest income. </a:t>
                </a:r>
              </a:p>
              <a:p>
                <a:r>
                  <a:rPr lang="en-GB" sz="2000" noProof="0" dirty="0"/>
                  <a:t>What does it mean if </a:t>
                </a:r>
                <a14:m>
                  <m:oMath xmlns:m="http://schemas.openxmlformats.org/officeDocument/2006/math">
                    <m:r>
                      <a:rPr lang="en-GB" sz="2000" i="1" noProof="0">
                        <a:latin typeface="Cambria Math" panose="02040503050406030204" pitchFamily="18" charset="0"/>
                      </a:rPr>
                      <m:t>𝐿</m:t>
                    </m:r>
                    <m:d>
                      <m:dPr>
                        <m:ctrlPr>
                          <a:rPr lang="en-GB" sz="2000" i="1" noProof="0">
                            <a:latin typeface="Cambria Math" panose="02040503050406030204" pitchFamily="18" charset="0"/>
                          </a:rPr>
                        </m:ctrlPr>
                      </m:dPr>
                      <m:e>
                        <m:r>
                          <a:rPr lang="en-GB" sz="2000" i="1" noProof="0">
                            <a:latin typeface="Cambria Math" panose="02040503050406030204" pitchFamily="18" charset="0"/>
                          </a:rPr>
                          <m:t>𝑝</m:t>
                        </m:r>
                      </m:e>
                    </m:d>
                  </m:oMath>
                </a14:m>
                <a:r>
                  <a:rPr lang="en-GB" sz="2000" noProof="0" dirty="0"/>
                  <a:t>= </a:t>
                </a:r>
                <a14:m>
                  <m:oMath xmlns:m="http://schemas.openxmlformats.org/officeDocument/2006/math">
                    <m:r>
                      <a:rPr lang="en-GB" sz="2000" i="1" noProof="0">
                        <a:latin typeface="Cambria Math" panose="02040503050406030204" pitchFamily="18" charset="0"/>
                      </a:rPr>
                      <m:t>𝑝</m:t>
                    </m:r>
                    <m:r>
                      <a:rPr lang="en-GB" sz="2000" i="1" noProof="0">
                        <a:latin typeface="Cambria Math" panose="02040503050406030204" pitchFamily="18" charset="0"/>
                      </a:rPr>
                      <m:t>?</m:t>
                    </m:r>
                  </m:oMath>
                </a14:m>
                <a:endParaRPr lang="en-GB" sz="2000" noProof="0" dirty="0"/>
              </a:p>
              <a:p>
                <a:r>
                  <a:rPr lang="en-GB" sz="2000" noProof="0" dirty="0"/>
                  <a:t>What does it mean if </a:t>
                </a:r>
                <a14:m>
                  <m:oMath xmlns:m="http://schemas.openxmlformats.org/officeDocument/2006/math">
                    <m:r>
                      <a:rPr lang="en-GB" sz="2000" i="1" noProof="0">
                        <a:latin typeface="Cambria Math" panose="02040503050406030204" pitchFamily="18" charset="0"/>
                      </a:rPr>
                      <m:t>𝐿</m:t>
                    </m:r>
                    <m:d>
                      <m:dPr>
                        <m:ctrlPr>
                          <a:rPr lang="en-GB" sz="2000" i="1" noProof="0">
                            <a:latin typeface="Cambria Math" panose="02040503050406030204" pitchFamily="18" charset="0"/>
                          </a:rPr>
                        </m:ctrlPr>
                      </m:dPr>
                      <m:e>
                        <m:r>
                          <a:rPr lang="en-GB" sz="2000" i="1" noProof="0">
                            <a:latin typeface="Cambria Math" panose="02040503050406030204" pitchFamily="18" charset="0"/>
                          </a:rPr>
                          <m:t>𝑝</m:t>
                        </m:r>
                      </m:e>
                    </m:d>
                  </m:oMath>
                </a14:m>
                <a:r>
                  <a:rPr lang="en-GB" sz="2000" noProof="0" dirty="0"/>
                  <a:t>= </a:t>
                </a:r>
                <a14:m>
                  <m:oMath xmlns:m="http://schemas.openxmlformats.org/officeDocument/2006/math">
                    <m:r>
                      <a:rPr lang="en-GB" sz="2000" i="1" noProof="0">
                        <a:latin typeface="Cambria Math" panose="02040503050406030204" pitchFamily="18" charset="0"/>
                      </a:rPr>
                      <m:t>0</m:t>
                    </m:r>
                  </m:oMath>
                </a14:m>
                <a:r>
                  <a:rPr lang="en-GB" sz="2000" noProof="0" dirty="0"/>
                  <a:t> for </a:t>
                </a:r>
                <a14:m>
                  <m:oMath xmlns:m="http://schemas.openxmlformats.org/officeDocument/2006/math">
                    <m:r>
                      <a:rPr lang="en-GB" sz="2000" i="1" noProof="0">
                        <a:latin typeface="Cambria Math" panose="02040503050406030204" pitchFamily="18" charset="0"/>
                      </a:rPr>
                      <m:t>𝑝</m:t>
                    </m:r>
                    <m:r>
                      <a:rPr lang="en-GB" sz="2000" i="1" noProof="0">
                        <a:latin typeface="Cambria Math" panose="02040503050406030204" pitchFamily="18" charset="0"/>
                      </a:rPr>
                      <m:t>&lt;1</m:t>
                    </m:r>
                  </m:oMath>
                </a14:m>
                <a:r>
                  <a:rPr lang="en-GB" sz="2000" noProof="0" dirty="0"/>
                  <a:t> and </a:t>
                </a:r>
                <a14:m>
                  <m:oMath xmlns:m="http://schemas.openxmlformats.org/officeDocument/2006/math">
                    <m:r>
                      <a:rPr lang="en-GB" sz="2000" i="1" noProof="0">
                        <a:latin typeface="Cambria Math" panose="02040503050406030204" pitchFamily="18" charset="0"/>
                      </a:rPr>
                      <m:t>𝐿</m:t>
                    </m:r>
                    <m:d>
                      <m:dPr>
                        <m:ctrlPr>
                          <a:rPr lang="en-GB" sz="2000" i="1" noProof="0">
                            <a:latin typeface="Cambria Math" panose="02040503050406030204" pitchFamily="18" charset="0"/>
                          </a:rPr>
                        </m:ctrlPr>
                      </m:dPr>
                      <m:e>
                        <m:r>
                          <a:rPr lang="en-GB" sz="2000" i="1" noProof="0">
                            <a:latin typeface="Cambria Math" panose="02040503050406030204" pitchFamily="18" charset="0"/>
                          </a:rPr>
                          <m:t>𝑝</m:t>
                        </m:r>
                      </m:e>
                    </m:d>
                  </m:oMath>
                </a14:m>
                <a:r>
                  <a:rPr lang="en-GB" sz="2000" noProof="0" dirty="0"/>
                  <a:t>= </a:t>
                </a:r>
                <a14:m>
                  <m:oMath xmlns:m="http://schemas.openxmlformats.org/officeDocument/2006/math">
                    <m:r>
                      <a:rPr lang="en-GB" sz="2000" i="1" noProof="0">
                        <a:latin typeface="Cambria Math" panose="02040503050406030204" pitchFamily="18" charset="0"/>
                      </a:rPr>
                      <m:t>1</m:t>
                    </m:r>
                  </m:oMath>
                </a14:m>
                <a:r>
                  <a:rPr lang="en-GB" sz="2000" noProof="0" dirty="0"/>
                  <a:t> for </a:t>
                </a:r>
                <a14:m>
                  <m:oMath xmlns:m="http://schemas.openxmlformats.org/officeDocument/2006/math">
                    <m:r>
                      <a:rPr lang="en-GB" sz="2000" i="1" noProof="0">
                        <a:latin typeface="Cambria Math" panose="02040503050406030204" pitchFamily="18" charset="0"/>
                      </a:rPr>
                      <m:t>𝑝</m:t>
                    </m:r>
                    <m:r>
                      <a:rPr lang="en-GB" sz="2000" i="1" noProof="0">
                        <a:latin typeface="Cambria Math" panose="02040503050406030204" pitchFamily="18" charset="0"/>
                      </a:rPr>
                      <m:t>=1?</m:t>
                    </m:r>
                  </m:oMath>
                </a14:m>
                <a:r>
                  <a:rPr lang="en-GB" sz="2000" noProof="0" dirty="0"/>
                  <a:t> </a:t>
                </a:r>
              </a:p>
              <a:p>
                <a14:m>
                  <m:oMath xmlns:m="http://schemas.openxmlformats.org/officeDocument/2006/math">
                    <m:r>
                      <a:rPr lang="en-GB" sz="2000" i="1" noProof="0">
                        <a:latin typeface="Cambria Math" panose="02040503050406030204" pitchFamily="18" charset="0"/>
                      </a:rPr>
                      <m:t>0</m:t>
                    </m:r>
                    <m:r>
                      <a:rPr lang="en-GB" sz="2000" i="1" noProof="0">
                        <a:latin typeface="Cambria Math" panose="02040503050406030204" pitchFamily="18" charset="0"/>
                        <a:ea typeface="Cambria Math" panose="02040503050406030204" pitchFamily="18" charset="0"/>
                      </a:rPr>
                      <m:t>≤</m:t>
                    </m:r>
                    <m:r>
                      <a:rPr lang="en-GB" sz="2000" i="1" noProof="0">
                        <a:latin typeface="Cambria Math" panose="02040503050406030204" pitchFamily="18" charset="0"/>
                        <a:ea typeface="Cambria Math" panose="02040503050406030204" pitchFamily="18" charset="0"/>
                      </a:rPr>
                      <m:t>𝐺</m:t>
                    </m:r>
                    <m:r>
                      <a:rPr lang="en-GB" sz="2000" i="1" noProof="0">
                        <a:latin typeface="Cambria Math" panose="02040503050406030204" pitchFamily="18" charset="0"/>
                        <a:ea typeface="Cambria Math" panose="02040503050406030204" pitchFamily="18" charset="0"/>
                      </a:rPr>
                      <m:t>≤1</m:t>
                    </m:r>
                  </m:oMath>
                </a14:m>
                <a:endParaRPr lang="en-GB" sz="2000" noProof="0" dirty="0"/>
              </a:p>
            </p:txBody>
          </p:sp>
        </mc:Choice>
        <mc:Fallback xmlns="">
          <p:sp>
            <p:nvSpPr>
              <p:cNvPr id="3" name="Content Placeholder 2">
                <a:extLst>
                  <a:ext uri="{FF2B5EF4-FFF2-40B4-BE49-F238E27FC236}">
                    <a16:creationId xmlns:a16="http://schemas.microsoft.com/office/drawing/2014/main" id="{36476D17-F2EA-584D-B711-B046294400E7}"/>
                  </a:ext>
                </a:extLst>
              </p:cNvPr>
              <p:cNvSpPr>
                <a:spLocks noGrp="1" noRot="1" noChangeAspect="1" noMove="1" noResize="1" noEditPoints="1" noAdjustHandles="1" noChangeArrowheads="1" noChangeShapeType="1" noTextEdit="1"/>
              </p:cNvSpPr>
              <p:nvPr>
                <p:ph sz="half" idx="1"/>
              </p:nvPr>
            </p:nvSpPr>
            <p:spPr>
              <a:xfrm>
                <a:off x="1981201" y="1600201"/>
                <a:ext cx="2748579" cy="4525963"/>
              </a:xfrm>
              <a:blipFill>
                <a:blip r:embed="rId3"/>
                <a:stretch>
                  <a:fillRect l="-1996" t="-1482" r="-4213"/>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93B88EE-4EC6-C0B3-A7C3-76332504AC5A}"/>
                  </a:ext>
                </a:extLst>
              </p:cNvPr>
              <p:cNvSpPr txBox="1"/>
              <p:nvPr/>
            </p:nvSpPr>
            <p:spPr>
              <a:xfrm flipH="1">
                <a:off x="6233774" y="2587749"/>
                <a:ext cx="1647150" cy="61734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nb-NO" i="1">
                          <a:latin typeface="Cambria Math" panose="02040503050406030204" pitchFamily="18" charset="0"/>
                        </a:rPr>
                        <m:t>𝐺</m:t>
                      </m:r>
                      <m:r>
                        <a:rPr lang="nb-NO" i="1">
                          <a:latin typeface="Cambria Math" panose="02040503050406030204" pitchFamily="18" charset="0"/>
                        </a:rPr>
                        <m:t>= </m:t>
                      </m:r>
                      <m:f>
                        <m:fPr>
                          <m:ctrlPr>
                            <a:rPr lang="nb-NO" i="1">
                              <a:latin typeface="Cambria Math" panose="02040503050406030204" pitchFamily="18" charset="0"/>
                            </a:rPr>
                          </m:ctrlPr>
                        </m:fPr>
                        <m:num>
                          <m:r>
                            <a:rPr lang="nb-NO" i="1">
                              <a:latin typeface="Cambria Math" panose="02040503050406030204" pitchFamily="18" charset="0"/>
                            </a:rPr>
                            <m:t>𝐴</m:t>
                          </m:r>
                        </m:num>
                        <m:den>
                          <m:r>
                            <a:rPr lang="nb-NO" i="1">
                              <a:latin typeface="Cambria Math" panose="02040503050406030204" pitchFamily="18" charset="0"/>
                            </a:rPr>
                            <m:t>𝐴</m:t>
                          </m:r>
                          <m:r>
                            <a:rPr lang="nb-NO" i="1">
                              <a:latin typeface="Cambria Math" panose="02040503050406030204" pitchFamily="18" charset="0"/>
                            </a:rPr>
                            <m:t>+</m:t>
                          </m:r>
                          <m:r>
                            <a:rPr lang="nb-NO" i="1">
                              <a:latin typeface="Cambria Math" panose="02040503050406030204" pitchFamily="18" charset="0"/>
                            </a:rPr>
                            <m:t>𝐵</m:t>
                          </m:r>
                        </m:den>
                      </m:f>
                    </m:oMath>
                  </m:oMathPara>
                </a14:m>
                <a:endParaRPr lang="nb-NO" dirty="0"/>
              </a:p>
            </p:txBody>
          </p:sp>
        </mc:Choice>
        <mc:Fallback xmlns="">
          <p:sp>
            <p:nvSpPr>
              <p:cNvPr id="7" name="TextBox 6">
                <a:extLst>
                  <a:ext uri="{FF2B5EF4-FFF2-40B4-BE49-F238E27FC236}">
                    <a16:creationId xmlns:a16="http://schemas.microsoft.com/office/drawing/2014/main" id="{C93B88EE-4EC6-C0B3-A7C3-76332504AC5A}"/>
                  </a:ext>
                </a:extLst>
              </p:cNvPr>
              <p:cNvSpPr txBox="1">
                <a:spLocks noRot="1" noChangeAspect="1" noMove="1" noResize="1" noEditPoints="1" noAdjustHandles="1" noChangeArrowheads="1" noChangeShapeType="1" noTextEdit="1"/>
              </p:cNvSpPr>
              <p:nvPr/>
            </p:nvSpPr>
            <p:spPr>
              <a:xfrm flipH="1">
                <a:off x="6233774" y="2587749"/>
                <a:ext cx="1647150" cy="617348"/>
              </a:xfrm>
              <a:prstGeom prst="rect">
                <a:avLst/>
              </a:prstGeom>
              <a:blipFill>
                <a:blip r:embed="rId4"/>
                <a:stretch>
                  <a:fillRect/>
                </a:stretch>
              </a:blipFill>
            </p:spPr>
            <p:txBody>
              <a:bodyPr/>
              <a:lstStyle/>
              <a:p>
                <a:r>
                  <a:rPr lang="de-DE">
                    <a:noFill/>
                  </a:rPr>
                  <a:t> </a:t>
                </a:r>
              </a:p>
            </p:txBody>
          </p:sp>
        </mc:Fallback>
      </mc:AlternateContent>
    </p:spTree>
    <p:extLst>
      <p:ext uri="{BB962C8B-B14F-4D97-AF65-F5344CB8AC3E}">
        <p14:creationId xmlns:p14="http://schemas.microsoft.com/office/powerpoint/2010/main" val="804611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EE7EBA9-E32E-2C4F-A7AE-C33E42FFA25B}"/>
              </a:ext>
            </a:extLst>
          </p:cNvPr>
          <p:cNvSpPr>
            <a:spLocks noGrp="1"/>
          </p:cNvSpPr>
          <p:nvPr>
            <p:ph type="title"/>
          </p:nvPr>
        </p:nvSpPr>
        <p:spPr/>
        <p:txBody>
          <a:bodyPr/>
          <a:lstStyle/>
          <a:p>
            <a:r>
              <a:rPr lang="en-GB" noProof="0" dirty="0"/>
              <a:t>The modelling </a:t>
            </a:r>
            <a:br>
              <a:rPr lang="en-GB" noProof="0" dirty="0"/>
            </a:br>
            <a:r>
              <a:rPr lang="en-GB" noProof="0" dirty="0"/>
              <a:t>cycle	</a:t>
            </a:r>
          </a:p>
        </p:txBody>
      </p:sp>
      <p:sp>
        <p:nvSpPr>
          <p:cNvPr id="4" name="Slide Number Placeholder 3">
            <a:extLst>
              <a:ext uri="{FF2B5EF4-FFF2-40B4-BE49-F238E27FC236}">
                <a16:creationId xmlns:a16="http://schemas.microsoft.com/office/drawing/2014/main" id="{D1DB64FF-05FF-FC48-B061-7063A46084F2}"/>
              </a:ext>
            </a:extLst>
          </p:cNvPr>
          <p:cNvSpPr>
            <a:spLocks noGrp="1"/>
          </p:cNvSpPr>
          <p:nvPr>
            <p:ph type="sldNum" sz="quarter" idx="12"/>
          </p:nvPr>
        </p:nvSpPr>
        <p:spPr bwMode="auto">
          <a:xfrm>
            <a:off x="8105661" y="6347050"/>
            <a:ext cx="2133600" cy="4572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defPPr>
              <a:defRPr lang="nb-NO"/>
            </a:defPPr>
            <a:lvl1pPr algn="r" rtl="0" fontAlgn="base">
              <a:spcBef>
                <a:spcPct val="0"/>
              </a:spcBef>
              <a:spcAft>
                <a:spcPct val="0"/>
              </a:spcAft>
              <a:defRPr sz="1000"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a:lstStyle>
          <a:p>
            <a:fld id="{A0C62113-3235-F542-9D81-E9AE770C43CB}" type="slidenum">
              <a:rPr lang="nb-NO" smtClean="0"/>
              <a:pPr/>
              <a:t>7</a:t>
            </a:fld>
            <a:endParaRPr lang="nb-NO"/>
          </a:p>
        </p:txBody>
      </p:sp>
      <p:sp>
        <p:nvSpPr>
          <p:cNvPr id="13" name="TextBox 12">
            <a:extLst>
              <a:ext uri="{FF2B5EF4-FFF2-40B4-BE49-F238E27FC236}">
                <a16:creationId xmlns:a16="http://schemas.microsoft.com/office/drawing/2014/main" id="{56C999CA-5095-4242-8E0B-F6497518876A}"/>
              </a:ext>
            </a:extLst>
          </p:cNvPr>
          <p:cNvSpPr txBox="1"/>
          <p:nvPr/>
        </p:nvSpPr>
        <p:spPr>
          <a:xfrm>
            <a:off x="607936" y="2283927"/>
            <a:ext cx="4026030" cy="2554545"/>
          </a:xfrm>
          <a:prstGeom prst="rect">
            <a:avLst/>
          </a:prstGeom>
          <a:noFill/>
        </p:spPr>
        <p:txBody>
          <a:bodyPr wrap="square" rtlCol="0">
            <a:spAutoFit/>
          </a:bodyPr>
          <a:lstStyle/>
          <a:p>
            <a:r>
              <a:rPr lang="nb-NO" sz="1600" dirty="0">
                <a:solidFill>
                  <a:srgbClr val="303030"/>
                </a:solidFill>
              </a:rPr>
              <a:t>A </a:t>
            </a:r>
            <a:r>
              <a:rPr lang="nb-NO" sz="1600" dirty="0" err="1">
                <a:solidFill>
                  <a:srgbClr val="303030"/>
                </a:solidFill>
              </a:rPr>
              <a:t>model</a:t>
            </a:r>
            <a:r>
              <a:rPr lang="nb-NO" sz="1600" dirty="0">
                <a:solidFill>
                  <a:srgbClr val="303030"/>
                </a:solidFill>
              </a:rPr>
              <a:t> in mathematics T is a </a:t>
            </a:r>
            <a:r>
              <a:rPr lang="nb-NO" sz="1600" dirty="0" err="1">
                <a:solidFill>
                  <a:srgbClr val="303030"/>
                </a:solidFill>
              </a:rPr>
              <a:t>description</a:t>
            </a:r>
            <a:r>
              <a:rPr lang="nb-NO" sz="1600" dirty="0">
                <a:solidFill>
                  <a:srgbClr val="303030"/>
                </a:solidFill>
              </a:rPr>
              <a:t> </a:t>
            </a:r>
            <a:r>
              <a:rPr lang="nb-NO" sz="1600" dirty="0" err="1">
                <a:solidFill>
                  <a:srgbClr val="303030"/>
                </a:solidFill>
              </a:rPr>
              <a:t>of</a:t>
            </a:r>
            <a:r>
              <a:rPr lang="nb-NO" sz="1600" dirty="0">
                <a:solidFill>
                  <a:srgbClr val="303030"/>
                </a:solidFill>
              </a:rPr>
              <a:t> </a:t>
            </a:r>
            <a:r>
              <a:rPr lang="nb-NO" sz="1600" dirty="0" err="1">
                <a:solidFill>
                  <a:srgbClr val="303030"/>
                </a:solidFill>
              </a:rPr>
              <a:t>reality</a:t>
            </a:r>
            <a:r>
              <a:rPr lang="nb-NO" sz="1600" dirty="0">
                <a:solidFill>
                  <a:srgbClr val="303030"/>
                </a:solidFill>
              </a:rPr>
              <a:t> </a:t>
            </a:r>
            <a:r>
              <a:rPr lang="nb-NO" sz="1600" dirty="0" err="1">
                <a:solidFill>
                  <a:srgbClr val="303030"/>
                </a:solidFill>
              </a:rPr>
              <a:t>using</a:t>
            </a:r>
            <a:r>
              <a:rPr lang="nb-NO" sz="1600" dirty="0">
                <a:solidFill>
                  <a:srgbClr val="303030"/>
                </a:solidFill>
              </a:rPr>
              <a:t> </a:t>
            </a:r>
            <a:r>
              <a:rPr lang="nb-NO" sz="1600" dirty="0" err="1">
                <a:solidFill>
                  <a:srgbClr val="303030"/>
                </a:solidFill>
              </a:rPr>
              <a:t>mathematical</a:t>
            </a:r>
            <a:r>
              <a:rPr lang="nb-NO" sz="1600" dirty="0">
                <a:solidFill>
                  <a:srgbClr val="303030"/>
                </a:solidFill>
              </a:rPr>
              <a:t> </a:t>
            </a:r>
            <a:r>
              <a:rPr lang="nb-NO" sz="1600" dirty="0" err="1">
                <a:solidFill>
                  <a:srgbClr val="303030"/>
                </a:solidFill>
              </a:rPr>
              <a:t>language</a:t>
            </a:r>
            <a:r>
              <a:rPr lang="nb-NO" sz="1600" dirty="0">
                <a:solidFill>
                  <a:srgbClr val="303030"/>
                </a:solidFill>
              </a:rPr>
              <a:t>. </a:t>
            </a:r>
            <a:r>
              <a:rPr lang="nb-NO" sz="1600" dirty="0"/>
              <a:t>… </a:t>
            </a:r>
            <a:r>
              <a:rPr lang="nb-NO" sz="1600" dirty="0">
                <a:solidFill>
                  <a:srgbClr val="303030"/>
                </a:solidFill>
              </a:rPr>
              <a:t>It </a:t>
            </a:r>
            <a:r>
              <a:rPr lang="nb-NO" sz="1600" dirty="0" err="1">
                <a:solidFill>
                  <a:srgbClr val="303030"/>
                </a:solidFill>
              </a:rPr>
              <a:t>also</a:t>
            </a:r>
            <a:r>
              <a:rPr lang="nb-NO" sz="1600" dirty="0">
                <a:solidFill>
                  <a:srgbClr val="303030"/>
                </a:solidFill>
              </a:rPr>
              <a:t> </a:t>
            </a:r>
          </a:p>
          <a:p>
            <a:r>
              <a:rPr lang="nb-NO" sz="1600" dirty="0" err="1">
                <a:solidFill>
                  <a:srgbClr val="303030"/>
                </a:solidFill>
              </a:rPr>
              <a:t>means</a:t>
            </a:r>
            <a:r>
              <a:rPr lang="nb-NO" sz="1600" dirty="0">
                <a:solidFill>
                  <a:srgbClr val="303030"/>
                </a:solidFill>
              </a:rPr>
              <a:t> to </a:t>
            </a:r>
            <a:r>
              <a:rPr lang="nb-NO" sz="1600" dirty="0" err="1">
                <a:solidFill>
                  <a:srgbClr val="303030"/>
                </a:solidFill>
              </a:rPr>
              <a:t>critically</a:t>
            </a:r>
            <a:r>
              <a:rPr lang="nb-NO" sz="1600" dirty="0">
                <a:solidFill>
                  <a:srgbClr val="303030"/>
                </a:solidFill>
              </a:rPr>
              <a:t> </a:t>
            </a:r>
            <a:r>
              <a:rPr lang="nb-NO" sz="1600" dirty="0" err="1">
                <a:solidFill>
                  <a:srgbClr val="303030"/>
                </a:solidFill>
              </a:rPr>
              <a:t>evaluate</a:t>
            </a:r>
            <a:r>
              <a:rPr lang="nb-NO" sz="1600" dirty="0">
                <a:solidFill>
                  <a:srgbClr val="303030"/>
                </a:solidFill>
              </a:rPr>
              <a:t> </a:t>
            </a:r>
            <a:r>
              <a:rPr lang="nb-NO" sz="1600" dirty="0" err="1">
                <a:solidFill>
                  <a:srgbClr val="303030"/>
                </a:solidFill>
              </a:rPr>
              <a:t>whether</a:t>
            </a:r>
            <a:r>
              <a:rPr lang="nb-NO" sz="1600" dirty="0">
                <a:solidFill>
                  <a:srgbClr val="303030"/>
                </a:solidFill>
              </a:rPr>
              <a:t> </a:t>
            </a:r>
            <a:r>
              <a:rPr lang="nb-NO" sz="1600" dirty="0" err="1">
                <a:solidFill>
                  <a:srgbClr val="303030"/>
                </a:solidFill>
              </a:rPr>
              <a:t>the</a:t>
            </a:r>
            <a:r>
              <a:rPr lang="nb-NO" sz="1600" dirty="0">
                <a:solidFill>
                  <a:srgbClr val="303030"/>
                </a:solidFill>
              </a:rPr>
              <a:t> </a:t>
            </a:r>
            <a:r>
              <a:rPr lang="nb-NO" sz="1600" dirty="0" err="1">
                <a:solidFill>
                  <a:srgbClr val="303030"/>
                </a:solidFill>
              </a:rPr>
              <a:t>models</a:t>
            </a:r>
            <a:r>
              <a:rPr lang="nb-NO" sz="1600" dirty="0">
                <a:solidFill>
                  <a:srgbClr val="303030"/>
                </a:solidFill>
              </a:rPr>
              <a:t> </a:t>
            </a:r>
            <a:r>
              <a:rPr lang="nb-NO" sz="1600" dirty="0" err="1">
                <a:solidFill>
                  <a:srgbClr val="303030"/>
                </a:solidFill>
              </a:rPr>
              <a:t>are</a:t>
            </a:r>
            <a:r>
              <a:rPr lang="nb-NO" sz="1600" dirty="0">
                <a:solidFill>
                  <a:srgbClr val="303030"/>
                </a:solidFill>
              </a:rPr>
              <a:t> valid and </a:t>
            </a:r>
            <a:r>
              <a:rPr lang="nb-NO" sz="1600" dirty="0" err="1">
                <a:solidFill>
                  <a:srgbClr val="303030"/>
                </a:solidFill>
              </a:rPr>
              <a:t>what</a:t>
            </a:r>
            <a:r>
              <a:rPr lang="nb-NO" sz="1600" dirty="0">
                <a:solidFill>
                  <a:srgbClr val="303030"/>
                </a:solidFill>
              </a:rPr>
              <a:t> </a:t>
            </a:r>
            <a:r>
              <a:rPr lang="nb-NO" sz="1600" dirty="0" err="1">
                <a:solidFill>
                  <a:srgbClr val="303030"/>
                </a:solidFill>
              </a:rPr>
              <a:t>limitations</a:t>
            </a:r>
            <a:r>
              <a:rPr lang="nb-NO" sz="1600" dirty="0">
                <a:solidFill>
                  <a:srgbClr val="303030"/>
                </a:solidFill>
              </a:rPr>
              <a:t> </a:t>
            </a:r>
            <a:r>
              <a:rPr lang="nb-NO" sz="1600" dirty="0" err="1">
                <a:solidFill>
                  <a:srgbClr val="303030"/>
                </a:solidFill>
              </a:rPr>
              <a:t>the</a:t>
            </a:r>
            <a:r>
              <a:rPr lang="nb-NO" sz="1600" dirty="0">
                <a:solidFill>
                  <a:srgbClr val="303030"/>
                </a:solidFill>
              </a:rPr>
              <a:t> </a:t>
            </a:r>
            <a:r>
              <a:rPr lang="nb-NO" sz="1600" dirty="0" err="1">
                <a:solidFill>
                  <a:srgbClr val="303030"/>
                </a:solidFill>
              </a:rPr>
              <a:t>models</a:t>
            </a:r>
            <a:r>
              <a:rPr lang="nb-NO" sz="1600" dirty="0">
                <a:solidFill>
                  <a:srgbClr val="303030"/>
                </a:solidFill>
              </a:rPr>
              <a:t> </a:t>
            </a:r>
          </a:p>
          <a:p>
            <a:r>
              <a:rPr lang="nb-NO" sz="1600" dirty="0">
                <a:solidFill>
                  <a:srgbClr val="303030"/>
                </a:solidFill>
              </a:rPr>
              <a:t>have, </a:t>
            </a:r>
            <a:r>
              <a:rPr lang="nb-NO" sz="1600" dirty="0" err="1">
                <a:solidFill>
                  <a:srgbClr val="303030"/>
                </a:solidFill>
              </a:rPr>
              <a:t>evaluate</a:t>
            </a:r>
            <a:r>
              <a:rPr lang="nb-NO" sz="1600" dirty="0">
                <a:solidFill>
                  <a:srgbClr val="303030"/>
                </a:solidFill>
              </a:rPr>
              <a:t> </a:t>
            </a:r>
            <a:r>
              <a:rPr lang="nb-NO" sz="1600" dirty="0" err="1">
                <a:solidFill>
                  <a:srgbClr val="303030"/>
                </a:solidFill>
              </a:rPr>
              <a:t>the</a:t>
            </a:r>
            <a:r>
              <a:rPr lang="nb-NO" sz="1600" dirty="0">
                <a:solidFill>
                  <a:srgbClr val="303030"/>
                </a:solidFill>
              </a:rPr>
              <a:t> </a:t>
            </a:r>
            <a:r>
              <a:rPr lang="nb-NO" sz="1600" dirty="0" err="1">
                <a:solidFill>
                  <a:srgbClr val="303030"/>
                </a:solidFill>
              </a:rPr>
              <a:t>models</a:t>
            </a:r>
            <a:r>
              <a:rPr lang="nb-NO" sz="1600" dirty="0">
                <a:solidFill>
                  <a:srgbClr val="303030"/>
                </a:solidFill>
              </a:rPr>
              <a:t> in </a:t>
            </a:r>
            <a:r>
              <a:rPr lang="nb-NO" sz="1600" dirty="0" err="1">
                <a:solidFill>
                  <a:srgbClr val="303030"/>
                </a:solidFill>
              </a:rPr>
              <a:t>view</a:t>
            </a:r>
            <a:r>
              <a:rPr lang="nb-NO" sz="1600" dirty="0">
                <a:solidFill>
                  <a:srgbClr val="303030"/>
                </a:solidFill>
              </a:rPr>
              <a:t> </a:t>
            </a:r>
            <a:r>
              <a:rPr lang="nb-NO" sz="1600" dirty="0" err="1">
                <a:solidFill>
                  <a:srgbClr val="303030"/>
                </a:solidFill>
              </a:rPr>
              <a:t>of</a:t>
            </a:r>
            <a:r>
              <a:rPr lang="nb-NO" sz="1600" dirty="0">
                <a:solidFill>
                  <a:srgbClr val="303030"/>
                </a:solidFill>
              </a:rPr>
              <a:t> </a:t>
            </a:r>
            <a:r>
              <a:rPr lang="nb-NO" sz="1600" dirty="0" err="1">
                <a:solidFill>
                  <a:srgbClr val="303030"/>
                </a:solidFill>
              </a:rPr>
              <a:t>the</a:t>
            </a:r>
            <a:r>
              <a:rPr lang="nb-NO" sz="1600" dirty="0">
                <a:solidFill>
                  <a:srgbClr val="303030"/>
                </a:solidFill>
              </a:rPr>
              <a:t> original </a:t>
            </a:r>
            <a:r>
              <a:rPr lang="nb-NO" sz="1600" dirty="0" err="1">
                <a:solidFill>
                  <a:srgbClr val="303030"/>
                </a:solidFill>
              </a:rPr>
              <a:t>situations</a:t>
            </a:r>
            <a:r>
              <a:rPr lang="nb-NO" sz="1600" dirty="0">
                <a:solidFill>
                  <a:srgbClr val="303030"/>
                </a:solidFill>
              </a:rPr>
              <a:t>, and </a:t>
            </a:r>
            <a:r>
              <a:rPr lang="nb-NO" sz="1600" dirty="0" err="1">
                <a:solidFill>
                  <a:srgbClr val="303030"/>
                </a:solidFill>
              </a:rPr>
              <a:t>evaluate</a:t>
            </a:r>
            <a:r>
              <a:rPr lang="nb-NO" sz="1600" dirty="0">
                <a:solidFill>
                  <a:srgbClr val="303030"/>
                </a:solidFill>
              </a:rPr>
              <a:t> </a:t>
            </a:r>
            <a:r>
              <a:rPr lang="nb-NO" sz="1600" dirty="0" err="1">
                <a:solidFill>
                  <a:srgbClr val="303030"/>
                </a:solidFill>
              </a:rPr>
              <a:t>whether</a:t>
            </a:r>
            <a:r>
              <a:rPr lang="nb-NO" sz="1600" dirty="0">
                <a:solidFill>
                  <a:srgbClr val="303030"/>
                </a:solidFill>
              </a:rPr>
              <a:t> </a:t>
            </a:r>
            <a:r>
              <a:rPr lang="nb-NO" sz="1600" dirty="0" err="1">
                <a:solidFill>
                  <a:srgbClr val="303030"/>
                </a:solidFill>
              </a:rPr>
              <a:t>they</a:t>
            </a:r>
            <a:r>
              <a:rPr lang="nb-NO" sz="1600" dirty="0">
                <a:solidFill>
                  <a:srgbClr val="303030"/>
                </a:solidFill>
              </a:rPr>
              <a:t> </a:t>
            </a:r>
            <a:r>
              <a:rPr lang="nb-NO" sz="1600" dirty="0" err="1">
                <a:solidFill>
                  <a:srgbClr val="303030"/>
                </a:solidFill>
              </a:rPr>
              <a:t>can</a:t>
            </a:r>
            <a:r>
              <a:rPr lang="nb-NO" sz="1600" dirty="0">
                <a:solidFill>
                  <a:srgbClr val="303030"/>
                </a:solidFill>
              </a:rPr>
              <a:t> </a:t>
            </a:r>
          </a:p>
          <a:p>
            <a:r>
              <a:rPr lang="nb-NO" sz="1600" dirty="0">
                <a:solidFill>
                  <a:srgbClr val="303030"/>
                </a:solidFill>
              </a:rPr>
              <a:t>be used in </a:t>
            </a:r>
            <a:r>
              <a:rPr lang="nb-NO" sz="1600" dirty="0" err="1">
                <a:solidFill>
                  <a:srgbClr val="303030"/>
                </a:solidFill>
              </a:rPr>
              <a:t>other</a:t>
            </a:r>
            <a:r>
              <a:rPr lang="nb-NO" sz="1600" dirty="0">
                <a:solidFill>
                  <a:srgbClr val="303030"/>
                </a:solidFill>
              </a:rPr>
              <a:t> </a:t>
            </a:r>
            <a:r>
              <a:rPr lang="nb-NO" sz="1600" dirty="0" err="1">
                <a:solidFill>
                  <a:srgbClr val="303030"/>
                </a:solidFill>
              </a:rPr>
              <a:t>situations</a:t>
            </a:r>
            <a:r>
              <a:rPr lang="nb-NO" sz="1600" dirty="0">
                <a:solidFill>
                  <a:srgbClr val="303030"/>
                </a:solidFill>
              </a:rPr>
              <a:t>.</a:t>
            </a:r>
            <a:r>
              <a:rPr lang="nb-NO" sz="1600" dirty="0"/>
              <a:t>(Utdanningsdirektoratet, 2020)</a:t>
            </a:r>
          </a:p>
        </p:txBody>
      </p:sp>
      <p:sp>
        <p:nvSpPr>
          <p:cNvPr id="19" name="TextBox 18">
            <a:extLst>
              <a:ext uri="{FF2B5EF4-FFF2-40B4-BE49-F238E27FC236}">
                <a16:creationId xmlns:a16="http://schemas.microsoft.com/office/drawing/2014/main" id="{23B839A3-1CB9-D74C-83F9-1E67B66673B0}"/>
              </a:ext>
            </a:extLst>
          </p:cNvPr>
          <p:cNvSpPr txBox="1"/>
          <p:nvPr/>
        </p:nvSpPr>
        <p:spPr>
          <a:xfrm>
            <a:off x="4633966" y="5556212"/>
            <a:ext cx="3044423" cy="369332"/>
          </a:xfrm>
          <a:prstGeom prst="rect">
            <a:avLst/>
          </a:prstGeom>
          <a:noFill/>
        </p:spPr>
        <p:txBody>
          <a:bodyPr wrap="none" rtlCol="0">
            <a:spAutoFit/>
          </a:bodyPr>
          <a:lstStyle/>
          <a:p>
            <a:r>
              <a:rPr lang="en-NO" dirty="0"/>
              <a:t>(</a:t>
            </a:r>
            <a:r>
              <a:rPr lang="de-DE" dirty="0" err="1"/>
              <a:t>based</a:t>
            </a:r>
            <a:r>
              <a:rPr lang="de-DE" dirty="0"/>
              <a:t> on </a:t>
            </a:r>
            <a:r>
              <a:rPr lang="en-NO" dirty="0"/>
              <a:t>Blum &amp; Ferri, 2009)</a:t>
            </a:r>
          </a:p>
        </p:txBody>
      </p:sp>
      <p:pic>
        <p:nvPicPr>
          <p:cNvPr id="8" name="Bilde 8" descr="Et bilde som inneholder tekst, diagram, sirkel, skjermbilde&#10;&#10;Automatisk generert beskrivelse">
            <a:extLst>
              <a:ext uri="{FF2B5EF4-FFF2-40B4-BE49-F238E27FC236}">
                <a16:creationId xmlns:a16="http://schemas.microsoft.com/office/drawing/2014/main" id="{0268B47B-A8AF-4172-8BC8-5E1F25AAA713}"/>
              </a:ext>
            </a:extLst>
          </p:cNvPr>
          <p:cNvPicPr/>
          <p:nvPr/>
        </p:nvPicPr>
        <p:blipFill>
          <a:blip r:embed="rId3">
            <a:extLst>
              <a:ext uri="{28A0092B-C50C-407E-A947-70E740481C1C}">
                <a14:useLocalDpi xmlns:a14="http://schemas.microsoft.com/office/drawing/2010/main" val="0"/>
              </a:ext>
            </a:extLst>
          </a:blip>
          <a:stretch>
            <a:fillRect/>
          </a:stretch>
        </p:blipFill>
        <p:spPr>
          <a:xfrm>
            <a:off x="4797083" y="528570"/>
            <a:ext cx="6786981" cy="4732747"/>
          </a:xfrm>
          <a:prstGeom prst="rect">
            <a:avLst/>
          </a:prstGeom>
        </p:spPr>
      </p:pic>
    </p:spTree>
    <p:extLst>
      <p:ext uri="{BB962C8B-B14F-4D97-AF65-F5344CB8AC3E}">
        <p14:creationId xmlns:p14="http://schemas.microsoft.com/office/powerpoint/2010/main" val="2189986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1BF7C-990A-144D-AA1F-83260F80FD95}"/>
              </a:ext>
            </a:extLst>
          </p:cNvPr>
          <p:cNvSpPr>
            <a:spLocks noGrp="1"/>
          </p:cNvSpPr>
          <p:nvPr>
            <p:ph type="title"/>
          </p:nvPr>
        </p:nvSpPr>
        <p:spPr/>
        <p:txBody>
          <a:bodyPr/>
          <a:lstStyle/>
          <a:p>
            <a:r>
              <a:rPr lang="en-GB" noProof="0" dirty="0"/>
              <a:t>Task </a:t>
            </a:r>
          </a:p>
        </p:txBody>
      </p:sp>
      <p:sp>
        <p:nvSpPr>
          <p:cNvPr id="3" name="TextBox 2">
            <a:extLst>
              <a:ext uri="{FF2B5EF4-FFF2-40B4-BE49-F238E27FC236}">
                <a16:creationId xmlns:a16="http://schemas.microsoft.com/office/drawing/2014/main" id="{C512F9D5-9247-4842-8862-647C78AC26AE}"/>
              </a:ext>
            </a:extLst>
          </p:cNvPr>
          <p:cNvSpPr txBox="1"/>
          <p:nvPr/>
        </p:nvSpPr>
        <p:spPr>
          <a:xfrm>
            <a:off x="2072641" y="1764254"/>
            <a:ext cx="8411405" cy="1477328"/>
          </a:xfrm>
          <a:prstGeom prst="rect">
            <a:avLst/>
          </a:prstGeom>
          <a:noFill/>
        </p:spPr>
        <p:txBody>
          <a:bodyPr wrap="none" rtlCol="0">
            <a:spAutoFit/>
          </a:bodyPr>
          <a:lstStyle/>
          <a:p>
            <a:r>
              <a:rPr lang="nb-NO" b="1" dirty="0" err="1"/>
              <a:t>Parachute</a:t>
            </a:r>
            <a:r>
              <a:rPr lang="nb-NO" b="1" dirty="0"/>
              <a:t> jump</a:t>
            </a:r>
            <a:r>
              <a:rPr lang="en-NO" b="1"/>
              <a:t>.</a:t>
            </a:r>
            <a:endParaRPr lang="en-NO" b="1" dirty="0"/>
          </a:p>
          <a:p>
            <a:r>
              <a:rPr lang="nb-NO" dirty="0" err="1"/>
              <a:t>Parachuters</a:t>
            </a:r>
            <a:r>
              <a:rPr lang="nb-NO" dirty="0"/>
              <a:t> jump from </a:t>
            </a:r>
            <a:r>
              <a:rPr lang="nb-NO" dirty="0" err="1"/>
              <a:t>about</a:t>
            </a:r>
            <a:r>
              <a:rPr lang="nb-NO" dirty="0"/>
              <a:t> 4000 </a:t>
            </a:r>
            <a:r>
              <a:rPr lang="nb-NO" dirty="0" err="1"/>
              <a:t>metres</a:t>
            </a:r>
            <a:r>
              <a:rPr lang="nb-NO" dirty="0"/>
              <a:t>. A jumper is in </a:t>
            </a:r>
            <a:r>
              <a:rPr lang="nb-NO" dirty="0" err="1"/>
              <a:t>free</a:t>
            </a:r>
            <a:r>
              <a:rPr lang="nb-NO" dirty="0"/>
              <a:t> fall for </a:t>
            </a:r>
            <a:r>
              <a:rPr lang="nb-NO" dirty="0" err="1"/>
              <a:t>about</a:t>
            </a:r>
            <a:r>
              <a:rPr lang="nb-NO" dirty="0"/>
              <a:t> 3000 </a:t>
            </a:r>
            <a:r>
              <a:rPr lang="nb-NO" dirty="0" err="1"/>
              <a:t>metres</a:t>
            </a:r>
            <a:r>
              <a:rPr lang="nb-NO" dirty="0"/>
              <a:t>.</a:t>
            </a:r>
          </a:p>
          <a:p>
            <a:r>
              <a:rPr lang="nb-NO" dirty="0"/>
              <a:t>In a </a:t>
            </a:r>
            <a:r>
              <a:rPr lang="nb-NO" dirty="0" err="1"/>
              <a:t>height</a:t>
            </a:r>
            <a:r>
              <a:rPr lang="nb-NO" dirty="0"/>
              <a:t> </a:t>
            </a:r>
            <a:r>
              <a:rPr lang="nb-NO" dirty="0" err="1"/>
              <a:t>of</a:t>
            </a:r>
            <a:r>
              <a:rPr lang="nb-NO" dirty="0"/>
              <a:t> </a:t>
            </a:r>
            <a:r>
              <a:rPr lang="nb-NO" dirty="0" err="1"/>
              <a:t>about</a:t>
            </a:r>
            <a:r>
              <a:rPr lang="nb-NO" dirty="0"/>
              <a:t> 1000 </a:t>
            </a:r>
            <a:r>
              <a:rPr lang="nb-NO" dirty="0" err="1"/>
              <a:t>metres</a:t>
            </a:r>
            <a:r>
              <a:rPr lang="nb-NO" dirty="0"/>
              <a:t>, </a:t>
            </a:r>
            <a:r>
              <a:rPr lang="nb-NO" dirty="0" err="1"/>
              <a:t>the</a:t>
            </a:r>
            <a:r>
              <a:rPr lang="nb-NO" dirty="0"/>
              <a:t> </a:t>
            </a:r>
            <a:r>
              <a:rPr lang="nb-NO" dirty="0" err="1"/>
              <a:t>parachute</a:t>
            </a:r>
            <a:r>
              <a:rPr lang="nb-NO" dirty="0"/>
              <a:t> </a:t>
            </a:r>
            <a:r>
              <a:rPr lang="nb-NO" dirty="0" err="1"/>
              <a:t>opens</a:t>
            </a:r>
            <a:r>
              <a:rPr lang="nb-NO" dirty="0"/>
              <a:t> and </a:t>
            </a:r>
            <a:r>
              <a:rPr lang="nb-NO" dirty="0" err="1"/>
              <a:t>the</a:t>
            </a:r>
            <a:r>
              <a:rPr lang="nb-NO" dirty="0"/>
              <a:t> jumper slides </a:t>
            </a:r>
            <a:r>
              <a:rPr lang="nb-NO" dirty="0" err="1"/>
              <a:t>down</a:t>
            </a:r>
            <a:r>
              <a:rPr lang="nb-NO" dirty="0"/>
              <a:t> to </a:t>
            </a:r>
            <a:r>
              <a:rPr lang="nb-NO" dirty="0" err="1"/>
              <a:t>the</a:t>
            </a:r>
            <a:r>
              <a:rPr lang="nb-NO" dirty="0"/>
              <a:t> </a:t>
            </a:r>
          </a:p>
          <a:p>
            <a:r>
              <a:rPr lang="nb-NO" dirty="0"/>
              <a:t>landing </a:t>
            </a:r>
            <a:r>
              <a:rPr lang="nb-NO" dirty="0" err="1"/>
              <a:t>point</a:t>
            </a:r>
            <a:r>
              <a:rPr lang="nb-NO" dirty="0"/>
              <a:t>. </a:t>
            </a:r>
            <a:r>
              <a:rPr lang="nb-NO" dirty="0" err="1"/>
              <a:t>There</a:t>
            </a:r>
            <a:r>
              <a:rPr lang="nb-NO" dirty="0"/>
              <a:t> </a:t>
            </a:r>
            <a:r>
              <a:rPr lang="nb-NO" dirty="0" err="1"/>
              <a:t>will</a:t>
            </a:r>
            <a:r>
              <a:rPr lang="nb-NO" dirty="0"/>
              <a:t> be a </a:t>
            </a:r>
            <a:r>
              <a:rPr lang="nb-NO" dirty="0" err="1"/>
              <a:t>sideways</a:t>
            </a:r>
            <a:r>
              <a:rPr lang="nb-NO" dirty="0"/>
              <a:t> drift, </a:t>
            </a:r>
            <a:r>
              <a:rPr lang="nb-NO" dirty="0" err="1"/>
              <a:t>depending</a:t>
            </a:r>
            <a:r>
              <a:rPr lang="nb-NO" dirty="0"/>
              <a:t> </a:t>
            </a:r>
            <a:r>
              <a:rPr lang="nb-NO" dirty="0" err="1"/>
              <a:t>on</a:t>
            </a:r>
            <a:r>
              <a:rPr lang="nb-NO" dirty="0"/>
              <a:t> </a:t>
            </a:r>
            <a:r>
              <a:rPr lang="nb-NO" dirty="0" err="1"/>
              <a:t>the</a:t>
            </a:r>
            <a:r>
              <a:rPr lang="nb-NO" dirty="0"/>
              <a:t> </a:t>
            </a:r>
            <a:r>
              <a:rPr lang="nb-NO" dirty="0" err="1"/>
              <a:t>strenght</a:t>
            </a:r>
            <a:r>
              <a:rPr lang="nb-NO" dirty="0"/>
              <a:t> </a:t>
            </a:r>
            <a:r>
              <a:rPr lang="nb-NO" dirty="0" err="1"/>
              <a:t>of</a:t>
            </a:r>
            <a:r>
              <a:rPr lang="nb-NO" dirty="0"/>
              <a:t> </a:t>
            </a:r>
            <a:r>
              <a:rPr lang="nb-NO" dirty="0" err="1"/>
              <a:t>the</a:t>
            </a:r>
            <a:r>
              <a:rPr lang="nb-NO" dirty="0"/>
              <a:t> </a:t>
            </a:r>
            <a:r>
              <a:rPr lang="nb-NO" dirty="0" err="1"/>
              <a:t>wind</a:t>
            </a:r>
            <a:r>
              <a:rPr lang="nb-NO" dirty="0"/>
              <a:t>.</a:t>
            </a:r>
          </a:p>
          <a:p>
            <a:r>
              <a:rPr lang="nb-NO" dirty="0"/>
              <a:t>This drift at different </a:t>
            </a:r>
            <a:r>
              <a:rPr lang="nb-NO" dirty="0" err="1"/>
              <a:t>strengths</a:t>
            </a:r>
            <a:r>
              <a:rPr lang="nb-NO" dirty="0"/>
              <a:t> </a:t>
            </a:r>
            <a:r>
              <a:rPr lang="nb-NO" dirty="0" err="1"/>
              <a:t>of</a:t>
            </a:r>
            <a:r>
              <a:rPr lang="nb-NO" dirty="0"/>
              <a:t> </a:t>
            </a:r>
            <a:r>
              <a:rPr lang="nb-NO" dirty="0" err="1"/>
              <a:t>wind</a:t>
            </a:r>
            <a:r>
              <a:rPr lang="nb-NO" dirty="0"/>
              <a:t> is </a:t>
            </a:r>
            <a:r>
              <a:rPr lang="nb-NO" dirty="0" err="1"/>
              <a:t>shown</a:t>
            </a:r>
            <a:r>
              <a:rPr lang="nb-NO" dirty="0"/>
              <a:t> in </a:t>
            </a:r>
            <a:r>
              <a:rPr lang="nb-NO" dirty="0" err="1"/>
              <a:t>the</a:t>
            </a:r>
            <a:r>
              <a:rPr lang="nb-NO" dirty="0"/>
              <a:t> </a:t>
            </a:r>
            <a:r>
              <a:rPr lang="nb-NO" dirty="0" err="1"/>
              <a:t>table</a:t>
            </a:r>
            <a:r>
              <a:rPr lang="nb-NO" dirty="0"/>
              <a:t> </a:t>
            </a:r>
            <a:r>
              <a:rPr lang="nb-NO" dirty="0" err="1"/>
              <a:t>below</a:t>
            </a:r>
            <a:r>
              <a:rPr lang="nb-NO" dirty="0"/>
              <a:t>. </a:t>
            </a:r>
          </a:p>
        </p:txBody>
      </p:sp>
      <p:graphicFrame>
        <p:nvGraphicFramePr>
          <p:cNvPr id="4" name="Table 3">
            <a:extLst>
              <a:ext uri="{FF2B5EF4-FFF2-40B4-BE49-F238E27FC236}">
                <a16:creationId xmlns:a16="http://schemas.microsoft.com/office/drawing/2014/main" id="{20F8D03A-E86E-964E-A22A-6BA14B9D5EBC}"/>
              </a:ext>
            </a:extLst>
          </p:cNvPr>
          <p:cNvGraphicFramePr>
            <a:graphicFrameLocks noGrp="1"/>
          </p:cNvGraphicFramePr>
          <p:nvPr/>
        </p:nvGraphicFramePr>
        <p:xfrm>
          <a:off x="2072640" y="3429000"/>
          <a:ext cx="8138160" cy="1752600"/>
        </p:xfrm>
        <a:graphic>
          <a:graphicData uri="http://schemas.openxmlformats.org/drawingml/2006/table">
            <a:tbl>
              <a:tblPr firstRow="1" bandRow="1">
                <a:tableStyleId>{5C22544A-7EE6-4342-B048-85BDC9FD1C3A}</a:tableStyleId>
              </a:tblPr>
              <a:tblGrid>
                <a:gridCol w="1592132">
                  <a:extLst>
                    <a:ext uri="{9D8B030D-6E8A-4147-A177-3AD203B41FA5}">
                      <a16:colId xmlns:a16="http://schemas.microsoft.com/office/drawing/2014/main" val="849286252"/>
                    </a:ext>
                  </a:extLst>
                </a:gridCol>
                <a:gridCol w="3065929">
                  <a:extLst>
                    <a:ext uri="{9D8B030D-6E8A-4147-A177-3AD203B41FA5}">
                      <a16:colId xmlns:a16="http://schemas.microsoft.com/office/drawing/2014/main" val="3901604155"/>
                    </a:ext>
                  </a:extLst>
                </a:gridCol>
                <a:gridCol w="3480099">
                  <a:extLst>
                    <a:ext uri="{9D8B030D-6E8A-4147-A177-3AD203B41FA5}">
                      <a16:colId xmlns:a16="http://schemas.microsoft.com/office/drawing/2014/main" val="3989438924"/>
                    </a:ext>
                  </a:extLst>
                </a:gridCol>
              </a:tblGrid>
              <a:tr h="370840">
                <a:tc>
                  <a:txBody>
                    <a:bodyPr/>
                    <a:lstStyle/>
                    <a:p>
                      <a:r>
                        <a:rPr lang="nb-NO" dirty="0"/>
                        <a:t>Wind </a:t>
                      </a:r>
                      <a:r>
                        <a:rPr lang="nb-NO" dirty="0" err="1"/>
                        <a:t>strength</a:t>
                      </a:r>
                      <a:endParaRPr lang="en-NO" dirty="0"/>
                    </a:p>
                  </a:txBody>
                  <a:tcPr/>
                </a:tc>
                <a:tc>
                  <a:txBody>
                    <a:bodyPr/>
                    <a:lstStyle/>
                    <a:p>
                      <a:r>
                        <a:rPr lang="en-NO"/>
                        <a:t>Side</a:t>
                      </a:r>
                      <a:r>
                        <a:rPr lang="nb-NO" dirty="0"/>
                        <a:t> </a:t>
                      </a:r>
                      <a:r>
                        <a:rPr lang="en-NO"/>
                        <a:t>drift </a:t>
                      </a:r>
                      <a:r>
                        <a:rPr lang="en-NO" dirty="0"/>
                        <a:t>per 1000 </a:t>
                      </a:r>
                      <a:r>
                        <a:rPr lang="en-NO"/>
                        <a:t>m </a:t>
                      </a:r>
                      <a:r>
                        <a:rPr lang="en-GB" dirty="0"/>
                        <a:t>in free fall</a:t>
                      </a:r>
                      <a:endParaRPr lang="en-NO" dirty="0"/>
                    </a:p>
                  </a:txBody>
                  <a:tcPr/>
                </a:tc>
                <a:tc>
                  <a:txBody>
                    <a:bodyPr/>
                    <a:lstStyle/>
                    <a:p>
                      <a:r>
                        <a:rPr lang="en-NO"/>
                        <a:t>Side</a:t>
                      </a:r>
                      <a:r>
                        <a:rPr lang="nb-NO" dirty="0"/>
                        <a:t> </a:t>
                      </a:r>
                      <a:r>
                        <a:rPr lang="en-NO"/>
                        <a:t>drift </a:t>
                      </a:r>
                      <a:r>
                        <a:rPr lang="en-NO" dirty="0"/>
                        <a:t>per 1000 </a:t>
                      </a:r>
                      <a:r>
                        <a:rPr lang="en-NO"/>
                        <a:t>m </a:t>
                      </a:r>
                      <a:r>
                        <a:rPr lang="nb-NO" dirty="0" err="1"/>
                        <a:t>with</a:t>
                      </a:r>
                      <a:r>
                        <a:rPr lang="nb-NO" dirty="0"/>
                        <a:t> </a:t>
                      </a:r>
                      <a:r>
                        <a:rPr lang="nb-NO" dirty="0" err="1"/>
                        <a:t>open</a:t>
                      </a:r>
                      <a:r>
                        <a:rPr lang="nb-NO" dirty="0"/>
                        <a:t> </a:t>
                      </a:r>
                      <a:r>
                        <a:rPr lang="nb-NO" dirty="0" err="1"/>
                        <a:t>parachute</a:t>
                      </a:r>
                      <a:endParaRPr lang="en-NO" dirty="0"/>
                    </a:p>
                  </a:txBody>
                  <a:tcPr/>
                </a:tc>
                <a:extLst>
                  <a:ext uri="{0D108BD9-81ED-4DB2-BD59-A6C34878D82A}">
                    <a16:rowId xmlns:a16="http://schemas.microsoft.com/office/drawing/2014/main" val="3844776963"/>
                  </a:ext>
                </a:extLst>
              </a:tr>
              <a:tr h="370840">
                <a:tc>
                  <a:txBody>
                    <a:bodyPr/>
                    <a:lstStyle/>
                    <a:p>
                      <a:r>
                        <a:rPr lang="nb-NO" dirty="0" err="1"/>
                        <a:t>Weak</a:t>
                      </a:r>
                      <a:endParaRPr lang="en-NO" dirty="0"/>
                    </a:p>
                  </a:txBody>
                  <a:tcPr/>
                </a:tc>
                <a:tc>
                  <a:txBody>
                    <a:bodyPr/>
                    <a:lstStyle/>
                    <a:p>
                      <a:r>
                        <a:rPr lang="en-NO" dirty="0"/>
                        <a:t>60 m</a:t>
                      </a:r>
                    </a:p>
                  </a:txBody>
                  <a:tcPr/>
                </a:tc>
                <a:tc>
                  <a:txBody>
                    <a:bodyPr/>
                    <a:lstStyle/>
                    <a:p>
                      <a:r>
                        <a:rPr lang="en-NO" dirty="0"/>
                        <a:t>540 m</a:t>
                      </a:r>
                    </a:p>
                  </a:txBody>
                  <a:tcPr/>
                </a:tc>
                <a:extLst>
                  <a:ext uri="{0D108BD9-81ED-4DB2-BD59-A6C34878D82A}">
                    <a16:rowId xmlns:a16="http://schemas.microsoft.com/office/drawing/2014/main" val="1429731982"/>
                  </a:ext>
                </a:extLst>
              </a:tr>
              <a:tr h="370840">
                <a:tc>
                  <a:txBody>
                    <a:bodyPr/>
                    <a:lstStyle/>
                    <a:p>
                      <a:r>
                        <a:rPr lang="en-NO"/>
                        <a:t>M</a:t>
                      </a:r>
                      <a:r>
                        <a:rPr lang="nb-NO" dirty="0" err="1"/>
                        <a:t>edium</a:t>
                      </a:r>
                      <a:endParaRPr lang="en-NO" dirty="0"/>
                    </a:p>
                  </a:txBody>
                  <a:tcPr/>
                </a:tc>
                <a:tc>
                  <a:txBody>
                    <a:bodyPr/>
                    <a:lstStyle/>
                    <a:p>
                      <a:r>
                        <a:rPr lang="en-NO" dirty="0"/>
                        <a:t>160 m</a:t>
                      </a:r>
                    </a:p>
                  </a:txBody>
                  <a:tcPr/>
                </a:tc>
                <a:tc>
                  <a:txBody>
                    <a:bodyPr/>
                    <a:lstStyle/>
                    <a:p>
                      <a:r>
                        <a:rPr lang="en-NO" dirty="0"/>
                        <a:t>1440 m</a:t>
                      </a:r>
                    </a:p>
                  </a:txBody>
                  <a:tcPr/>
                </a:tc>
                <a:extLst>
                  <a:ext uri="{0D108BD9-81ED-4DB2-BD59-A6C34878D82A}">
                    <a16:rowId xmlns:a16="http://schemas.microsoft.com/office/drawing/2014/main" val="1087164561"/>
                  </a:ext>
                </a:extLst>
              </a:tr>
              <a:tr h="370840">
                <a:tc>
                  <a:txBody>
                    <a:bodyPr/>
                    <a:lstStyle/>
                    <a:p>
                      <a:r>
                        <a:rPr lang="en-NO"/>
                        <a:t>St</a:t>
                      </a:r>
                      <a:r>
                        <a:rPr lang="nb-NO" dirty="0"/>
                        <a:t>rong</a:t>
                      </a:r>
                      <a:endParaRPr lang="en-NO" dirty="0"/>
                    </a:p>
                  </a:txBody>
                  <a:tcPr/>
                </a:tc>
                <a:tc>
                  <a:txBody>
                    <a:bodyPr/>
                    <a:lstStyle/>
                    <a:p>
                      <a:r>
                        <a:rPr lang="en-NO" dirty="0"/>
                        <a:t>340 m</a:t>
                      </a:r>
                    </a:p>
                  </a:txBody>
                  <a:tcPr/>
                </a:tc>
                <a:tc>
                  <a:txBody>
                    <a:bodyPr/>
                    <a:lstStyle/>
                    <a:p>
                      <a:r>
                        <a:rPr lang="en-NO" dirty="0"/>
                        <a:t>3060 m</a:t>
                      </a:r>
                    </a:p>
                  </a:txBody>
                  <a:tcPr/>
                </a:tc>
                <a:extLst>
                  <a:ext uri="{0D108BD9-81ED-4DB2-BD59-A6C34878D82A}">
                    <a16:rowId xmlns:a16="http://schemas.microsoft.com/office/drawing/2014/main" val="3587001566"/>
                  </a:ext>
                </a:extLst>
              </a:tr>
            </a:tbl>
          </a:graphicData>
        </a:graphic>
      </p:graphicFrame>
      <p:sp>
        <p:nvSpPr>
          <p:cNvPr id="5" name="TextBox 4">
            <a:extLst>
              <a:ext uri="{FF2B5EF4-FFF2-40B4-BE49-F238E27FC236}">
                <a16:creationId xmlns:a16="http://schemas.microsoft.com/office/drawing/2014/main" id="{42285DF2-4211-2645-805C-BB3D5AAFCD7A}"/>
              </a:ext>
            </a:extLst>
          </p:cNvPr>
          <p:cNvSpPr txBox="1"/>
          <p:nvPr/>
        </p:nvSpPr>
        <p:spPr>
          <a:xfrm>
            <a:off x="1981200" y="5350137"/>
            <a:ext cx="4533742" cy="646331"/>
          </a:xfrm>
          <a:prstGeom prst="rect">
            <a:avLst/>
          </a:prstGeom>
          <a:noFill/>
        </p:spPr>
        <p:txBody>
          <a:bodyPr wrap="none" rtlCol="0">
            <a:spAutoFit/>
          </a:bodyPr>
          <a:lstStyle/>
          <a:p>
            <a:r>
              <a:rPr lang="nb-NO" dirty="0" err="1"/>
              <a:t>What</a:t>
            </a:r>
            <a:r>
              <a:rPr lang="nb-NO" dirty="0"/>
              <a:t> </a:t>
            </a:r>
            <a:r>
              <a:rPr lang="nb-NO" dirty="0" err="1"/>
              <a:t>distance</a:t>
            </a:r>
            <a:r>
              <a:rPr lang="nb-NO" dirty="0"/>
              <a:t> </a:t>
            </a:r>
            <a:r>
              <a:rPr lang="nb-NO" dirty="0" err="1"/>
              <a:t>will</a:t>
            </a:r>
            <a:r>
              <a:rPr lang="nb-NO" dirty="0"/>
              <a:t> </a:t>
            </a:r>
            <a:r>
              <a:rPr lang="nb-NO" dirty="0" err="1"/>
              <a:t>the</a:t>
            </a:r>
            <a:r>
              <a:rPr lang="nb-NO" dirty="0"/>
              <a:t> </a:t>
            </a:r>
            <a:r>
              <a:rPr lang="nb-NO" dirty="0" err="1"/>
              <a:t>parachuter</a:t>
            </a:r>
            <a:r>
              <a:rPr lang="nb-NO" dirty="0"/>
              <a:t> cover</a:t>
            </a:r>
            <a:r>
              <a:rPr lang="en-GB" dirty="0"/>
              <a:t>?</a:t>
            </a:r>
          </a:p>
          <a:p>
            <a:r>
              <a:rPr lang="en-GB" dirty="0"/>
              <a:t>Discuss the task in light of the modelling cycle.</a:t>
            </a:r>
            <a:endParaRPr lang="en-NO" dirty="0"/>
          </a:p>
        </p:txBody>
      </p:sp>
      <p:sp>
        <p:nvSpPr>
          <p:cNvPr id="6" name="TextBox 5">
            <a:extLst>
              <a:ext uri="{FF2B5EF4-FFF2-40B4-BE49-F238E27FC236}">
                <a16:creationId xmlns:a16="http://schemas.microsoft.com/office/drawing/2014/main" id="{9E492261-4631-C24C-8BBE-BCE4112760AC}"/>
              </a:ext>
            </a:extLst>
          </p:cNvPr>
          <p:cNvSpPr txBox="1"/>
          <p:nvPr/>
        </p:nvSpPr>
        <p:spPr>
          <a:xfrm>
            <a:off x="7897924" y="5888005"/>
            <a:ext cx="2312877" cy="369332"/>
          </a:xfrm>
          <a:prstGeom prst="rect">
            <a:avLst/>
          </a:prstGeom>
          <a:noFill/>
        </p:spPr>
        <p:txBody>
          <a:bodyPr wrap="none" rtlCol="0">
            <a:spAutoFit/>
          </a:bodyPr>
          <a:lstStyle/>
          <a:p>
            <a:r>
              <a:rPr lang="en-NO" dirty="0"/>
              <a:t>(Vorhölter et al., 2019)</a:t>
            </a:r>
          </a:p>
        </p:txBody>
      </p:sp>
    </p:spTree>
    <p:extLst>
      <p:ext uri="{BB962C8B-B14F-4D97-AF65-F5344CB8AC3E}">
        <p14:creationId xmlns:p14="http://schemas.microsoft.com/office/powerpoint/2010/main" val="3062363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a:xfrm>
            <a:off x="1981200" y="316462"/>
            <a:ext cx="8229600" cy="420656"/>
          </a:xfrm>
        </p:spPr>
        <p:txBody>
          <a:bodyPr>
            <a:noAutofit/>
          </a:bodyPr>
          <a:lstStyle/>
          <a:p>
            <a:r>
              <a:rPr lang="en-GB" sz="2800" noProof="0" dirty="0"/>
              <a:t>References</a:t>
            </a:r>
          </a:p>
        </p:txBody>
      </p:sp>
      <p:sp>
        <p:nvSpPr>
          <p:cNvPr id="9219" name="Rectangle 3"/>
          <p:cNvSpPr>
            <a:spLocks noGrp="1" noChangeArrowheads="1"/>
          </p:cNvSpPr>
          <p:nvPr>
            <p:ph idx="1"/>
          </p:nvPr>
        </p:nvSpPr>
        <p:spPr>
          <a:xfrm>
            <a:off x="1981200" y="836712"/>
            <a:ext cx="8229600" cy="5184576"/>
          </a:xfrm>
        </p:spPr>
        <p:txBody>
          <a:bodyPr>
            <a:noAutofit/>
          </a:bodyPr>
          <a:lstStyle/>
          <a:p>
            <a:pPr marL="0" indent="-457200">
              <a:spcBef>
                <a:spcPts val="0"/>
              </a:spcBef>
              <a:spcAft>
                <a:spcPts val="600"/>
              </a:spcAft>
              <a:buNone/>
            </a:pPr>
            <a:r>
              <a:rPr lang="en-GB" sz="1400" noProof="0" dirty="0" err="1"/>
              <a:t>Blomhøj</a:t>
            </a:r>
            <a:r>
              <a:rPr lang="en-GB" sz="1400" noProof="0" dirty="0"/>
              <a:t>, M. (2003). </a:t>
            </a:r>
            <a:r>
              <a:rPr lang="en-GB" sz="1400" noProof="0" dirty="0" err="1"/>
              <a:t>Modellering</a:t>
            </a:r>
            <a:r>
              <a:rPr lang="en-GB" sz="1400" noProof="0" dirty="0"/>
              <a:t> </a:t>
            </a:r>
            <a:r>
              <a:rPr lang="en-GB" sz="1400" noProof="0" dirty="0" err="1"/>
              <a:t>som</a:t>
            </a:r>
            <a:r>
              <a:rPr lang="en-GB" sz="1400" noProof="0" dirty="0"/>
              <a:t> </a:t>
            </a:r>
            <a:r>
              <a:rPr lang="en-GB" sz="1400" noProof="0" dirty="0" err="1"/>
              <a:t>undervisningsform</a:t>
            </a:r>
            <a:r>
              <a:rPr lang="en-GB" sz="1400" noProof="0" dirty="0"/>
              <a:t>. I O. </a:t>
            </a:r>
            <a:r>
              <a:rPr lang="en-GB" sz="1400" noProof="0" dirty="0" err="1"/>
              <a:t>Skovsmode</a:t>
            </a:r>
            <a:r>
              <a:rPr lang="en-GB" sz="1400" noProof="0" dirty="0"/>
              <a:t> &amp; M. </a:t>
            </a:r>
            <a:r>
              <a:rPr lang="en-GB" sz="1400" noProof="0" dirty="0" err="1"/>
              <a:t>Blomhøj</a:t>
            </a:r>
            <a:r>
              <a:rPr lang="en-GB" sz="1400" noProof="0" dirty="0"/>
              <a:t> (Red.), </a:t>
            </a:r>
            <a:r>
              <a:rPr lang="en-GB" sz="1400" i="1" noProof="0" dirty="0"/>
              <a:t>Kan 	det </a:t>
            </a:r>
            <a:r>
              <a:rPr lang="en-GB" sz="1400" i="1" noProof="0" dirty="0" err="1"/>
              <a:t>virkelig</a:t>
            </a:r>
            <a:r>
              <a:rPr lang="en-GB" sz="1400" i="1" noProof="0" dirty="0"/>
              <a:t> passe? – Om </a:t>
            </a:r>
            <a:r>
              <a:rPr lang="en-GB" sz="1400" i="1" noProof="0" dirty="0" err="1"/>
              <a:t>matematiklæring</a:t>
            </a:r>
            <a:r>
              <a:rPr lang="en-GB" sz="1400" i="1" noProof="0" dirty="0"/>
              <a:t> </a:t>
            </a:r>
            <a:r>
              <a:rPr lang="en-GB" sz="1400" noProof="0" dirty="0"/>
              <a:t>(s. 51-71). </a:t>
            </a:r>
            <a:r>
              <a:rPr lang="en-GB" sz="1400" noProof="0" dirty="0" err="1"/>
              <a:t>København</a:t>
            </a:r>
            <a:r>
              <a:rPr lang="en-GB" sz="1400" noProof="0" dirty="0"/>
              <a:t>: L&amp;R </a:t>
            </a:r>
            <a:r>
              <a:rPr lang="en-GB" sz="1400" noProof="0" dirty="0" err="1"/>
              <a:t>Uddannelse</a:t>
            </a:r>
            <a:r>
              <a:rPr lang="en-GB" sz="1400" noProof="0" dirty="0"/>
              <a:t>.</a:t>
            </a:r>
          </a:p>
          <a:p>
            <a:pPr marL="0" indent="-457200">
              <a:spcBef>
                <a:spcPts val="0"/>
              </a:spcBef>
              <a:spcAft>
                <a:spcPts val="600"/>
              </a:spcAft>
              <a:buNone/>
            </a:pPr>
            <a:r>
              <a:rPr lang="en-GB" sz="1400" noProof="0" dirty="0" err="1"/>
              <a:t>Blomhøj</a:t>
            </a:r>
            <a:r>
              <a:rPr lang="en-GB" sz="1400" noProof="0" dirty="0"/>
              <a:t>, M., &amp; </a:t>
            </a:r>
            <a:r>
              <a:rPr lang="en-GB" sz="1400" noProof="0" dirty="0" err="1"/>
              <a:t>Højgaard</a:t>
            </a:r>
            <a:r>
              <a:rPr lang="en-GB" sz="1400" noProof="0" dirty="0"/>
              <a:t>, T. (2007). What’s all the fuss about competencies? I W. Blum, P. L. 	Galbraith, H. W. Penn, &amp; M. </a:t>
            </a:r>
            <a:r>
              <a:rPr lang="en-GB" sz="1400" noProof="0" dirty="0" err="1"/>
              <a:t>Niss</a:t>
            </a:r>
            <a:r>
              <a:rPr lang="en-GB" sz="1400" noProof="0" dirty="0"/>
              <a:t> (Red.), </a:t>
            </a:r>
            <a:r>
              <a:rPr lang="en-GB" sz="1400" i="1" noProof="0" dirty="0"/>
              <a:t>Modelling and applications in mathematics education 	</a:t>
            </a:r>
            <a:r>
              <a:rPr lang="en-GB" sz="1400" noProof="0" dirty="0"/>
              <a:t>(s. 45-56). New York, NY: Springer. </a:t>
            </a:r>
          </a:p>
          <a:p>
            <a:pPr marL="0" indent="-457200">
              <a:spcBef>
                <a:spcPts val="0"/>
              </a:spcBef>
              <a:spcAft>
                <a:spcPts val="600"/>
              </a:spcAft>
              <a:buNone/>
            </a:pPr>
            <a:r>
              <a:rPr lang="en-GB" sz="1400" noProof="0" dirty="0"/>
              <a:t>Blum, W., &amp; </a:t>
            </a:r>
            <a:r>
              <a:rPr lang="en-GB" sz="1400" noProof="0" dirty="0" err="1"/>
              <a:t>Ferri</a:t>
            </a:r>
            <a:r>
              <a:rPr lang="en-GB" sz="1400" noProof="0" dirty="0"/>
              <a:t>, R. B. (2009). Mathematical modelling: Can it be taught and learnt? </a:t>
            </a:r>
            <a:r>
              <a:rPr lang="en-GB" sz="1400" i="1" noProof="0" dirty="0"/>
              <a:t>Journal of 	Mathematical Modelling and Application, 1</a:t>
            </a:r>
            <a:r>
              <a:rPr lang="en-GB" sz="1400" noProof="0" dirty="0"/>
              <a:t>(1), 45-58</a:t>
            </a:r>
          </a:p>
          <a:p>
            <a:pPr marL="0" indent="-457200">
              <a:spcBef>
                <a:spcPts val="0"/>
              </a:spcBef>
              <a:spcAft>
                <a:spcPts val="600"/>
              </a:spcAft>
              <a:buNone/>
            </a:pPr>
            <a:r>
              <a:rPr lang="en-GB" sz="1400" noProof="0" dirty="0" err="1"/>
              <a:t>Niss</a:t>
            </a:r>
            <a:r>
              <a:rPr lang="en-GB" sz="1400" noProof="0" dirty="0"/>
              <a:t>, M. (2015). Prescriptive modelling – challenges and opportunities. I G. A. Stillman, W. Blum, &amp; M. 	S. </a:t>
            </a:r>
            <a:r>
              <a:rPr lang="en-GB" sz="1400" noProof="0" dirty="0" err="1"/>
              <a:t>Biembengut</a:t>
            </a:r>
            <a:r>
              <a:rPr lang="en-GB" sz="1400" noProof="0" dirty="0"/>
              <a:t> (Red.), </a:t>
            </a:r>
            <a:r>
              <a:rPr lang="en-GB" sz="1400" i="1" noProof="0" dirty="0"/>
              <a:t>Mathematical modelling in education research and practice </a:t>
            </a:r>
            <a:r>
              <a:rPr lang="en-GB" sz="1400" noProof="0" dirty="0"/>
              <a:t>(s. 67-79). 	Cham: Springer. </a:t>
            </a:r>
          </a:p>
          <a:p>
            <a:pPr marL="0" indent="-457200">
              <a:spcBef>
                <a:spcPts val="0"/>
              </a:spcBef>
              <a:spcAft>
                <a:spcPts val="600"/>
              </a:spcAft>
              <a:buNone/>
            </a:pPr>
            <a:r>
              <a:rPr lang="en-GB" sz="1400" noProof="0" dirty="0" err="1"/>
              <a:t>Niss</a:t>
            </a:r>
            <a:r>
              <a:rPr lang="en-GB" sz="1400" noProof="0" dirty="0"/>
              <a:t>, M., &amp; Jensen, T. H. (2002). </a:t>
            </a:r>
            <a:r>
              <a:rPr lang="en-GB" sz="1400" i="1" noProof="0" dirty="0" err="1"/>
              <a:t>Kompetencer</a:t>
            </a:r>
            <a:r>
              <a:rPr lang="en-GB" sz="1400" i="1" noProof="0" dirty="0"/>
              <a:t> </a:t>
            </a:r>
            <a:r>
              <a:rPr lang="en-GB" sz="1400" i="1" noProof="0" dirty="0" err="1"/>
              <a:t>og</a:t>
            </a:r>
            <a:r>
              <a:rPr lang="en-GB" sz="1400" i="1" noProof="0" dirty="0"/>
              <a:t> </a:t>
            </a:r>
            <a:r>
              <a:rPr lang="en-GB" sz="1400" i="1" noProof="0" dirty="0" err="1"/>
              <a:t>matematiklæring</a:t>
            </a:r>
            <a:r>
              <a:rPr lang="en-GB" sz="1400" i="1" noProof="0" dirty="0"/>
              <a:t>. </a:t>
            </a:r>
            <a:r>
              <a:rPr lang="en-GB" sz="1400" i="1" noProof="0" dirty="0" err="1"/>
              <a:t>Ideer</a:t>
            </a:r>
            <a:r>
              <a:rPr lang="en-GB" sz="1400" i="1" noProof="0" dirty="0"/>
              <a:t> </a:t>
            </a:r>
            <a:r>
              <a:rPr lang="en-GB" sz="1400" i="1" noProof="0" dirty="0" err="1"/>
              <a:t>og</a:t>
            </a:r>
            <a:r>
              <a:rPr lang="en-GB" sz="1400" i="1" noProof="0" dirty="0"/>
              <a:t> </a:t>
            </a:r>
            <a:r>
              <a:rPr lang="en-GB" sz="1400" i="1" noProof="0" dirty="0" err="1"/>
              <a:t>inspirasjon</a:t>
            </a:r>
            <a:r>
              <a:rPr lang="en-GB" sz="1400" i="1" noProof="0" dirty="0"/>
              <a:t> </a:t>
            </a:r>
            <a:r>
              <a:rPr lang="en-GB" sz="1400" i="1" noProof="0" dirty="0" err="1"/>
              <a:t>til</a:t>
            </a:r>
            <a:r>
              <a:rPr lang="en-GB" sz="1400" i="1" noProof="0" dirty="0"/>
              <a:t> </a:t>
            </a:r>
            <a:r>
              <a:rPr lang="en-GB" sz="1400" i="1" noProof="0" dirty="0" err="1"/>
              <a:t>udvikling</a:t>
            </a:r>
            <a:r>
              <a:rPr lang="en-GB" sz="1400" i="1" noProof="0" dirty="0"/>
              <a:t> </a:t>
            </a:r>
            <a:r>
              <a:rPr lang="en-GB" sz="1400" i="1" noProof="0" dirty="0" err="1"/>
              <a:t>af</a:t>
            </a:r>
            <a:r>
              <a:rPr lang="en-GB" sz="1400" i="1" noProof="0" dirty="0"/>
              <a:t> 	</a:t>
            </a:r>
            <a:r>
              <a:rPr lang="en-GB" sz="1400" i="1" noProof="0" dirty="0" err="1"/>
              <a:t>matematikundervisning</a:t>
            </a:r>
            <a:r>
              <a:rPr lang="en-GB" sz="1400" i="1" noProof="0" dirty="0"/>
              <a:t> </a:t>
            </a:r>
            <a:r>
              <a:rPr lang="en-GB" sz="1400" i="1" noProof="0" dirty="0" err="1"/>
              <a:t>i</a:t>
            </a:r>
            <a:r>
              <a:rPr lang="en-GB" sz="1400" i="1" noProof="0" dirty="0"/>
              <a:t> </a:t>
            </a:r>
            <a:r>
              <a:rPr lang="en-GB" sz="1400" i="1" noProof="0" dirty="0" err="1"/>
              <a:t>Danmark</a:t>
            </a:r>
            <a:r>
              <a:rPr lang="en-GB" sz="1400" i="1" noProof="0" dirty="0"/>
              <a:t>. </a:t>
            </a:r>
            <a:r>
              <a:rPr lang="en-GB" sz="1400" noProof="0" dirty="0"/>
              <a:t>Copenhagen: </a:t>
            </a:r>
            <a:r>
              <a:rPr lang="en-GB" sz="1400" noProof="0" dirty="0" err="1"/>
              <a:t>Undervisningsministeriet</a:t>
            </a:r>
            <a:r>
              <a:rPr lang="en-GB" sz="1400" noProof="0" dirty="0"/>
              <a:t>. </a:t>
            </a:r>
          </a:p>
          <a:p>
            <a:pPr marL="0" indent="-457200">
              <a:spcBef>
                <a:spcPts val="0"/>
              </a:spcBef>
              <a:spcAft>
                <a:spcPts val="600"/>
              </a:spcAft>
              <a:buNone/>
            </a:pPr>
            <a:r>
              <a:rPr lang="en-GB" sz="1400" noProof="0" dirty="0" err="1"/>
              <a:t>Utdanningsdirektoratet</a:t>
            </a:r>
            <a:r>
              <a:rPr lang="en-GB" sz="1400" noProof="0" dirty="0"/>
              <a:t>. (2020). </a:t>
            </a:r>
            <a:r>
              <a:rPr lang="en-GB" sz="1400" i="1" noProof="0" dirty="0" err="1"/>
              <a:t>Læreplanverket</a:t>
            </a:r>
            <a:r>
              <a:rPr lang="en-GB" sz="1400" i="1" noProof="0" dirty="0"/>
              <a:t>. </a:t>
            </a:r>
            <a:r>
              <a:rPr lang="en-GB" sz="1400" noProof="0" dirty="0"/>
              <a:t>Oslo: </a:t>
            </a:r>
            <a:r>
              <a:rPr lang="en-GB" sz="1400" noProof="0" dirty="0" err="1"/>
              <a:t>Forfatteren</a:t>
            </a:r>
            <a:r>
              <a:rPr lang="en-GB" sz="1400" noProof="0" dirty="0"/>
              <a:t>. </a:t>
            </a:r>
          </a:p>
          <a:p>
            <a:pPr marL="0" indent="-457200">
              <a:spcBef>
                <a:spcPts val="0"/>
              </a:spcBef>
              <a:spcAft>
                <a:spcPts val="600"/>
              </a:spcAft>
              <a:buNone/>
            </a:pPr>
            <a:r>
              <a:rPr lang="en-GB" sz="1400" noProof="0" dirty="0" err="1"/>
              <a:t>Vörholter</a:t>
            </a:r>
            <a:r>
              <a:rPr lang="en-GB" sz="1400" noProof="0" dirty="0"/>
              <a:t>, K., </a:t>
            </a:r>
            <a:r>
              <a:rPr lang="en-GB" sz="1400" noProof="0" dirty="0" err="1"/>
              <a:t>Greefrath</a:t>
            </a:r>
            <a:r>
              <a:rPr lang="en-GB" sz="1400" noProof="0" dirty="0"/>
              <a:t>, G., </a:t>
            </a:r>
            <a:r>
              <a:rPr lang="en-GB" sz="1400" noProof="0" dirty="0" err="1"/>
              <a:t>Ferri</a:t>
            </a:r>
            <a:r>
              <a:rPr lang="en-GB" sz="1400" noProof="0" dirty="0"/>
              <a:t>, R. B., </a:t>
            </a:r>
            <a:r>
              <a:rPr lang="en-GB" sz="1400" noProof="0" dirty="0" err="1"/>
              <a:t>Leiß</a:t>
            </a:r>
            <a:r>
              <a:rPr lang="en-GB" sz="1400" noProof="0" dirty="0"/>
              <a:t>, D., &amp; </a:t>
            </a:r>
            <a:r>
              <a:rPr lang="en-GB" sz="1400" noProof="0" dirty="0" err="1"/>
              <a:t>Schukajlow</a:t>
            </a:r>
            <a:r>
              <a:rPr lang="en-GB" sz="1400" noProof="0" dirty="0"/>
              <a:t>, S. (2019). Mathematical modelling. I 	H. N. Jahnke &amp; L. </a:t>
            </a:r>
            <a:r>
              <a:rPr lang="en-GB" sz="1400" noProof="0" dirty="0" err="1"/>
              <a:t>Hefendehl-Hebeker</a:t>
            </a:r>
            <a:r>
              <a:rPr lang="en-GB" sz="1400" noProof="0" dirty="0"/>
              <a:t> (Red.), </a:t>
            </a:r>
            <a:r>
              <a:rPr lang="en-GB" sz="1400" i="1" noProof="0" dirty="0"/>
              <a:t>Traditions in German-speaking mathematics 	education research, ICME-13 Monographs </a:t>
            </a:r>
            <a:r>
              <a:rPr lang="en-GB" sz="1400" noProof="0" dirty="0"/>
              <a:t>(s. 91-114). Cham: Springer.</a:t>
            </a:r>
          </a:p>
          <a:p>
            <a:pPr marL="0" indent="-457200">
              <a:spcBef>
                <a:spcPts val="0"/>
              </a:spcBef>
              <a:spcAft>
                <a:spcPts val="600"/>
              </a:spcAft>
              <a:buNone/>
            </a:pPr>
            <a:endParaRPr lang="en-GB" sz="1600" noProof="0" dirty="0"/>
          </a:p>
          <a:p>
            <a:pPr marL="288000" indent="-288000">
              <a:spcBef>
                <a:spcPts val="0"/>
              </a:spcBef>
            </a:pPr>
            <a:endParaRPr lang="en-GB" sz="1400" noProof="0" dirty="0"/>
          </a:p>
          <a:p>
            <a:pPr>
              <a:spcBef>
                <a:spcPts val="300"/>
              </a:spcBef>
              <a:buNone/>
            </a:pPr>
            <a:endParaRPr lang="en-GB" sz="1600" noProof="0" dirty="0"/>
          </a:p>
        </p:txBody>
      </p:sp>
    </p:spTree>
    <p:extLst>
      <p:ext uri="{BB962C8B-B14F-4D97-AF65-F5344CB8AC3E}">
        <p14:creationId xmlns:p14="http://schemas.microsoft.com/office/powerpoint/2010/main" val="1705360667"/>
      </p:ext>
    </p:extLst>
  </p:cSld>
  <p:clrMapOvr>
    <a:masterClrMapping/>
  </p:clrMapOvr>
</p:sld>
</file>

<file path=ppt/theme/theme1.xml><?xml version="1.0" encoding="utf-8"?>
<a:theme xmlns:a="http://schemas.openxmlformats.org/drawingml/2006/main" name="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888</Words>
  <Application>Microsoft Macintosh PowerPoint</Application>
  <PresentationFormat>Widescreen</PresentationFormat>
  <Paragraphs>86</Paragraphs>
  <Slides>9</Slides>
  <Notes>3</Notes>
  <HiddenSlides>0</HiddenSlides>
  <MMClips>0</MMClips>
  <ScaleCrop>false</ScaleCrop>
  <HeadingPairs>
    <vt:vector size="6" baseType="variant">
      <vt:variant>
        <vt:lpstr>Brukte skrifter</vt:lpstr>
      </vt:variant>
      <vt:variant>
        <vt:i4>4</vt:i4>
      </vt:variant>
      <vt:variant>
        <vt:lpstr>Tema</vt:lpstr>
      </vt:variant>
      <vt:variant>
        <vt:i4>2</vt:i4>
      </vt:variant>
      <vt:variant>
        <vt:lpstr>Lysbildetitler</vt:lpstr>
      </vt:variant>
      <vt:variant>
        <vt:i4>9</vt:i4>
      </vt:variant>
    </vt:vector>
  </HeadingPairs>
  <TitlesOfParts>
    <vt:vector size="15" baseType="lpstr">
      <vt:lpstr>Arial</vt:lpstr>
      <vt:lpstr>Calibri</vt:lpstr>
      <vt:lpstr>Cambria Math</vt:lpstr>
      <vt:lpstr>Times New Roman</vt:lpstr>
      <vt:lpstr>Office Theme</vt:lpstr>
      <vt:lpstr>CiviMatics</vt:lpstr>
      <vt:lpstr>Mathematical modelling</vt:lpstr>
      <vt:lpstr>The concept mathematical modelling</vt:lpstr>
      <vt:lpstr>Two types of modelling (Niss, 2015)</vt:lpstr>
      <vt:lpstr>Two types of modelling(Niss, 2015)</vt:lpstr>
      <vt:lpstr>Prescriptive (normative) modelling</vt:lpstr>
      <vt:lpstr>The Gini-index</vt:lpstr>
      <vt:lpstr>The modelling  cycle </vt:lpstr>
      <vt:lpstr>Task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Frode Rønning</cp:lastModifiedBy>
  <cp:revision>68</cp:revision>
  <dcterms:created xsi:type="dcterms:W3CDTF">2022-04-07T07:53:06Z</dcterms:created>
  <dcterms:modified xsi:type="dcterms:W3CDTF">2023-10-17T12:17:41Z</dcterms:modified>
</cp:coreProperties>
</file>